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8" r:id="rId4"/>
    <p:sldId id="279" r:id="rId5"/>
    <p:sldId id="282" r:id="rId6"/>
    <p:sldId id="286" r:id="rId7"/>
    <p:sldId id="258" r:id="rId8"/>
    <p:sldId id="276" r:id="rId9"/>
    <p:sldId id="260" r:id="rId10"/>
    <p:sldId id="261" r:id="rId11"/>
    <p:sldId id="262" r:id="rId12"/>
    <p:sldId id="263" r:id="rId13"/>
    <p:sldId id="266" r:id="rId14"/>
    <p:sldId id="267" r:id="rId15"/>
    <p:sldId id="268" r:id="rId16"/>
    <p:sldId id="265" r:id="rId17"/>
    <p:sldId id="289" r:id="rId18"/>
    <p:sldId id="290" r:id="rId19"/>
    <p:sldId id="287" r:id="rId20"/>
    <p:sldId id="278" r:id="rId21"/>
    <p:sldId id="270" r:id="rId22"/>
    <p:sldId id="271" r:id="rId23"/>
    <p:sldId id="294" r:id="rId24"/>
    <p:sldId id="295" r:id="rId25"/>
    <p:sldId id="296" r:id="rId26"/>
    <p:sldId id="272" r:id="rId27"/>
    <p:sldId id="273" r:id="rId28"/>
    <p:sldId id="274" r:id="rId29"/>
    <p:sldId id="277" r:id="rId30"/>
    <p:sldId id="283" r:id="rId31"/>
    <p:sldId id="284" r:id="rId32"/>
    <p:sldId id="285" r:id="rId33"/>
    <p:sldId id="291" r:id="rId34"/>
    <p:sldId id="292"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43" d="100"/>
          <a:sy n="43" d="100"/>
        </p:scale>
        <p:origin x="7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92398" y="1871131"/>
            <a:ext cx="6815669" cy="1126069"/>
          </a:xfrm>
        </p:spPr>
        <p:txBody>
          <a:bodyPr/>
          <a:lstStyle/>
          <a:p>
            <a:r>
              <a:rPr lang="ar-SA" sz="4400" b="1" dirty="0" smtClean="0">
                <a:solidFill>
                  <a:schemeClr val="bg1"/>
                </a:solidFill>
              </a:rPr>
              <a:t>اعداد الدروس برؤى تربوية ووطنية</a:t>
            </a:r>
            <a:endParaRPr lang="ar-SA" sz="4400" b="1" dirty="0">
              <a:solidFill>
                <a:schemeClr val="bg1"/>
              </a:solidFill>
            </a:endParaRPr>
          </a:p>
        </p:txBody>
      </p:sp>
      <p:sp>
        <p:nvSpPr>
          <p:cNvPr id="3" name="عنوان فرعي 2"/>
          <p:cNvSpPr>
            <a:spLocks noGrp="1"/>
          </p:cNvSpPr>
          <p:nvPr>
            <p:ph type="subTitle" idx="1"/>
          </p:nvPr>
        </p:nvSpPr>
        <p:spPr>
          <a:xfrm>
            <a:off x="2692398" y="3657596"/>
            <a:ext cx="6815669" cy="1562585"/>
          </a:xfrm>
        </p:spPr>
        <p:txBody>
          <a:bodyPr>
            <a:normAutofit fontScale="92500" lnSpcReduction="20000"/>
          </a:bodyPr>
          <a:lstStyle/>
          <a:p>
            <a:r>
              <a:rPr lang="ar-SA" sz="3200" b="1" dirty="0" smtClean="0">
                <a:solidFill>
                  <a:schemeClr val="bg1"/>
                </a:solidFill>
              </a:rPr>
              <a:t>اعداد  وتنفيذ مشرفات التربية الأسرية</a:t>
            </a:r>
          </a:p>
          <a:p>
            <a:r>
              <a:rPr lang="ar-SA" sz="3200" b="1" dirty="0" smtClean="0">
                <a:solidFill>
                  <a:schemeClr val="bg1"/>
                </a:solidFill>
              </a:rPr>
              <a:t>شوق عقيل مسرحي</a:t>
            </a:r>
          </a:p>
          <a:p>
            <a:r>
              <a:rPr lang="ar-SA" sz="3200" b="1" dirty="0" smtClean="0">
                <a:solidFill>
                  <a:schemeClr val="bg1"/>
                </a:solidFill>
              </a:rPr>
              <a:t>سميرة عمر جابري</a:t>
            </a:r>
          </a:p>
        </p:txBody>
      </p:sp>
    </p:spTree>
    <p:extLst>
      <p:ext uri="{BB962C8B-B14F-4D97-AF65-F5344CB8AC3E}">
        <p14:creationId xmlns:p14="http://schemas.microsoft.com/office/powerpoint/2010/main" val="1790919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3035" y="704152"/>
            <a:ext cx="10730753" cy="5825249"/>
          </a:xfrm>
          <a:prstGeom prst="rect">
            <a:avLst/>
          </a:prstGeom>
        </p:spPr>
        <p:txBody>
          <a:bodyPr wrap="square">
            <a:spAutoFit/>
          </a:bodyPr>
          <a:lstStyle/>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4 – يؤدى إلى نمو خبرات المعلم العملية والمهنية بصفة دورية ومستمرة ، وذلك لمروره بخبرات متنوعة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فى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أثناء القيام بتخطيط الدروس .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5 – يؤدى على وضوح الرؤية أمام المعلم ، إذ يساعد على تحديد دقيق لخبرات التلاميذ السابقة وأهداف التعليم الحالية .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6 – يساعد المعلم على اكتشاف </a:t>
            </a:r>
            <a:r>
              <a:rPr lang="ar-SA" sz="2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أخطاء المنهج الدراسي، </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سواء ما يتعلق بالأهداف أو المحتوى ، أو طرق التدريس ، أو أساليب التقويم ، ومن ثم يمكنه عن طريق تقديم المقترحات الخاصة بذلك </a:t>
            </a:r>
            <a:r>
              <a:rPr lang="ar-SA" sz="2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للجهات المعنية </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7 – يتيح التحضير والإعداد للمعلم فرصة الاستزادة من المادة والتثبت منها ، </a:t>
            </a:r>
            <a:r>
              <a:rPr lang="ar-SA" sz="2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وتحرّي </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وجوه الصواب فيها عن طريق رجوعه إلى المصادر المختلفة لتوضيح النقاط الغامضة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فى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الدرس .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8 – يعطى المعلم فرصة تحقيق بعض المعلومات ، سواء منها ما ورد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فى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الدرس أو اكتسبه المعلم من السماع دون دراسة أو بحث .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9 – يساعد المعلم على التمكن من المادة ، وتحديد مقدار المادة الذى يناسب الزمن المخصص .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10 – التخطيط والتحضير يساعدان المعلم على تنظيم أفكاره وترتيب مادته وإجادة تنظيمها بأسلوب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طبيعى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ملائم . </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082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6141" y="1101671"/>
            <a:ext cx="10609729" cy="3561488"/>
          </a:xfrm>
          <a:prstGeom prst="rect">
            <a:avLst/>
          </a:prstGeom>
        </p:spPr>
        <p:txBody>
          <a:bodyPr wrap="square">
            <a:spAutoFit/>
          </a:bodyPr>
          <a:lstStyle/>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11 – يكشف التخطيط والتحضير للمعلم عما يحتاج إليه من وسائل تعليمية تثير تشوق التلاميذ إليها ، وتوضح الدرس وتحمل على المشاركة الإيجابية فيه . </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12 – يعد التحضير سجلاً لنشاط التعليم ، سواء أكان ذلك من جانب المعلم أم التلميذ ، وهذا السجل يفيد المعلم ، إذ يمكنه من الرجوع إليه إذا نسى شيئاً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فى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أثناء سير الدرس ، كما يمكن أن يذكره فيما بعد بالنقاط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التى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تمت تغطيتها أو دراستها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فى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الموضوع . </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13 – يعد التحضير وسيلة يستعين بها الموجه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الفنى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 أو مشرف المادة او التربية العملية </a:t>
            </a:r>
            <a:r>
              <a:rPr lang="ar-SA" sz="2400" b="1" dirty="0" err="1">
                <a:solidFill>
                  <a:schemeClr val="bg1"/>
                </a:solidFill>
                <a:latin typeface="Calibri" panose="020F0502020204030204" pitchFamily="34" charset="0"/>
                <a:ea typeface="Calibri" panose="020F0502020204030204" pitchFamily="34" charset="0"/>
                <a:cs typeface="Arial" panose="020B0604020202020204" pitchFamily="34" charset="0"/>
              </a:rPr>
              <a:t>فى</a:t>
            </a: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 متابعة الدرس وتقويمه . </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Arial" panose="020B0604020202020204" pitchFamily="34" charset="0"/>
              </a:rPr>
              <a:t>14 – ييسر التحضير على المعلم عملية المراجعة والتعديل والتنقيح إذا وجد ضرورة لذلك .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2291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4196" y="809400"/>
            <a:ext cx="9601196" cy="1303867"/>
          </a:xfrm>
        </p:spPr>
        <p:txBody>
          <a:bodyPr>
            <a:normAutofit/>
          </a:bodyPr>
          <a:lstStyle/>
          <a:p>
            <a:r>
              <a:rPr lang="ar-SA" sz="6600" b="1" dirty="0" smtClean="0">
                <a:solidFill>
                  <a:schemeClr val="bg1"/>
                </a:solidFill>
              </a:rPr>
              <a:t>أنواع التخطيط</a:t>
            </a:r>
            <a:endParaRPr lang="ar-SA" sz="6600" b="1" dirty="0">
              <a:solidFill>
                <a:schemeClr val="bg1"/>
              </a:solidFill>
            </a:endParaRPr>
          </a:p>
        </p:txBody>
      </p:sp>
      <p:sp>
        <p:nvSpPr>
          <p:cNvPr id="3" name="مستطيل 2"/>
          <p:cNvSpPr/>
          <p:nvPr/>
        </p:nvSpPr>
        <p:spPr>
          <a:xfrm>
            <a:off x="847164" y="2113267"/>
            <a:ext cx="10475259" cy="4132991"/>
          </a:xfrm>
          <a:prstGeom prst="rect">
            <a:avLst/>
          </a:prstGeom>
        </p:spPr>
        <p:txBody>
          <a:bodyPr wrap="square">
            <a:spAutoFit/>
          </a:bodyPr>
          <a:lstStyle/>
          <a:p>
            <a:pPr algn="r" rtl="1">
              <a:lnSpc>
                <a:spcPct val="107000"/>
              </a:lnSpc>
              <a:spcAft>
                <a:spcPts val="800"/>
              </a:spcAft>
            </a:pPr>
            <a:r>
              <a:rPr lang="ar-SA" sz="1200" b="1" dirty="0">
                <a:solidFill>
                  <a:srgbClr val="C00000"/>
                </a:solidFill>
                <a:latin typeface="Calibri" panose="020F0502020204030204" pitchFamily="34" charset="0"/>
                <a:ea typeface="Calibri" panose="020F0502020204030204" pitchFamily="34" charset="0"/>
                <a:cs typeface="AdvertisingBold" pitchFamily="2" charset="-78"/>
              </a:rPr>
              <a:t>1</a:t>
            </a:r>
            <a:r>
              <a:rPr lang="ar-SA" sz="1600" b="1" dirty="0">
                <a:solidFill>
                  <a:srgbClr val="C00000"/>
                </a:solidFill>
                <a:latin typeface="Calibri" panose="020F0502020204030204" pitchFamily="34" charset="0"/>
                <a:ea typeface="Calibri" panose="020F0502020204030204" pitchFamily="34" charset="0"/>
                <a:cs typeface="AdvertisingBold" pitchFamily="2" charset="-78"/>
              </a:rPr>
              <a:t> - التخطيط بعيد المدى : </a:t>
            </a:r>
            <a:endParaRPr lang="en-US" sz="1600" b="1" dirty="0">
              <a:latin typeface="Calibri" panose="020F0502020204030204" pitchFamily="34" charset="0"/>
              <a:ea typeface="Calibri" panose="020F0502020204030204" pitchFamily="34" charset="0"/>
              <a:cs typeface="AdvertisingBold" pitchFamily="2" charset="-78"/>
            </a:endParaRPr>
          </a:p>
          <a:p>
            <a:pPr algn="r" rtl="1">
              <a:lnSpc>
                <a:spcPct val="107000"/>
              </a:lnSpc>
              <a:spcAft>
                <a:spcPts val="800"/>
              </a:spcAft>
            </a:pPr>
            <a:r>
              <a:rPr lang="ar-SA" sz="1600" dirty="0">
                <a:solidFill>
                  <a:schemeClr val="bg1"/>
                </a:solidFill>
                <a:latin typeface="Calibri" panose="020F0502020204030204" pitchFamily="34" charset="0"/>
                <a:ea typeface="Calibri" panose="020F0502020204030204" pitchFamily="34" charset="0"/>
                <a:cs typeface="AdvertisingBold" pitchFamily="2" charset="-78"/>
              </a:rPr>
              <a:t>يطلب من المعلم إعداد خطة سنوية يوضح فيها خطة سير العملية التعليمية على مدار العام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الدراسى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لتنظيم عمله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فى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تنفيذ أهداف العلمية التعليمية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فى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مناهج المباحث المطلوب منه تعليمها ، وهكذا فالخطة السنوية بمثابة الدليل الذى يقود عمل المعلم ، حيث يتضمن هذا الدليل الأهداف ، والخبرات ، والأساليب ، والاجراءات التعليمية ، والفترة الزمنية ، وأولويات العمل ،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فهى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تحدد للمعلم معالم الطريق الذى سوف يسلكه على مدى العام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الدراسى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 </a:t>
            </a:r>
            <a:endParaRPr lang="en-US" sz="1600" dirty="0">
              <a:solidFill>
                <a:schemeClr val="bg1"/>
              </a:solidFill>
              <a:latin typeface="Calibri" panose="020F0502020204030204" pitchFamily="34" charset="0"/>
              <a:ea typeface="Calibri" panose="020F0502020204030204" pitchFamily="34" charset="0"/>
              <a:cs typeface="AdvertisingBold" pitchFamily="2" charset="-78"/>
            </a:endParaRPr>
          </a:p>
          <a:p>
            <a:pPr algn="r" rtl="1">
              <a:lnSpc>
                <a:spcPct val="107000"/>
              </a:lnSpc>
              <a:spcAft>
                <a:spcPts val="800"/>
              </a:spcAft>
            </a:pPr>
            <a:r>
              <a:rPr lang="ar-SA" sz="1600" b="1" dirty="0">
                <a:solidFill>
                  <a:srgbClr val="C00000"/>
                </a:solidFill>
                <a:latin typeface="Calibri" panose="020F0502020204030204" pitchFamily="34" charset="0"/>
                <a:ea typeface="Calibri" panose="020F0502020204030204" pitchFamily="34" charset="0"/>
                <a:cs typeface="AdvertisingBold" pitchFamily="2" charset="-78"/>
              </a:rPr>
              <a:t>2 – التخطيط قصير المدى : </a:t>
            </a:r>
            <a:endParaRPr lang="en-US" sz="1600" b="1" dirty="0">
              <a:latin typeface="Calibri" panose="020F0502020204030204" pitchFamily="34" charset="0"/>
              <a:ea typeface="Calibri" panose="020F0502020204030204" pitchFamily="34" charset="0"/>
              <a:cs typeface="AdvertisingBold" pitchFamily="2" charset="-78"/>
            </a:endParaRPr>
          </a:p>
          <a:p>
            <a:pPr algn="r" rtl="1">
              <a:lnSpc>
                <a:spcPct val="107000"/>
              </a:lnSpc>
              <a:spcAft>
                <a:spcPts val="800"/>
              </a:spcAft>
            </a:pPr>
            <a:r>
              <a:rPr lang="ar-SA" sz="1600" dirty="0">
                <a:solidFill>
                  <a:schemeClr val="bg1"/>
                </a:solidFill>
                <a:latin typeface="Calibri" panose="020F0502020204030204" pitchFamily="34" charset="0"/>
                <a:ea typeface="Calibri" panose="020F0502020204030204" pitchFamily="34" charset="0"/>
                <a:cs typeface="AdvertisingBold" pitchFamily="2" charset="-78"/>
              </a:rPr>
              <a:t>وهو التخطيط الذى يتم خلال فترة وجيزة كالتخطيط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الأسبوعى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 أو التخطيط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اليومى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الذى يتم من أجل درس واحد أو درسين . </a:t>
            </a:r>
            <a:endParaRPr lang="en-US" sz="1600" dirty="0">
              <a:solidFill>
                <a:schemeClr val="bg1"/>
              </a:solidFill>
              <a:latin typeface="Calibri" panose="020F0502020204030204" pitchFamily="34" charset="0"/>
              <a:ea typeface="Calibri" panose="020F0502020204030204" pitchFamily="34" charset="0"/>
              <a:cs typeface="AdvertisingBold" pitchFamily="2" charset="-78"/>
            </a:endParaRPr>
          </a:p>
          <a:p>
            <a:pPr algn="r" rtl="1">
              <a:lnSpc>
                <a:spcPct val="107000"/>
              </a:lnSpc>
              <a:spcAft>
                <a:spcPts val="800"/>
              </a:spcAft>
            </a:pPr>
            <a:r>
              <a:rPr lang="ar-SA" sz="1600" dirty="0">
                <a:solidFill>
                  <a:schemeClr val="bg1"/>
                </a:solidFill>
                <a:latin typeface="Calibri" panose="020F0502020204030204" pitchFamily="34" charset="0"/>
                <a:ea typeface="Calibri" panose="020F0502020204030204" pitchFamily="34" charset="0"/>
                <a:cs typeface="AdvertisingBold" pitchFamily="2" charset="-78"/>
              </a:rPr>
              <a:t>ويفضل عادة القيام بتخطيط عام لكل أسبوع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فى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الأسبوع السابق له مباشرة ، وذلك لتجهيز مستلزمات التدريس ، إذ يساعد هذا التخطيط المعلم عند وضعه لخطة الدرس اليومية . </a:t>
            </a:r>
            <a:endParaRPr lang="en-US" sz="1600" dirty="0">
              <a:solidFill>
                <a:schemeClr val="bg1"/>
              </a:solidFill>
              <a:latin typeface="Calibri" panose="020F0502020204030204" pitchFamily="34" charset="0"/>
              <a:ea typeface="Calibri" panose="020F0502020204030204" pitchFamily="34" charset="0"/>
              <a:cs typeface="AdvertisingBold" pitchFamily="2" charset="-78"/>
            </a:endParaRPr>
          </a:p>
          <a:p>
            <a:pPr algn="r" rtl="1">
              <a:lnSpc>
                <a:spcPct val="107000"/>
              </a:lnSpc>
              <a:spcAft>
                <a:spcPts val="800"/>
              </a:spcAft>
            </a:pPr>
            <a:r>
              <a:rPr lang="ar-SA" sz="1600" dirty="0">
                <a:solidFill>
                  <a:srgbClr val="C00000"/>
                </a:solidFill>
                <a:latin typeface="Calibri" panose="020F0502020204030204" pitchFamily="34" charset="0"/>
                <a:ea typeface="Calibri" panose="020F0502020204030204" pitchFamily="34" charset="0"/>
                <a:cs typeface="AdvertisingBold" pitchFamily="2" charset="-78"/>
              </a:rPr>
              <a:t>التخطيط </a:t>
            </a:r>
            <a:r>
              <a:rPr lang="ar-SA" sz="1600" dirty="0" err="1">
                <a:solidFill>
                  <a:srgbClr val="C00000"/>
                </a:solidFill>
                <a:latin typeface="Calibri" panose="020F0502020204030204" pitchFamily="34" charset="0"/>
                <a:ea typeface="Calibri" panose="020F0502020204030204" pitchFamily="34" charset="0"/>
                <a:cs typeface="AdvertisingBold" pitchFamily="2" charset="-78"/>
              </a:rPr>
              <a:t>اليومى</a:t>
            </a:r>
            <a:r>
              <a:rPr lang="ar-SA" sz="1600" dirty="0">
                <a:solidFill>
                  <a:srgbClr val="C00000"/>
                </a:solidFill>
                <a:latin typeface="Calibri" panose="020F0502020204030204" pitchFamily="34" charset="0"/>
                <a:ea typeface="Calibri" panose="020F0502020204030204" pitchFamily="34" charset="0"/>
                <a:cs typeface="AdvertisingBold" pitchFamily="2" charset="-78"/>
              </a:rPr>
              <a:t> للدرس : </a:t>
            </a:r>
            <a:endParaRPr lang="en-US" sz="1600" dirty="0">
              <a:solidFill>
                <a:srgbClr val="C00000"/>
              </a:solidFill>
              <a:latin typeface="Calibri" panose="020F0502020204030204" pitchFamily="34" charset="0"/>
              <a:ea typeface="Calibri" panose="020F0502020204030204" pitchFamily="34" charset="0"/>
              <a:cs typeface="AdvertisingBold" pitchFamily="2" charset="-78"/>
            </a:endParaRPr>
          </a:p>
          <a:p>
            <a:pPr algn="r" rtl="1">
              <a:lnSpc>
                <a:spcPct val="107000"/>
              </a:lnSpc>
              <a:spcAft>
                <a:spcPts val="800"/>
              </a:spcAft>
            </a:pPr>
            <a:r>
              <a:rPr lang="ar-SA" sz="1600" dirty="0">
                <a:solidFill>
                  <a:schemeClr val="bg1"/>
                </a:solidFill>
                <a:latin typeface="Calibri" panose="020F0502020204030204" pitchFamily="34" charset="0"/>
                <a:ea typeface="Calibri" panose="020F0502020204030204" pitchFamily="34" charset="0"/>
                <a:cs typeface="AdvertisingBold" pitchFamily="2" charset="-78"/>
              </a:rPr>
              <a:t>يعدد تخطيط الدروس من اهم واجبات المعلم وخاصة المعلم المبتدئ فهو يعده مقدماً عقلياً وانفعالياً لما يوق يقوم به المعلم </a:t>
            </a:r>
            <a:r>
              <a:rPr lang="ar-SA" sz="1600" dirty="0" err="1">
                <a:solidFill>
                  <a:schemeClr val="bg1"/>
                </a:solidFill>
                <a:latin typeface="Calibri" panose="020F0502020204030204" pitchFamily="34" charset="0"/>
                <a:ea typeface="Calibri" panose="020F0502020204030204" pitchFamily="34" charset="0"/>
                <a:cs typeface="AdvertisingBold" pitchFamily="2" charset="-78"/>
              </a:rPr>
              <a:t>فى</a:t>
            </a:r>
            <a:r>
              <a:rPr lang="ar-SA" sz="1600" dirty="0">
                <a:solidFill>
                  <a:schemeClr val="bg1"/>
                </a:solidFill>
                <a:latin typeface="Calibri" panose="020F0502020204030204" pitchFamily="34" charset="0"/>
                <a:ea typeface="Calibri" panose="020F0502020204030204" pitchFamily="34" charset="0"/>
                <a:cs typeface="AdvertisingBold" pitchFamily="2" charset="-78"/>
              </a:rPr>
              <a:t> الفصل . </a:t>
            </a:r>
            <a:endParaRPr lang="en-US" sz="1600" dirty="0">
              <a:solidFill>
                <a:schemeClr val="bg1"/>
              </a:solidFill>
              <a:effectLst/>
              <a:latin typeface="Calibri" panose="020F0502020204030204" pitchFamily="34" charset="0"/>
              <a:ea typeface="Calibri" panose="020F0502020204030204" pitchFamily="34" charset="0"/>
              <a:cs typeface="AdvertisingBol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01" y="625033"/>
            <a:ext cx="2619375" cy="1858127"/>
          </a:xfrm>
          <a:prstGeom prst="rect">
            <a:avLst/>
          </a:prstGeom>
        </p:spPr>
      </p:pic>
    </p:spTree>
    <p:extLst>
      <p:ext uri="{BB962C8B-B14F-4D97-AF65-F5344CB8AC3E}">
        <p14:creationId xmlns:p14="http://schemas.microsoft.com/office/powerpoint/2010/main" val="279055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bg1"/>
                </a:solidFill>
              </a:rPr>
              <a:t>رؤية التعليم في المملكة العربية السعودية</a:t>
            </a:r>
            <a:endParaRPr lang="ar-SA" sz="5400" b="1" dirty="0">
              <a:solidFill>
                <a:schemeClr val="bg1"/>
              </a:solidFill>
            </a:endParaRPr>
          </a:p>
        </p:txBody>
      </p:sp>
      <p:pic>
        <p:nvPicPr>
          <p:cNvPr id="3" name="صورة 2"/>
          <p:cNvPicPr>
            <a:picLocks noChangeAspect="1"/>
          </p:cNvPicPr>
          <p:nvPr/>
        </p:nvPicPr>
        <p:blipFill>
          <a:blip r:embed="rId2"/>
          <a:stretch>
            <a:fillRect/>
          </a:stretch>
        </p:blipFill>
        <p:spPr>
          <a:xfrm>
            <a:off x="753035" y="2133487"/>
            <a:ext cx="10461812" cy="4186631"/>
          </a:xfrm>
          <a:prstGeom prst="rect">
            <a:avLst/>
          </a:prstGeom>
        </p:spPr>
      </p:pic>
    </p:spTree>
    <p:extLst>
      <p:ext uri="{BB962C8B-B14F-4D97-AF65-F5344CB8AC3E}">
        <p14:creationId xmlns:p14="http://schemas.microsoft.com/office/powerpoint/2010/main" val="1502478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b="1" dirty="0" smtClean="0">
                <a:solidFill>
                  <a:schemeClr val="bg1">
                    <a:lumMod val="65000"/>
                    <a:lumOff val="35000"/>
                  </a:schemeClr>
                </a:solidFill>
              </a:rPr>
              <a:t>رؤية 2030 للمملكة العربية السعودية</a:t>
            </a:r>
            <a:endParaRPr lang="ar-SA" sz="6000" b="1" dirty="0">
              <a:solidFill>
                <a:schemeClr val="bg1">
                  <a:lumMod val="65000"/>
                  <a:lumOff val="35000"/>
                </a:schemeClr>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58" y="2037144"/>
            <a:ext cx="10940799" cy="4132161"/>
          </a:xfrm>
          <a:prstGeom prst="rect">
            <a:avLst/>
          </a:prstGeom>
        </p:spPr>
      </p:pic>
    </p:spTree>
    <p:extLst>
      <p:ext uri="{BB962C8B-B14F-4D97-AF65-F5344CB8AC3E}">
        <p14:creationId xmlns:p14="http://schemas.microsoft.com/office/powerpoint/2010/main" val="1129970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2" y="462987"/>
            <a:ext cx="11273742" cy="5964707"/>
          </a:xfrm>
          <a:prstGeom prst="rect">
            <a:avLst/>
          </a:prstGeom>
        </p:spPr>
      </p:pic>
    </p:spTree>
    <p:extLst>
      <p:ext uri="{BB962C8B-B14F-4D97-AF65-F5344CB8AC3E}">
        <p14:creationId xmlns:p14="http://schemas.microsoft.com/office/powerpoint/2010/main" val="1269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7200" smtClean="0">
                <a:solidFill>
                  <a:schemeClr val="bg1"/>
                </a:solidFill>
              </a:rPr>
              <a:t>نشاط جماعي</a:t>
            </a:r>
            <a:endParaRPr lang="ar-SA" sz="7200" dirty="0">
              <a:solidFill>
                <a:schemeClr val="bg1"/>
              </a:solidFill>
            </a:endParaRPr>
          </a:p>
        </p:txBody>
      </p:sp>
      <p:sp>
        <p:nvSpPr>
          <p:cNvPr id="3" name="عنصر نائب للمحتوى 2"/>
          <p:cNvSpPr>
            <a:spLocks noGrp="1"/>
          </p:cNvSpPr>
          <p:nvPr>
            <p:ph sz="half" idx="1"/>
          </p:nvPr>
        </p:nvSpPr>
        <p:spPr>
          <a:xfrm>
            <a:off x="1298448" y="2460811"/>
            <a:ext cx="4718304" cy="3697941"/>
          </a:xfrm>
          <a:solidFill>
            <a:schemeClr val="tx1"/>
          </a:solidFill>
        </p:spPr>
        <p:txBody>
          <a:bodyPr>
            <a:normAutofit/>
          </a:bodyPr>
          <a:lstStyle/>
          <a:p>
            <a:pPr marL="0" indent="0" algn="ctr">
              <a:buNone/>
            </a:pPr>
            <a:r>
              <a:rPr lang="ar-SA" sz="3600" b="1" dirty="0">
                <a:solidFill>
                  <a:schemeClr val="bg1"/>
                </a:solidFill>
              </a:rPr>
              <a:t>عزيزتي المتدربة </a:t>
            </a:r>
            <a:r>
              <a:rPr lang="ar-SA" sz="3600" b="1" dirty="0" smtClean="0">
                <a:solidFill>
                  <a:schemeClr val="bg1"/>
                </a:solidFill>
              </a:rPr>
              <a:t>بالتعاون مع أفراد مجموعتك صممي </a:t>
            </a:r>
            <a:r>
              <a:rPr lang="ar-SA" sz="3600" b="1" dirty="0">
                <a:solidFill>
                  <a:schemeClr val="bg1"/>
                </a:solidFill>
              </a:rPr>
              <a:t>خريطة مفاهيم توضح رؤية المملكة </a:t>
            </a:r>
            <a:r>
              <a:rPr lang="ar-SA" sz="3600" b="1" dirty="0" smtClean="0">
                <a:solidFill>
                  <a:schemeClr val="bg1"/>
                </a:solidFill>
              </a:rPr>
              <a:t>في التعليم ومحاور </a:t>
            </a:r>
            <a:r>
              <a:rPr lang="ar-SA" sz="3600" b="1" dirty="0">
                <a:solidFill>
                  <a:schemeClr val="bg1"/>
                </a:solidFill>
              </a:rPr>
              <a:t>رؤية 2030 وكيفية تحقيقها في المنهج </a:t>
            </a:r>
            <a:r>
              <a:rPr lang="ar-SA" sz="3600" b="1" dirty="0" smtClean="0">
                <a:solidFill>
                  <a:schemeClr val="bg1"/>
                </a:solidFill>
              </a:rPr>
              <a:t>الدراسي </a:t>
            </a:r>
            <a:r>
              <a:rPr lang="ar-SA" sz="3600" b="1" dirty="0">
                <a:solidFill>
                  <a:schemeClr val="bg1"/>
                </a:solidFill>
              </a:rPr>
              <a:t>مع تحديد </a:t>
            </a:r>
            <a:r>
              <a:rPr lang="ar-SA" sz="3600" b="1" dirty="0" smtClean="0">
                <a:solidFill>
                  <a:schemeClr val="bg1"/>
                </a:solidFill>
              </a:rPr>
              <a:t>الأهداف..</a:t>
            </a:r>
            <a:endParaRPr lang="ar-SA" sz="3600" b="1" dirty="0">
              <a:solidFill>
                <a:schemeClr val="bg1"/>
              </a:solidFill>
            </a:endParaRPr>
          </a:p>
          <a:p>
            <a:pPr marL="0" indent="0">
              <a:buNone/>
            </a:pPr>
            <a:endParaRPr lang="ar-SA" dirty="0">
              <a:solidFill>
                <a:schemeClr val="bg1"/>
              </a:solidFill>
            </a:endParaRPr>
          </a:p>
        </p:txBody>
      </p:sp>
      <p:pic>
        <p:nvPicPr>
          <p:cNvPr id="5" name="عنصر نائب للمحتوى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6751" y="2460812"/>
            <a:ext cx="4996389" cy="3697941"/>
          </a:xfrm>
          <a:solidFill>
            <a:schemeClr val="tx2"/>
          </a:solidFill>
          <a:ln>
            <a:noFill/>
          </a:ln>
        </p:spPr>
      </p:pic>
    </p:spTree>
    <p:extLst>
      <p:ext uri="{BB962C8B-B14F-4D97-AF65-F5344CB8AC3E}">
        <p14:creationId xmlns:p14="http://schemas.microsoft.com/office/powerpoint/2010/main" val="253180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4561" y="474562"/>
            <a:ext cx="11262167" cy="5903089"/>
          </a:xfrm>
          <a:prstGeom prst="rect">
            <a:avLst/>
          </a:prstGeom>
        </p:spPr>
      </p:pic>
    </p:spTree>
    <p:extLst>
      <p:ext uri="{BB962C8B-B14F-4D97-AF65-F5344CB8AC3E}">
        <p14:creationId xmlns:p14="http://schemas.microsoft.com/office/powerpoint/2010/main" val="298488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63" y="613458"/>
            <a:ext cx="11192719" cy="6053560"/>
          </a:xfrm>
          <a:prstGeom prst="rect">
            <a:avLst/>
          </a:prstGeom>
        </p:spPr>
      </p:pic>
    </p:spTree>
    <p:extLst>
      <p:ext uri="{BB962C8B-B14F-4D97-AF65-F5344CB8AC3E}">
        <p14:creationId xmlns:p14="http://schemas.microsoft.com/office/powerpoint/2010/main" val="2374761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00" y="486137"/>
            <a:ext cx="8102279" cy="5914663"/>
          </a:xfrm>
          <a:prstGeom prst="rect">
            <a:avLst/>
          </a:prstGeom>
        </p:spPr>
      </p:pic>
      <p:sp>
        <p:nvSpPr>
          <p:cNvPr id="3" name="مربع نص 2"/>
          <p:cNvSpPr txBox="1"/>
          <p:nvPr/>
        </p:nvSpPr>
        <p:spPr>
          <a:xfrm>
            <a:off x="601885" y="2658638"/>
            <a:ext cx="3009415" cy="1569660"/>
          </a:xfrm>
          <a:prstGeom prst="rect">
            <a:avLst/>
          </a:prstGeom>
          <a:noFill/>
        </p:spPr>
        <p:txBody>
          <a:bodyPr wrap="square" rtlCol="1">
            <a:spAutoFit/>
          </a:bodyPr>
          <a:lstStyle/>
          <a:p>
            <a:pPr algn="ctr"/>
            <a:r>
              <a:rPr lang="ar-SA" sz="4800" dirty="0" smtClean="0">
                <a:solidFill>
                  <a:schemeClr val="bg1"/>
                </a:solidFill>
              </a:rPr>
              <a:t>استراحة إفطار</a:t>
            </a:r>
          </a:p>
          <a:p>
            <a:pPr algn="ctr"/>
            <a:r>
              <a:rPr lang="ar-SA" sz="4800" dirty="0" smtClean="0">
                <a:solidFill>
                  <a:schemeClr val="bg1"/>
                </a:solidFill>
              </a:rPr>
              <a:t>بالهناء والعافية</a:t>
            </a:r>
            <a:endParaRPr lang="ar-SA" sz="4800" dirty="0">
              <a:solidFill>
                <a:schemeClr val="bg1"/>
              </a:solidFill>
            </a:endParaRPr>
          </a:p>
        </p:txBody>
      </p:sp>
    </p:spTree>
    <p:extLst>
      <p:ext uri="{BB962C8B-B14F-4D97-AF65-F5344CB8AC3E}">
        <p14:creationId xmlns:p14="http://schemas.microsoft.com/office/powerpoint/2010/main" val="75147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6" y="478971"/>
            <a:ext cx="11088914" cy="5878285"/>
          </a:xfrm>
          <a:prstGeom prst="rect">
            <a:avLst/>
          </a:prstGeom>
        </p:spPr>
      </p:pic>
    </p:spTree>
    <p:extLst>
      <p:ext uri="{BB962C8B-B14F-4D97-AF65-F5344CB8AC3E}">
        <p14:creationId xmlns:p14="http://schemas.microsoft.com/office/powerpoint/2010/main" val="1119766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478971"/>
            <a:ext cx="11393714" cy="5936343"/>
          </a:xfrm>
          <a:prstGeom prst="rect">
            <a:avLst/>
          </a:prstGeom>
        </p:spPr>
      </p:pic>
      <p:sp>
        <p:nvSpPr>
          <p:cNvPr id="3" name="مستطيل 2"/>
          <p:cNvSpPr/>
          <p:nvPr/>
        </p:nvSpPr>
        <p:spPr>
          <a:xfrm>
            <a:off x="5038854" y="2068678"/>
            <a:ext cx="2441694" cy="707886"/>
          </a:xfrm>
          <a:prstGeom prst="rect">
            <a:avLst/>
          </a:prstGeom>
        </p:spPr>
        <p:txBody>
          <a:bodyPr wrap="none">
            <a:spAutoFit/>
          </a:bodyPr>
          <a:lstStyle/>
          <a:p>
            <a:r>
              <a:rPr lang="ar-SA" sz="4000" b="1" dirty="0">
                <a:solidFill>
                  <a:schemeClr val="bg1"/>
                </a:solidFill>
              </a:rPr>
              <a:t>الجلسة </a:t>
            </a:r>
            <a:r>
              <a:rPr lang="ar-SA" sz="4000" b="1" dirty="0" smtClean="0">
                <a:solidFill>
                  <a:schemeClr val="bg1"/>
                </a:solidFill>
              </a:rPr>
              <a:t>الثانية</a:t>
            </a:r>
            <a:endParaRPr lang="ar-SA" sz="4000" b="1" dirty="0">
              <a:solidFill>
                <a:schemeClr val="bg1"/>
              </a:solidFill>
            </a:endParaRPr>
          </a:p>
        </p:txBody>
      </p:sp>
    </p:spTree>
    <p:extLst>
      <p:ext uri="{BB962C8B-B14F-4D97-AF65-F5344CB8AC3E}">
        <p14:creationId xmlns:p14="http://schemas.microsoft.com/office/powerpoint/2010/main" val="708782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874556"/>
            <a:ext cx="9601196" cy="1303867"/>
          </a:xfrm>
        </p:spPr>
        <p:txBody>
          <a:bodyPr>
            <a:noAutofit/>
          </a:bodyPr>
          <a:lstStyle/>
          <a:p>
            <a:r>
              <a:rPr lang="ar-SA" sz="5400" b="1" dirty="0" smtClean="0">
                <a:solidFill>
                  <a:schemeClr val="bg1"/>
                </a:solidFill>
              </a:rPr>
              <a:t>كيفية اعداد وحدة أو درس بطريقة شاملة</a:t>
            </a:r>
            <a:endParaRPr lang="ar-SA" sz="5400" b="1" dirty="0">
              <a:solidFill>
                <a:schemeClr val="bg1"/>
              </a:solidFill>
            </a:endParaRPr>
          </a:p>
        </p:txBody>
      </p:sp>
      <p:sp>
        <p:nvSpPr>
          <p:cNvPr id="3" name="عنصر نائب للمحتوى 2"/>
          <p:cNvSpPr>
            <a:spLocks noGrp="1"/>
          </p:cNvSpPr>
          <p:nvPr>
            <p:ph idx="1"/>
          </p:nvPr>
        </p:nvSpPr>
        <p:spPr>
          <a:xfrm>
            <a:off x="670111" y="2341779"/>
            <a:ext cx="10851775" cy="3318936"/>
          </a:xfrm>
        </p:spPr>
        <p:txBody>
          <a:bodyPr>
            <a:noAutofit/>
          </a:bodyPr>
          <a:lstStyle/>
          <a:p>
            <a:pPr marL="0" indent="0">
              <a:buNone/>
            </a:pPr>
            <a:r>
              <a:rPr lang="ar-SA" sz="3600" dirty="0">
                <a:solidFill>
                  <a:schemeClr val="bg1"/>
                </a:solidFill>
              </a:rPr>
              <a:t>كيفية تحضير </a:t>
            </a:r>
            <a:r>
              <a:rPr lang="ar-SA" sz="3600" dirty="0" smtClean="0">
                <a:solidFill>
                  <a:schemeClr val="bg1"/>
                </a:solidFill>
              </a:rPr>
              <a:t>الدروس </a:t>
            </a:r>
            <a:r>
              <a:rPr lang="ar-SA" sz="3600" dirty="0">
                <a:solidFill>
                  <a:schemeClr val="bg1"/>
                </a:solidFill>
              </a:rPr>
              <a:t>لا بُدّ في البداية تحديد الأهداف التعليميّة التي ينوي المعلم تحقيقها في الحصة التعليمية، كما على المعلم أن يملك وفقاً للمادة الموجودة لديه عدد </a:t>
            </a:r>
            <a:r>
              <a:rPr lang="ar-SA" sz="3600" dirty="0" smtClean="0">
                <a:solidFill>
                  <a:schemeClr val="bg1"/>
                </a:solidFill>
              </a:rPr>
              <a:t>كافي من الأهداف </a:t>
            </a:r>
            <a:r>
              <a:rPr lang="ar-SA" sz="3600" dirty="0">
                <a:solidFill>
                  <a:schemeClr val="bg1"/>
                </a:solidFill>
              </a:rPr>
              <a:t>التي سيحققها، فيمكن أن تقتصر الحصة على تحقيق هدفين أو ثلاث أو أربعة؛ حيث يجب أن تكون الأهداف ملائمةً لمحتوى الدرس، وعلى المعلّم أن يَصيغ الأهداف بالترتيب المنطقي الذي يَسير عليه الدرس، كما يجب أن يتأكّد خلال الحصّة أنّه حقّق هذه الأهداف بشكل كامل ضمن الخطة المعدة. </a:t>
            </a:r>
          </a:p>
        </p:txBody>
      </p:sp>
    </p:spTree>
    <p:extLst>
      <p:ext uri="{BB962C8B-B14F-4D97-AF65-F5344CB8AC3E}">
        <p14:creationId xmlns:p14="http://schemas.microsoft.com/office/powerpoint/2010/main" val="481670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4115" y="883922"/>
            <a:ext cx="10682514" cy="4524315"/>
          </a:xfrm>
          <a:prstGeom prst="rect">
            <a:avLst/>
          </a:prstGeom>
        </p:spPr>
        <p:txBody>
          <a:bodyPr wrap="square">
            <a:spAutoFit/>
          </a:bodyPr>
          <a:lstStyle/>
          <a:p>
            <a:pPr algn="r"/>
            <a:r>
              <a:rPr lang="ar-SA" sz="4800" b="1" dirty="0">
                <a:solidFill>
                  <a:schemeClr val="bg1"/>
                </a:solidFill>
              </a:rPr>
              <a:t>كما تجب مراعاة أن تكون </a:t>
            </a:r>
            <a:r>
              <a:rPr lang="ar-SA" sz="4800" b="1">
                <a:solidFill>
                  <a:schemeClr val="bg1"/>
                </a:solidFill>
              </a:rPr>
              <a:t>الأهداف </a:t>
            </a:r>
            <a:r>
              <a:rPr lang="ar-SA" sz="4800" b="1" smtClean="0">
                <a:solidFill>
                  <a:schemeClr val="bg1"/>
                </a:solidFill>
              </a:rPr>
              <a:t>مناسبة للفئة </a:t>
            </a:r>
            <a:r>
              <a:rPr lang="ar-SA" sz="4800" b="1" dirty="0">
                <a:solidFill>
                  <a:schemeClr val="bg1"/>
                </a:solidFill>
              </a:rPr>
              <a:t>العمريّة التي وضعت من أجلها، ثمّ التأكّد من أنّ جميع الطلاب أتقنوا هذا الهدف أو المهارة، ويكون ذلك من خلال إعداد قائمة شطب بأسماء الطلبة الذين اجتازوا هذا الهدف وحققوه، حيث يتم إعداد خطة علاجية للطلبة الذين لم يتقنوا الهدف. </a:t>
            </a:r>
          </a:p>
        </p:txBody>
      </p:sp>
    </p:spTree>
    <p:extLst>
      <p:ext uri="{BB962C8B-B14F-4D97-AF65-F5344CB8AC3E}">
        <p14:creationId xmlns:p14="http://schemas.microsoft.com/office/powerpoint/2010/main" val="362945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874059"/>
            <a:ext cx="10865224" cy="5351929"/>
          </a:xfrm>
          <a:prstGeom prst="rect">
            <a:avLst/>
          </a:prstGeom>
          <a:ln>
            <a:noFill/>
          </a:ln>
          <a:effectLst>
            <a:softEdge rad="112500"/>
          </a:effectLst>
        </p:spPr>
      </p:pic>
    </p:spTree>
    <p:extLst>
      <p:ext uri="{BB962C8B-B14F-4D97-AF65-F5344CB8AC3E}">
        <p14:creationId xmlns:p14="http://schemas.microsoft.com/office/powerpoint/2010/main" val="255436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29" y="578223"/>
            <a:ext cx="11120718" cy="5889811"/>
          </a:xfrm>
          <a:prstGeom prst="rect">
            <a:avLst/>
          </a:prstGeom>
          <a:ln>
            <a:noFill/>
          </a:ln>
          <a:effectLst>
            <a:softEdge rad="112500"/>
          </a:effectLst>
        </p:spPr>
      </p:pic>
    </p:spTree>
    <p:extLst>
      <p:ext uri="{BB962C8B-B14F-4D97-AF65-F5344CB8AC3E}">
        <p14:creationId xmlns:p14="http://schemas.microsoft.com/office/powerpoint/2010/main" val="375901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 y="605117"/>
            <a:ext cx="11120718" cy="5785681"/>
          </a:xfrm>
          <a:prstGeom prst="rect">
            <a:avLst/>
          </a:prstGeom>
        </p:spPr>
      </p:pic>
    </p:spTree>
    <p:extLst>
      <p:ext uri="{BB962C8B-B14F-4D97-AF65-F5344CB8AC3E}">
        <p14:creationId xmlns:p14="http://schemas.microsoft.com/office/powerpoint/2010/main" val="2774865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7658" y="671624"/>
            <a:ext cx="10900228" cy="5016758"/>
          </a:xfrm>
          <a:prstGeom prst="rect">
            <a:avLst/>
          </a:prstGeom>
        </p:spPr>
        <p:txBody>
          <a:bodyPr wrap="square">
            <a:spAutoFit/>
          </a:bodyPr>
          <a:lstStyle/>
          <a:p>
            <a:pPr algn="r"/>
            <a:r>
              <a:rPr lang="ar-SA" sz="4000" b="1" dirty="0" smtClean="0">
                <a:solidFill>
                  <a:srgbClr val="C00000"/>
                </a:solidFill>
              </a:rPr>
              <a:t>الاستراتيجيات </a:t>
            </a:r>
          </a:p>
          <a:p>
            <a:pPr algn="r"/>
            <a:r>
              <a:rPr lang="ar-SA" sz="4000" b="1" dirty="0" smtClean="0">
                <a:solidFill>
                  <a:schemeClr val="bg1"/>
                </a:solidFill>
              </a:rPr>
              <a:t>من </a:t>
            </a:r>
            <a:r>
              <a:rPr lang="ar-SA" sz="4000" b="1" dirty="0">
                <a:solidFill>
                  <a:schemeClr val="bg1"/>
                </a:solidFill>
              </a:rPr>
              <a:t>المهم أن يُحدّد المعلم الطريقة التي ستُنفّذ بها الأهداف داخل البيئة الصفية، حيث يحدد الاستراتيجية المناسبة للدرس، فيمكن أن يقرر المعلم استعمال أسلوب المحاضرة أو التدريس المباشر، أو من خلال العمل التعاوني أو الأسئلة والأجوبة، كما يمكن للمعلم أن يستضيف ضيفاً زائر يوضح المفهوم، كما يمكن للمعلم أن يستعمل أسلوب الاستقصاء أو أسلوب حل المشكلات، المهم أن يختار المُعلّم الطريقة المناسبة التي توضّح المفاهيم للطلبة دون عناء.</a:t>
            </a:r>
          </a:p>
        </p:txBody>
      </p:sp>
    </p:spTree>
    <p:extLst>
      <p:ext uri="{BB962C8B-B14F-4D97-AF65-F5344CB8AC3E}">
        <p14:creationId xmlns:p14="http://schemas.microsoft.com/office/powerpoint/2010/main" val="393665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96687" y="774450"/>
            <a:ext cx="10842170" cy="4001095"/>
          </a:xfrm>
          <a:prstGeom prst="rect">
            <a:avLst/>
          </a:prstGeom>
        </p:spPr>
        <p:txBody>
          <a:bodyPr wrap="square">
            <a:spAutoFit/>
          </a:bodyPr>
          <a:lstStyle/>
          <a:p>
            <a:pPr algn="r"/>
            <a:r>
              <a:rPr lang="ar-SA" sz="5400" b="1" dirty="0">
                <a:solidFill>
                  <a:srgbClr val="C00000"/>
                </a:solidFill>
              </a:rPr>
              <a:t>الأنشطة والإجراءات </a:t>
            </a:r>
          </a:p>
          <a:p>
            <a:pPr algn="r"/>
            <a:r>
              <a:rPr lang="ar-SA" sz="4000" b="1" dirty="0">
                <a:solidFill>
                  <a:schemeClr val="bg1"/>
                </a:solidFill>
              </a:rPr>
              <a:t>وهي تعني الأنشطة التي سيستخدمها المُعلّم لتوصيل المعلومة لطلابه، فيمكنه أن يستعمل الألعاب كما يمكنه أن يستخدم الألغاز، بالإضافة إلى الفيديو والصور التي يمكن أن تُوضّح العديد من الأفكار لدى الطلبة، كما يمكنه أن يجهّز مجموعةً من العروض التقديمية.</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33" y="4151513"/>
            <a:ext cx="2143125" cy="2143125"/>
          </a:xfrm>
          <a:prstGeom prst="rect">
            <a:avLst/>
          </a:prstGeom>
        </p:spPr>
      </p:pic>
    </p:spTree>
    <p:extLst>
      <p:ext uri="{BB962C8B-B14F-4D97-AF65-F5344CB8AC3E}">
        <p14:creationId xmlns:p14="http://schemas.microsoft.com/office/powerpoint/2010/main" val="3819097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4113" y="476294"/>
            <a:ext cx="10987315" cy="5663089"/>
          </a:xfrm>
          <a:prstGeom prst="rect">
            <a:avLst/>
          </a:prstGeom>
        </p:spPr>
        <p:txBody>
          <a:bodyPr wrap="square">
            <a:spAutoFit/>
          </a:bodyPr>
          <a:lstStyle/>
          <a:p>
            <a:pPr algn="r"/>
            <a:r>
              <a:rPr lang="ar-SA" sz="5400" b="1" dirty="0">
                <a:solidFill>
                  <a:srgbClr val="C00000"/>
                </a:solidFill>
              </a:rPr>
              <a:t>التقويم </a:t>
            </a:r>
          </a:p>
          <a:p>
            <a:pPr algn="r"/>
            <a:r>
              <a:rPr lang="ar-SA" sz="4400" b="1" dirty="0">
                <a:solidFill>
                  <a:schemeClr val="bg1"/>
                </a:solidFill>
              </a:rPr>
              <a:t>يحتاج </a:t>
            </a:r>
            <a:r>
              <a:rPr lang="ar-SA" sz="4400" b="1" dirty="0" smtClean="0">
                <a:solidFill>
                  <a:schemeClr val="bg1"/>
                </a:solidFill>
              </a:rPr>
              <a:t>المُعلّم في بداية الحصة و </a:t>
            </a:r>
            <a:r>
              <a:rPr lang="ar-SA" sz="4400" b="1" dirty="0" err="1" smtClean="0">
                <a:solidFill>
                  <a:schemeClr val="bg1"/>
                </a:solidFill>
              </a:rPr>
              <a:t>أثناءها</a:t>
            </a:r>
            <a:r>
              <a:rPr lang="ar-SA" sz="4400" b="1" dirty="0" smtClean="0">
                <a:solidFill>
                  <a:schemeClr val="bg1"/>
                </a:solidFill>
              </a:rPr>
              <a:t> </a:t>
            </a:r>
            <a:r>
              <a:rPr lang="ar-SA" sz="4400" b="1" dirty="0">
                <a:solidFill>
                  <a:schemeClr val="bg1"/>
                </a:solidFill>
              </a:rPr>
              <a:t>وبعد شرح الحصة وكجزء أساسي في الخطّة التعليمية إلى مجموعة من الأدوات التي تُقيّم الطلبة؛ حيث يضع قائمةً بأسماء الطلبة المتقنين ودرجة إتقانهم للمهارة، ويمكن للمعلّم أن يقيس كلّ ذلك من خلال مجموعة من قوائم الشطب وسلالم التقدير، كما يمكنه أن يستعمل القلم والورقة، كما يمكنه أن يعتمد على الملاحظة كوسيلة أساسية في التقويم.</a:t>
            </a:r>
          </a:p>
        </p:txBody>
      </p:sp>
    </p:spTree>
    <p:extLst>
      <p:ext uri="{BB962C8B-B14F-4D97-AF65-F5344CB8AC3E}">
        <p14:creationId xmlns:p14="http://schemas.microsoft.com/office/powerpoint/2010/main" val="775801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464458"/>
            <a:ext cx="11306628" cy="5921828"/>
          </a:xfrm>
          <a:prstGeom prst="rect">
            <a:avLst/>
          </a:prstGeom>
        </p:spPr>
      </p:pic>
      <p:sp>
        <p:nvSpPr>
          <p:cNvPr id="4" name="مستطيل 3"/>
          <p:cNvSpPr/>
          <p:nvPr/>
        </p:nvSpPr>
        <p:spPr>
          <a:xfrm>
            <a:off x="4856936" y="2039648"/>
            <a:ext cx="2492641" cy="707886"/>
          </a:xfrm>
          <a:prstGeom prst="rect">
            <a:avLst/>
          </a:prstGeom>
        </p:spPr>
        <p:txBody>
          <a:bodyPr wrap="square">
            <a:spAutoFit/>
          </a:bodyPr>
          <a:lstStyle/>
          <a:p>
            <a:r>
              <a:rPr lang="ar-SA" sz="4000" b="1" dirty="0">
                <a:solidFill>
                  <a:schemeClr val="bg1"/>
                </a:solidFill>
              </a:rPr>
              <a:t>الجلسة الثالثة</a:t>
            </a:r>
          </a:p>
        </p:txBody>
      </p:sp>
    </p:spTree>
    <p:extLst>
      <p:ext uri="{BB962C8B-B14F-4D97-AF65-F5344CB8AC3E}">
        <p14:creationId xmlns:p14="http://schemas.microsoft.com/office/powerpoint/2010/main" val="144038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87" y="451413"/>
            <a:ext cx="11273742" cy="5914663"/>
          </a:xfrm>
          <a:prstGeom prst="rect">
            <a:avLst/>
          </a:prstGeom>
        </p:spPr>
      </p:pic>
      <p:sp>
        <p:nvSpPr>
          <p:cNvPr id="3" name="مربع نص 2"/>
          <p:cNvSpPr txBox="1"/>
          <p:nvPr/>
        </p:nvSpPr>
        <p:spPr>
          <a:xfrm>
            <a:off x="6504972" y="1307940"/>
            <a:ext cx="4977114" cy="4524315"/>
          </a:xfrm>
          <a:prstGeom prst="rect">
            <a:avLst/>
          </a:prstGeom>
          <a:noFill/>
        </p:spPr>
        <p:txBody>
          <a:bodyPr wrap="square" rtlCol="1">
            <a:spAutoFit/>
          </a:bodyPr>
          <a:lstStyle/>
          <a:p>
            <a:pPr algn="ctr"/>
            <a:r>
              <a:rPr lang="ar-SA" sz="7200" b="1" dirty="0">
                <a:solidFill>
                  <a:srgbClr val="996633"/>
                </a:solidFill>
              </a:rPr>
              <a:t>عزيزتي المتدربة عرفّينا بشخصك الكريم لنزداد ألفة وود</a:t>
            </a:r>
          </a:p>
        </p:txBody>
      </p:sp>
    </p:spTree>
    <p:extLst>
      <p:ext uri="{BB962C8B-B14F-4D97-AF65-F5344CB8AC3E}">
        <p14:creationId xmlns:p14="http://schemas.microsoft.com/office/powerpoint/2010/main" val="3905851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7200" b="1" dirty="0" smtClean="0">
                <a:solidFill>
                  <a:schemeClr val="bg1"/>
                </a:solidFill>
              </a:rPr>
              <a:t>محتويات سجل الاعداد</a:t>
            </a:r>
            <a:endParaRPr lang="ar-SA" sz="7200" b="1" dirty="0">
              <a:solidFill>
                <a:schemeClr val="bg1"/>
              </a:solidFill>
            </a:endParaRPr>
          </a:p>
        </p:txBody>
      </p:sp>
      <p:sp>
        <p:nvSpPr>
          <p:cNvPr id="3" name="عنصر نائب للمحتوى 2"/>
          <p:cNvSpPr>
            <a:spLocks noGrp="1"/>
          </p:cNvSpPr>
          <p:nvPr>
            <p:ph sz="half" idx="1"/>
          </p:nvPr>
        </p:nvSpPr>
        <p:spPr>
          <a:xfrm>
            <a:off x="1298448" y="2560319"/>
            <a:ext cx="4718304" cy="3652221"/>
          </a:xfrm>
        </p:spPr>
        <p:txBody>
          <a:bodyPr>
            <a:normAutofit fontScale="92500" lnSpcReduction="10000"/>
          </a:bodyPr>
          <a:lstStyle/>
          <a:p>
            <a:r>
              <a:rPr lang="ar-SA" b="1" dirty="0" smtClean="0">
                <a:solidFill>
                  <a:schemeClr val="bg1"/>
                </a:solidFill>
              </a:rPr>
              <a:t>السيرة الذاتية</a:t>
            </a:r>
          </a:p>
          <a:p>
            <a:r>
              <a:rPr lang="ar-SA" b="1" dirty="0" smtClean="0">
                <a:solidFill>
                  <a:schemeClr val="bg1"/>
                </a:solidFill>
              </a:rPr>
              <a:t>جدول الحصص الأسبوعي</a:t>
            </a:r>
          </a:p>
          <a:p>
            <a:r>
              <a:rPr lang="ar-SA" b="1" dirty="0" smtClean="0">
                <a:solidFill>
                  <a:schemeClr val="bg1"/>
                </a:solidFill>
              </a:rPr>
              <a:t>الأهداف العامة لمادة التربية الأسرية </a:t>
            </a:r>
          </a:p>
          <a:p>
            <a:r>
              <a:rPr lang="ar-SA" b="1" dirty="0" smtClean="0">
                <a:solidFill>
                  <a:schemeClr val="bg1"/>
                </a:solidFill>
              </a:rPr>
              <a:t>التوجيهات الخاصة لمعلمة التربية الأسرية</a:t>
            </a:r>
          </a:p>
          <a:p>
            <a:r>
              <a:rPr lang="ar-SA" b="1" dirty="0" smtClean="0">
                <a:solidFill>
                  <a:schemeClr val="bg1"/>
                </a:solidFill>
              </a:rPr>
              <a:t>توزيع المقرر على السنة الدراسية</a:t>
            </a:r>
          </a:p>
          <a:p>
            <a:r>
              <a:rPr lang="ar-SA" b="1" dirty="0" smtClean="0">
                <a:solidFill>
                  <a:schemeClr val="bg1"/>
                </a:solidFill>
              </a:rPr>
              <a:t>تخطيط الوحدات</a:t>
            </a:r>
          </a:p>
          <a:p>
            <a:r>
              <a:rPr lang="ar-SA" b="1" dirty="0" smtClean="0">
                <a:solidFill>
                  <a:schemeClr val="bg1"/>
                </a:solidFill>
              </a:rPr>
              <a:t>جدول تنظيم الدروس اليومي</a:t>
            </a:r>
          </a:p>
          <a:p>
            <a:r>
              <a:rPr lang="ar-SA" b="1" dirty="0" smtClean="0">
                <a:solidFill>
                  <a:schemeClr val="bg1"/>
                </a:solidFill>
              </a:rPr>
              <a:t>جدول مهارات التفكير العليا</a:t>
            </a:r>
            <a:endParaRPr lang="ar-SA" b="1" dirty="0">
              <a:solidFill>
                <a:schemeClr val="bg1"/>
              </a:solidFill>
            </a:endParaRPr>
          </a:p>
        </p:txBody>
      </p:sp>
      <p:pic>
        <p:nvPicPr>
          <p:cNvPr id="5" name="عنصر نائب للمحتوى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6753" y="2560638"/>
            <a:ext cx="4794002" cy="3309937"/>
          </a:xfrm>
          <a:prstGeom prst="rect">
            <a:avLst/>
          </a:prstGeom>
          <a:ln>
            <a:noFill/>
          </a:ln>
          <a:effectLst>
            <a:glow rad="228600">
              <a:schemeClr val="accent3">
                <a:satMod val="175000"/>
                <a:alpha val="40000"/>
              </a:schemeClr>
            </a:glow>
          </a:effectLst>
        </p:spPr>
      </p:pic>
    </p:spTree>
    <p:extLst>
      <p:ext uri="{BB962C8B-B14F-4D97-AF65-F5344CB8AC3E}">
        <p14:creationId xmlns:p14="http://schemas.microsoft.com/office/powerpoint/2010/main" val="4208044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7200" b="1" dirty="0" smtClean="0">
                <a:solidFill>
                  <a:schemeClr val="bg1"/>
                </a:solidFill>
              </a:rPr>
              <a:t>نشاط فردي</a:t>
            </a:r>
            <a:endParaRPr lang="ar-SA" sz="7200" b="1" dirty="0">
              <a:solidFill>
                <a:schemeClr val="bg1"/>
              </a:solidFill>
            </a:endParaRPr>
          </a:p>
        </p:txBody>
      </p:sp>
      <p:sp>
        <p:nvSpPr>
          <p:cNvPr id="3" name="عنصر نائب للمحتوى 2"/>
          <p:cNvSpPr>
            <a:spLocks noGrp="1"/>
          </p:cNvSpPr>
          <p:nvPr>
            <p:ph sz="half" idx="1"/>
          </p:nvPr>
        </p:nvSpPr>
        <p:spPr/>
        <p:txBody>
          <a:bodyPr>
            <a:noAutofit/>
          </a:bodyPr>
          <a:lstStyle/>
          <a:p>
            <a:r>
              <a:rPr lang="ar-SA" sz="4400" b="1" dirty="0" smtClean="0">
                <a:solidFill>
                  <a:schemeClr val="bg1"/>
                </a:solidFill>
              </a:rPr>
              <a:t>في خمسة أسطر أكتبي أهمية سجل الاعداد في مهنتك موضحة المراجع التي تعتمدين عليها في اعدادك للدروس؟</a:t>
            </a:r>
            <a:endParaRPr lang="ar-SA" sz="4400" b="1" dirty="0">
              <a:solidFill>
                <a:schemeClr val="bg1"/>
              </a:solidFill>
            </a:endParaRPr>
          </a:p>
        </p:txBody>
      </p:sp>
      <p:sp>
        <p:nvSpPr>
          <p:cNvPr id="4" name="عنصر نائب للمحتوى 3"/>
          <p:cNvSpPr>
            <a:spLocks noGrp="1"/>
          </p:cNvSpPr>
          <p:nvPr>
            <p:ph sz="half" idx="2"/>
          </p:nvPr>
        </p:nvSpPr>
        <p:spPr/>
        <p:txBody>
          <a:bodyPr/>
          <a:lstStyle/>
          <a:p>
            <a:r>
              <a:rPr lang="ar-SA" dirty="0" smtClean="0"/>
              <a:t>ا</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51" y="2407024"/>
            <a:ext cx="5668743" cy="3926541"/>
          </a:xfrm>
          <a:prstGeom prst="rect">
            <a:avLst/>
          </a:prstGeom>
          <a:ln>
            <a:solidFill>
              <a:schemeClr val="tx1"/>
            </a:solidFill>
          </a:ln>
        </p:spPr>
      </p:pic>
    </p:spTree>
    <p:extLst>
      <p:ext uri="{BB962C8B-B14F-4D97-AF65-F5344CB8AC3E}">
        <p14:creationId xmlns:p14="http://schemas.microsoft.com/office/powerpoint/2010/main" val="704793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solidFill>
                  <a:schemeClr val="bg1"/>
                </a:solidFill>
              </a:rPr>
              <a:t>كيفية صياغة الأسئلة أثناء الاعداد للدروس</a:t>
            </a:r>
            <a:endParaRPr lang="ar-SA" sz="5400" b="1" dirty="0">
              <a:solidFill>
                <a:schemeClr val="bg1"/>
              </a:solidFill>
            </a:endParaRPr>
          </a:p>
        </p:txBody>
      </p:sp>
      <p:sp>
        <p:nvSpPr>
          <p:cNvPr id="3" name="عنصر نائب للمحتوى 2"/>
          <p:cNvSpPr>
            <a:spLocks noGrp="1"/>
          </p:cNvSpPr>
          <p:nvPr>
            <p:ph idx="1"/>
          </p:nvPr>
        </p:nvSpPr>
        <p:spPr/>
        <p:txBody>
          <a:bodyPr>
            <a:normAutofit fontScale="40000" lnSpcReduction="20000"/>
          </a:bodyPr>
          <a:lstStyle/>
          <a:p>
            <a:r>
              <a:rPr lang="ar-SA" dirty="0" smtClean="0">
                <a:solidFill>
                  <a:schemeClr val="bg1"/>
                </a:solidFill>
              </a:rPr>
              <a:t> </a:t>
            </a:r>
            <a:r>
              <a:rPr lang="ar-SA" sz="5000" b="1" dirty="0">
                <a:solidFill>
                  <a:schemeClr val="bg1"/>
                </a:solidFill>
              </a:rPr>
              <a:t>هل الأسئلة تقيس ما تم وضعه من أهداف؟</a:t>
            </a:r>
          </a:p>
          <a:p>
            <a:r>
              <a:rPr lang="ar-SA" sz="5000" b="1" dirty="0">
                <a:solidFill>
                  <a:schemeClr val="bg1"/>
                </a:solidFill>
              </a:rPr>
              <a:t> هل هي متنوعة بحيث تقابل ما بين </a:t>
            </a:r>
            <a:r>
              <a:rPr lang="ar-SA" sz="5000" b="1" dirty="0" smtClean="0">
                <a:solidFill>
                  <a:schemeClr val="bg1"/>
                </a:solidFill>
              </a:rPr>
              <a:t>الطلاب من </a:t>
            </a:r>
            <a:r>
              <a:rPr lang="ar-SA" sz="5000" b="1" dirty="0">
                <a:solidFill>
                  <a:schemeClr val="bg1"/>
                </a:solidFill>
              </a:rPr>
              <a:t>فروق </a:t>
            </a:r>
            <a:r>
              <a:rPr lang="ar-SA" sz="5000" b="1" dirty="0" smtClean="0">
                <a:solidFill>
                  <a:schemeClr val="bg1"/>
                </a:solidFill>
              </a:rPr>
              <a:t>فردية</a:t>
            </a:r>
            <a:r>
              <a:rPr lang="ar-SA" sz="5000" b="1" dirty="0">
                <a:solidFill>
                  <a:schemeClr val="bg1"/>
                </a:solidFill>
              </a:rPr>
              <a:t> </a:t>
            </a:r>
            <a:r>
              <a:rPr lang="ar-SA" sz="5000" b="1" dirty="0" err="1" smtClean="0">
                <a:solidFill>
                  <a:schemeClr val="bg1"/>
                </a:solidFill>
              </a:rPr>
              <a:t>وذكاءات</a:t>
            </a:r>
            <a:r>
              <a:rPr lang="ar-SA" sz="5000" b="1" dirty="0" smtClean="0">
                <a:solidFill>
                  <a:schemeClr val="bg1"/>
                </a:solidFill>
              </a:rPr>
              <a:t> متعددة؟</a:t>
            </a:r>
            <a:endParaRPr lang="ar-SA" sz="5000" b="1" dirty="0">
              <a:solidFill>
                <a:schemeClr val="bg1"/>
              </a:solidFill>
            </a:endParaRPr>
          </a:p>
          <a:p>
            <a:r>
              <a:rPr lang="ar-SA" sz="5000" b="1" dirty="0" smtClean="0">
                <a:solidFill>
                  <a:schemeClr val="bg1"/>
                </a:solidFill>
              </a:rPr>
              <a:t> </a:t>
            </a:r>
            <a:r>
              <a:rPr lang="ar-SA" sz="5000" b="1" dirty="0">
                <a:solidFill>
                  <a:schemeClr val="bg1"/>
                </a:solidFill>
              </a:rPr>
              <a:t>هل تم صياغتها بطريقة جيدة </a:t>
            </a:r>
            <a:r>
              <a:rPr lang="ar-SA" sz="5000" b="1" dirty="0" smtClean="0">
                <a:solidFill>
                  <a:schemeClr val="bg1"/>
                </a:solidFill>
              </a:rPr>
              <a:t>ومناسبة ؟    </a:t>
            </a:r>
            <a:endParaRPr lang="ar-SA" sz="5000" b="1" dirty="0">
              <a:solidFill>
                <a:schemeClr val="bg1"/>
              </a:solidFill>
            </a:endParaRPr>
          </a:p>
          <a:p>
            <a:r>
              <a:rPr lang="ar-SA" sz="5000" b="1" dirty="0">
                <a:solidFill>
                  <a:schemeClr val="bg1"/>
                </a:solidFill>
              </a:rPr>
              <a:t> هل هي شاملة وتغطى الجوانب ( المعرفية </a:t>
            </a:r>
            <a:r>
              <a:rPr lang="ar-SA" sz="5000" b="1" dirty="0" err="1">
                <a:solidFill>
                  <a:schemeClr val="bg1"/>
                </a:solidFill>
              </a:rPr>
              <a:t>والمهارية</a:t>
            </a:r>
            <a:r>
              <a:rPr lang="ar-SA" sz="5000" b="1" dirty="0">
                <a:solidFill>
                  <a:schemeClr val="bg1"/>
                </a:solidFill>
              </a:rPr>
              <a:t> والوجدانية</a:t>
            </a:r>
            <a:r>
              <a:rPr lang="ar-SA" sz="5000" b="1" dirty="0" smtClean="0">
                <a:solidFill>
                  <a:schemeClr val="bg1"/>
                </a:solidFill>
              </a:rPr>
              <a:t>) ؟</a:t>
            </a:r>
          </a:p>
          <a:p>
            <a:r>
              <a:rPr lang="ar-SA" sz="5000" b="1" dirty="0" smtClean="0">
                <a:solidFill>
                  <a:schemeClr val="bg1"/>
                </a:solidFill>
              </a:rPr>
              <a:t>هل وضعت  الأسئلة حسب أوجه الفهم الستة؟</a:t>
            </a:r>
          </a:p>
          <a:p>
            <a:r>
              <a:rPr lang="ar-SA" sz="5000" b="1" dirty="0" smtClean="0">
                <a:solidFill>
                  <a:schemeClr val="bg1"/>
                </a:solidFill>
              </a:rPr>
              <a:t>هل راعت مهارات التفكير العليا ؟</a:t>
            </a:r>
          </a:p>
          <a:p>
            <a:r>
              <a:rPr lang="ar-SA" sz="5000" b="1" dirty="0" smtClean="0">
                <a:solidFill>
                  <a:schemeClr val="bg1"/>
                </a:solidFill>
              </a:rPr>
              <a:t>هل تناسب زمن الحصة؟</a:t>
            </a:r>
          </a:p>
          <a:p>
            <a:r>
              <a:rPr lang="ar-SA" sz="5000" b="1" dirty="0" smtClean="0">
                <a:solidFill>
                  <a:schemeClr val="bg1"/>
                </a:solidFill>
              </a:rPr>
              <a:t>هل تنوعت بحيث تراعي أنواع التقويم ؟</a:t>
            </a:r>
          </a:p>
          <a:p>
            <a:endParaRPr lang="ar-SA" dirty="0" smtClean="0">
              <a:solidFill>
                <a:schemeClr val="bg1"/>
              </a:solidFill>
            </a:endParaRPr>
          </a:p>
          <a:p>
            <a:endParaRPr lang="ar-SA" dirty="0" smtClean="0">
              <a:solidFill>
                <a:schemeClr val="bg1"/>
              </a:solidFill>
            </a:endParaRPr>
          </a:p>
          <a:p>
            <a:endParaRPr lang="ar-SA" dirty="0">
              <a:solidFill>
                <a:schemeClr val="bg1"/>
              </a:solidFill>
            </a:endParaRP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32" y="3264061"/>
            <a:ext cx="3981691" cy="3044142"/>
          </a:xfrm>
          <a:prstGeom prst="rect">
            <a:avLst/>
          </a:prstGeom>
        </p:spPr>
      </p:pic>
    </p:spTree>
    <p:extLst>
      <p:ext uri="{BB962C8B-B14F-4D97-AF65-F5344CB8AC3E}">
        <p14:creationId xmlns:p14="http://schemas.microsoft.com/office/powerpoint/2010/main" val="3764302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4" y="618565"/>
            <a:ext cx="11013141" cy="5661211"/>
          </a:xfrm>
          <a:prstGeom prst="rect">
            <a:avLst/>
          </a:prstGeom>
        </p:spPr>
      </p:pic>
      <p:sp>
        <p:nvSpPr>
          <p:cNvPr id="5" name="مربع نص 4"/>
          <p:cNvSpPr txBox="1"/>
          <p:nvPr/>
        </p:nvSpPr>
        <p:spPr>
          <a:xfrm>
            <a:off x="7128435" y="1940126"/>
            <a:ext cx="3516406" cy="4339650"/>
          </a:xfrm>
          <a:prstGeom prst="rect">
            <a:avLst/>
          </a:prstGeom>
          <a:noFill/>
        </p:spPr>
        <p:txBody>
          <a:bodyPr wrap="square" rtlCol="1">
            <a:spAutoFit/>
            <a:scene3d>
              <a:camera prst="isometricOffAxis1Right"/>
              <a:lightRig rig="threePt" dir="t"/>
            </a:scene3d>
          </a:bodyPr>
          <a:lstStyle/>
          <a:p>
            <a:pPr algn="r"/>
            <a:r>
              <a:rPr lang="ar-SA" sz="2400" b="1" dirty="0" smtClean="0">
                <a:solidFill>
                  <a:schemeClr val="bg1"/>
                </a:solidFill>
              </a:rPr>
              <a:t>عزيزتي المتدربة اختاري وحدة من مناهج التربية الأسرية ثم قومي بتخطيطها واعدادها مع مراعاة الآتي:</a:t>
            </a:r>
          </a:p>
          <a:p>
            <a:pPr algn="r"/>
            <a:r>
              <a:rPr lang="ar-SA" sz="2400" b="1" dirty="0" smtClean="0">
                <a:solidFill>
                  <a:schemeClr val="bg1"/>
                </a:solidFill>
              </a:rPr>
              <a:t>*تخطيط الوحدة</a:t>
            </a:r>
          </a:p>
          <a:p>
            <a:pPr algn="r"/>
            <a:r>
              <a:rPr lang="ar-SA" sz="2400" b="1" dirty="0" smtClean="0">
                <a:solidFill>
                  <a:schemeClr val="bg1"/>
                </a:solidFill>
              </a:rPr>
              <a:t>*المهمة الأدائية</a:t>
            </a:r>
          </a:p>
          <a:p>
            <a:pPr algn="r"/>
            <a:r>
              <a:rPr lang="ar-SA" sz="2400" b="1" dirty="0" smtClean="0">
                <a:solidFill>
                  <a:schemeClr val="bg1"/>
                </a:solidFill>
              </a:rPr>
              <a:t>*سلم تقدير المهمة</a:t>
            </a:r>
          </a:p>
          <a:p>
            <a:pPr algn="r"/>
            <a:r>
              <a:rPr lang="ar-SA" sz="2400" b="1" dirty="0" smtClean="0">
                <a:solidFill>
                  <a:schemeClr val="bg1"/>
                </a:solidFill>
              </a:rPr>
              <a:t>*جدول تنظيم الدروس اليومي</a:t>
            </a:r>
          </a:p>
          <a:p>
            <a:pPr algn="r"/>
            <a:r>
              <a:rPr lang="ar-SA" sz="2400" b="1" dirty="0" smtClean="0">
                <a:solidFill>
                  <a:schemeClr val="bg1"/>
                </a:solidFill>
              </a:rPr>
              <a:t>*استراتيجيات ونماذج التعلم المتبعة في الاعداد للدروس</a:t>
            </a:r>
          </a:p>
          <a:p>
            <a:endParaRPr lang="ar-SA" b="1" dirty="0" smtClean="0">
              <a:solidFill>
                <a:schemeClr val="bg1"/>
              </a:solidFill>
            </a:endParaRPr>
          </a:p>
          <a:p>
            <a:r>
              <a:rPr lang="ar-SA" b="1" dirty="0" smtClean="0">
                <a:solidFill>
                  <a:schemeClr val="bg1"/>
                </a:solidFill>
              </a:rPr>
              <a:t>*</a:t>
            </a:r>
            <a:endParaRPr lang="ar-SA" b="1" dirty="0">
              <a:solidFill>
                <a:schemeClr val="bg1"/>
              </a:solidFill>
            </a:endParaRPr>
          </a:p>
        </p:txBody>
      </p:sp>
      <p:sp>
        <p:nvSpPr>
          <p:cNvPr id="6" name="مربع نص 5"/>
          <p:cNvSpPr txBox="1"/>
          <p:nvPr/>
        </p:nvSpPr>
        <p:spPr>
          <a:xfrm>
            <a:off x="4000500" y="4165600"/>
            <a:ext cx="2413000" cy="830997"/>
          </a:xfrm>
          <a:prstGeom prst="rect">
            <a:avLst/>
          </a:prstGeom>
          <a:noFill/>
        </p:spPr>
        <p:txBody>
          <a:bodyPr wrap="square" rtlCol="1">
            <a:spAutoFit/>
            <a:scene3d>
              <a:camera prst="isometricOffAxis1Right"/>
              <a:lightRig rig="threePt" dir="t"/>
            </a:scene3d>
          </a:bodyPr>
          <a:lstStyle/>
          <a:p>
            <a:r>
              <a:rPr lang="ar-SA" sz="4800" b="1" dirty="0" smtClean="0">
                <a:solidFill>
                  <a:schemeClr val="bg1"/>
                </a:solidFill>
              </a:rPr>
              <a:t>نشاط فردي</a:t>
            </a:r>
            <a:endParaRPr lang="ar-SA" sz="4800" b="1" dirty="0">
              <a:solidFill>
                <a:schemeClr val="bg1"/>
              </a:solidFill>
            </a:endParaRPr>
          </a:p>
        </p:txBody>
      </p:sp>
    </p:spTree>
    <p:extLst>
      <p:ext uri="{BB962C8B-B14F-4D97-AF65-F5344CB8AC3E}">
        <p14:creationId xmlns:p14="http://schemas.microsoft.com/office/powerpoint/2010/main" val="2951914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282700"/>
            <a:ext cx="10807700" cy="4762500"/>
          </a:xfrm>
          <a:prstGeom prst="rect">
            <a:avLst/>
          </a:prstGeom>
        </p:spPr>
      </p:pic>
      <p:sp>
        <p:nvSpPr>
          <p:cNvPr id="3" name="مربع نص 2"/>
          <p:cNvSpPr txBox="1"/>
          <p:nvPr/>
        </p:nvSpPr>
        <p:spPr>
          <a:xfrm>
            <a:off x="1917700" y="1498600"/>
            <a:ext cx="7861300" cy="2308324"/>
          </a:xfrm>
          <a:prstGeom prst="rect">
            <a:avLst/>
          </a:prstGeom>
          <a:noFill/>
        </p:spPr>
        <p:txBody>
          <a:bodyPr wrap="square" rtlCol="1">
            <a:spAutoFit/>
          </a:bodyPr>
          <a:lstStyle/>
          <a:p>
            <a:pPr algn="ctr"/>
            <a:r>
              <a:rPr lang="ar-SA" sz="4800" b="1" dirty="0" smtClean="0">
                <a:solidFill>
                  <a:schemeClr val="bg1"/>
                </a:solidFill>
              </a:rPr>
              <a:t>عزيزاتي شكرا جزيلا لحضوركم الجميل وخبراتكم المتألقة التي أضفت على البرنامج رونقا يزهو بكم </a:t>
            </a:r>
            <a:endParaRPr lang="ar-SA" sz="4800" b="1" dirty="0">
              <a:solidFill>
                <a:schemeClr val="bg1"/>
              </a:solidFill>
            </a:endParaRPr>
          </a:p>
        </p:txBody>
      </p:sp>
    </p:spTree>
    <p:extLst>
      <p:ext uri="{BB962C8B-B14F-4D97-AF65-F5344CB8AC3E}">
        <p14:creationId xmlns:p14="http://schemas.microsoft.com/office/powerpoint/2010/main" val="2757632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596900"/>
            <a:ext cx="10972800" cy="5676900"/>
          </a:xfrm>
          <a:prstGeom prst="rect">
            <a:avLst/>
          </a:prstGeom>
        </p:spPr>
      </p:pic>
    </p:spTree>
    <p:extLst>
      <p:ext uri="{BB962C8B-B14F-4D97-AF65-F5344CB8AC3E}">
        <p14:creationId xmlns:p14="http://schemas.microsoft.com/office/powerpoint/2010/main" val="71374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5" y="410029"/>
            <a:ext cx="11306628" cy="6037942"/>
          </a:xfrm>
          <a:prstGeom prst="rect">
            <a:avLst/>
          </a:prstGeom>
        </p:spPr>
      </p:pic>
      <p:sp>
        <p:nvSpPr>
          <p:cNvPr id="3" name="مستطيل 2"/>
          <p:cNvSpPr/>
          <p:nvPr/>
        </p:nvSpPr>
        <p:spPr>
          <a:xfrm>
            <a:off x="4868740" y="1967077"/>
            <a:ext cx="2454518" cy="707886"/>
          </a:xfrm>
          <a:prstGeom prst="rect">
            <a:avLst/>
          </a:prstGeom>
        </p:spPr>
        <p:txBody>
          <a:bodyPr wrap="none">
            <a:spAutoFit/>
          </a:bodyPr>
          <a:lstStyle/>
          <a:p>
            <a:r>
              <a:rPr lang="ar-SA" sz="4000" b="1" dirty="0">
                <a:solidFill>
                  <a:schemeClr val="bg1"/>
                </a:solidFill>
              </a:rPr>
              <a:t>الجلسة </a:t>
            </a:r>
            <a:r>
              <a:rPr lang="ar-SA" sz="4000" b="1" dirty="0" smtClean="0">
                <a:solidFill>
                  <a:schemeClr val="bg1"/>
                </a:solidFill>
              </a:rPr>
              <a:t>الأولى</a:t>
            </a:r>
            <a:endParaRPr lang="ar-SA" sz="4000" b="1" dirty="0">
              <a:solidFill>
                <a:schemeClr val="bg1"/>
              </a:solidFill>
            </a:endParaRPr>
          </a:p>
        </p:txBody>
      </p:sp>
    </p:spTree>
    <p:extLst>
      <p:ext uri="{BB962C8B-B14F-4D97-AF65-F5344CB8AC3E}">
        <p14:creationId xmlns:p14="http://schemas.microsoft.com/office/powerpoint/2010/main" val="2697247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645955"/>
            <a:ext cx="9601196" cy="1303867"/>
          </a:xfrm>
        </p:spPr>
        <p:txBody>
          <a:bodyPr>
            <a:noAutofit/>
          </a:bodyPr>
          <a:lstStyle/>
          <a:p>
            <a:r>
              <a:rPr lang="ar-SA" sz="8000" b="1" dirty="0" smtClean="0">
                <a:solidFill>
                  <a:schemeClr val="bg1"/>
                </a:solidFill>
              </a:rPr>
              <a:t>محاور البرنامج</a:t>
            </a:r>
            <a:endParaRPr lang="ar-SA" sz="8000" b="1" dirty="0">
              <a:solidFill>
                <a:schemeClr val="bg1"/>
              </a:solidFill>
            </a:endParaRPr>
          </a:p>
        </p:txBody>
      </p:sp>
      <p:sp>
        <p:nvSpPr>
          <p:cNvPr id="3" name="عنصر نائب للمحتوى 2"/>
          <p:cNvSpPr>
            <a:spLocks noGrp="1"/>
          </p:cNvSpPr>
          <p:nvPr>
            <p:ph idx="1"/>
          </p:nvPr>
        </p:nvSpPr>
        <p:spPr>
          <a:xfrm>
            <a:off x="1295401" y="2422461"/>
            <a:ext cx="9601196" cy="3318936"/>
          </a:xfrm>
        </p:spPr>
        <p:txBody>
          <a:bodyPr>
            <a:normAutofit fontScale="25000" lnSpcReduction="20000"/>
          </a:bodyPr>
          <a:lstStyle/>
          <a:p>
            <a:r>
              <a:rPr lang="ar-SA" sz="9600" b="1" dirty="0" smtClean="0">
                <a:solidFill>
                  <a:schemeClr val="bg1"/>
                </a:solidFill>
              </a:rPr>
              <a:t>مفهوم التخطيط  </a:t>
            </a:r>
          </a:p>
          <a:p>
            <a:r>
              <a:rPr lang="ar-SA" sz="9600" b="1" dirty="0" smtClean="0">
                <a:solidFill>
                  <a:schemeClr val="bg1"/>
                </a:solidFill>
              </a:rPr>
              <a:t>خصائص التخطيط الفعال</a:t>
            </a:r>
          </a:p>
          <a:p>
            <a:r>
              <a:rPr lang="ar-SA" sz="9600" b="1" dirty="0" smtClean="0">
                <a:solidFill>
                  <a:schemeClr val="bg1"/>
                </a:solidFill>
              </a:rPr>
              <a:t>أهمية تخطيط الدروس</a:t>
            </a:r>
          </a:p>
          <a:p>
            <a:r>
              <a:rPr lang="ar-SA" sz="9600" b="1" dirty="0" smtClean="0">
                <a:solidFill>
                  <a:schemeClr val="bg1"/>
                </a:solidFill>
              </a:rPr>
              <a:t>أنواع التخطيط</a:t>
            </a:r>
          </a:p>
          <a:p>
            <a:r>
              <a:rPr lang="ar-SA" sz="9600" b="1" dirty="0" smtClean="0">
                <a:solidFill>
                  <a:schemeClr val="bg1"/>
                </a:solidFill>
              </a:rPr>
              <a:t>رؤية التعليم في المملكة العربية السعودية ورؤية 2030 وتحقيقها </a:t>
            </a:r>
            <a:r>
              <a:rPr lang="ar-SA" sz="9600" b="1" dirty="0">
                <a:solidFill>
                  <a:schemeClr val="bg1"/>
                </a:solidFill>
              </a:rPr>
              <a:t>في </a:t>
            </a:r>
            <a:r>
              <a:rPr lang="ar-SA" sz="9600" b="1" dirty="0" smtClean="0">
                <a:solidFill>
                  <a:schemeClr val="bg1"/>
                </a:solidFill>
              </a:rPr>
              <a:t>التعليم</a:t>
            </a:r>
          </a:p>
          <a:p>
            <a:r>
              <a:rPr lang="ar-SA" sz="9600" b="1" dirty="0" smtClean="0">
                <a:solidFill>
                  <a:schemeClr val="bg1"/>
                </a:solidFill>
              </a:rPr>
              <a:t>كيفية </a:t>
            </a:r>
            <a:r>
              <a:rPr lang="ar-SA" sz="9600" b="1" dirty="0">
                <a:solidFill>
                  <a:schemeClr val="bg1"/>
                </a:solidFill>
              </a:rPr>
              <a:t>اعداد وحدة أو درس بطريقة </a:t>
            </a:r>
            <a:r>
              <a:rPr lang="ar-SA" sz="9600" b="1" dirty="0" smtClean="0">
                <a:solidFill>
                  <a:schemeClr val="bg1"/>
                </a:solidFill>
              </a:rPr>
              <a:t>شاملة</a:t>
            </a:r>
          </a:p>
          <a:p>
            <a:r>
              <a:rPr lang="ar-SA" sz="9600" b="1" dirty="0" smtClean="0">
                <a:solidFill>
                  <a:schemeClr val="bg1"/>
                </a:solidFill>
              </a:rPr>
              <a:t>محتويات سجل اعداد الدروس</a:t>
            </a:r>
          </a:p>
          <a:p>
            <a:r>
              <a:rPr lang="ar-SA" sz="9600" b="1" dirty="0" smtClean="0">
                <a:solidFill>
                  <a:schemeClr val="bg1"/>
                </a:solidFill>
              </a:rPr>
              <a:t>كيفية صياغة أسئلة التقويم</a:t>
            </a:r>
          </a:p>
          <a:p>
            <a:r>
              <a:rPr lang="ar-SA" sz="9600" b="1" dirty="0" smtClean="0">
                <a:solidFill>
                  <a:schemeClr val="bg1"/>
                </a:solidFill>
              </a:rPr>
              <a:t>تطبيق عملي تخطيط دروس ووحدات من مناهج التربية الأسرية</a:t>
            </a:r>
          </a:p>
          <a:p>
            <a:endParaRPr lang="ar-SA" b="1" dirty="0">
              <a:solidFill>
                <a:schemeClr val="bg1"/>
              </a:solidFill>
            </a:endParaRPr>
          </a:p>
          <a:p>
            <a:endParaRPr lang="ar-SA" b="1" dirty="0" smtClean="0">
              <a:solidFill>
                <a:schemeClr val="bg1"/>
              </a:solidFill>
            </a:endParaRPr>
          </a:p>
          <a:p>
            <a:endParaRPr lang="ar-SA" b="1" dirty="0" smtClean="0">
              <a:solidFill>
                <a:schemeClr val="bg1"/>
              </a:solidFill>
            </a:endParaRPr>
          </a:p>
          <a:p>
            <a:endParaRPr lang="ar-SA" b="1" dirty="0" smtClean="0">
              <a:solidFill>
                <a:schemeClr val="bg1"/>
              </a:solidFill>
            </a:endParaRPr>
          </a:p>
          <a:p>
            <a:endParaRPr lang="ar-SA" b="1" dirty="0" smtClean="0">
              <a:solidFill>
                <a:schemeClr val="bg1"/>
              </a:solidFill>
            </a:endParaRPr>
          </a:p>
          <a:p>
            <a:endParaRPr lang="ar-SA" b="1" dirty="0" smtClean="0">
              <a:solidFill>
                <a:schemeClr val="bg1"/>
              </a:solidFill>
            </a:endParaRPr>
          </a:p>
          <a:p>
            <a:endParaRPr lang="ar-SA" b="1" dirty="0" smtClean="0">
              <a:solidFill>
                <a:schemeClr val="bg1"/>
              </a:solidFill>
            </a:endParaRPr>
          </a:p>
          <a:p>
            <a:endParaRPr lang="ar-SA" b="1" dirty="0" smtClean="0">
              <a:solidFill>
                <a:schemeClr val="bg1"/>
              </a:solidFill>
            </a:endParaRPr>
          </a:p>
          <a:p>
            <a:pPr marL="0" indent="0">
              <a:buNone/>
            </a:pPr>
            <a:endParaRPr lang="ar-SA" b="1" dirty="0">
              <a:solidFill>
                <a:schemeClr val="bg1"/>
              </a:solidFill>
            </a:endParaRPr>
          </a:p>
        </p:txBody>
      </p:sp>
    </p:spTree>
    <p:extLst>
      <p:ext uri="{BB962C8B-B14F-4D97-AF65-F5344CB8AC3E}">
        <p14:creationId xmlns:p14="http://schemas.microsoft.com/office/powerpoint/2010/main" val="305651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1883" y="736596"/>
            <a:ext cx="10961226" cy="4893647"/>
          </a:xfrm>
          <a:prstGeom prst="rect">
            <a:avLst/>
          </a:prstGeom>
        </p:spPr>
        <p:txBody>
          <a:bodyPr wrap="square">
            <a:spAutoFit/>
          </a:bodyPr>
          <a:lstStyle/>
          <a:p>
            <a:pPr algn="ctr"/>
            <a:r>
              <a:rPr lang="ar-SA" sz="6000" b="1" dirty="0" smtClean="0">
                <a:solidFill>
                  <a:schemeClr val="bg1"/>
                </a:solidFill>
              </a:rPr>
              <a:t>مفهوم التخطيط </a:t>
            </a:r>
          </a:p>
          <a:p>
            <a:pPr algn="r"/>
            <a:r>
              <a:rPr lang="ar-SA" sz="2800" b="1" dirty="0" smtClean="0">
                <a:solidFill>
                  <a:schemeClr val="bg1"/>
                </a:solidFill>
              </a:rPr>
              <a:t>التخطيط </a:t>
            </a:r>
            <a:r>
              <a:rPr lang="ar-SA" sz="2800" b="1" dirty="0">
                <a:solidFill>
                  <a:schemeClr val="bg1"/>
                </a:solidFill>
              </a:rPr>
              <a:t>بصفة عامة أسلوب </a:t>
            </a:r>
            <a:r>
              <a:rPr lang="ar-SA" sz="2800" b="1" dirty="0" err="1">
                <a:solidFill>
                  <a:schemeClr val="bg1"/>
                </a:solidFill>
              </a:rPr>
              <a:t>علمى</a:t>
            </a:r>
            <a:r>
              <a:rPr lang="ar-SA" sz="2800" b="1" dirty="0">
                <a:solidFill>
                  <a:schemeClr val="bg1"/>
                </a:solidFill>
              </a:rPr>
              <a:t> تتخذ بمقتضاه التدابير العملية لتحقيق أهداف معينة مستقبلية والتخطيط يعد من أهم العمليات </a:t>
            </a:r>
            <a:r>
              <a:rPr lang="ar-SA" sz="2800" b="1" dirty="0" smtClean="0">
                <a:solidFill>
                  <a:schemeClr val="bg1"/>
                </a:solidFill>
              </a:rPr>
              <a:t>في عملية </a:t>
            </a:r>
            <a:r>
              <a:rPr lang="ar-SA" sz="2800" b="1" dirty="0">
                <a:solidFill>
                  <a:schemeClr val="bg1"/>
                </a:solidFill>
              </a:rPr>
              <a:t>التدريس ، والذى يقوم به </a:t>
            </a:r>
            <a:r>
              <a:rPr lang="ar-SA" sz="2800" b="1" dirty="0" smtClean="0">
                <a:solidFill>
                  <a:schemeClr val="bg1"/>
                </a:solidFill>
              </a:rPr>
              <a:t>المعلم قبل </a:t>
            </a:r>
            <a:r>
              <a:rPr lang="ar-SA" sz="2800" b="1" dirty="0">
                <a:solidFill>
                  <a:schemeClr val="bg1"/>
                </a:solidFill>
              </a:rPr>
              <a:t>مواجهة </a:t>
            </a:r>
            <a:r>
              <a:rPr lang="ar-SA" sz="2800" b="1" dirty="0" smtClean="0">
                <a:solidFill>
                  <a:schemeClr val="bg1"/>
                </a:solidFill>
              </a:rPr>
              <a:t>طلابه في الصف، </a:t>
            </a:r>
            <a:r>
              <a:rPr lang="ar-SA" sz="2800" b="1" dirty="0">
                <a:solidFill>
                  <a:schemeClr val="bg1"/>
                </a:solidFill>
              </a:rPr>
              <a:t>حيث يقوم بصياغة مخطط عمل لتنفيذ التدريس ، سواء أكان طوال السنة أو لنصف السنة أم لشهر أو ليوم ، وترجع أهمية التخطيط للدرس على أن هذا التخطيط المسبق للدرس أو المقرر </a:t>
            </a:r>
            <a:r>
              <a:rPr lang="ar-SA" sz="2800" b="1" dirty="0" smtClean="0">
                <a:solidFill>
                  <a:schemeClr val="bg1"/>
                </a:solidFill>
              </a:rPr>
              <a:t>الدراسي ، </a:t>
            </a:r>
            <a:r>
              <a:rPr lang="ar-SA" sz="2800" b="1" dirty="0">
                <a:solidFill>
                  <a:schemeClr val="bg1"/>
                </a:solidFill>
              </a:rPr>
              <a:t>ينعكس بصورة مباشرة أو غير مباشرة على سلوك </a:t>
            </a:r>
            <a:r>
              <a:rPr lang="ar-SA" sz="2800" b="1" dirty="0" smtClean="0">
                <a:solidFill>
                  <a:schemeClr val="bg1"/>
                </a:solidFill>
              </a:rPr>
              <a:t>المعلم في الصف أو </a:t>
            </a:r>
            <a:r>
              <a:rPr lang="ar-SA" sz="2800" b="1" dirty="0">
                <a:solidFill>
                  <a:schemeClr val="bg1"/>
                </a:solidFill>
              </a:rPr>
              <a:t>أمام </a:t>
            </a:r>
            <a:r>
              <a:rPr lang="ar-SA" sz="2800" b="1" dirty="0" smtClean="0">
                <a:solidFill>
                  <a:schemeClr val="bg1"/>
                </a:solidFill>
              </a:rPr>
              <a:t>طلابه فشتّان </a:t>
            </a:r>
            <a:r>
              <a:rPr lang="ar-SA" sz="2800" b="1" dirty="0">
                <a:solidFill>
                  <a:schemeClr val="bg1"/>
                </a:solidFill>
              </a:rPr>
              <a:t>ما بين </a:t>
            </a:r>
            <a:r>
              <a:rPr lang="ar-SA" sz="2800" b="1" dirty="0" smtClean="0">
                <a:solidFill>
                  <a:schemeClr val="bg1"/>
                </a:solidFill>
              </a:rPr>
              <a:t>معلم يدخل الصف دون </a:t>
            </a:r>
            <a:r>
              <a:rPr lang="ar-SA" sz="2800" b="1" dirty="0">
                <a:solidFill>
                  <a:schemeClr val="bg1"/>
                </a:solidFill>
              </a:rPr>
              <a:t>أدنى تخطيط أو تحضير للدرس ، </a:t>
            </a:r>
            <a:r>
              <a:rPr lang="ar-SA" sz="2800" b="1" dirty="0" smtClean="0">
                <a:solidFill>
                  <a:schemeClr val="bg1"/>
                </a:solidFill>
              </a:rPr>
              <a:t>ومعلم أعدّ </a:t>
            </a:r>
            <a:r>
              <a:rPr lang="ar-SA" sz="2800" b="1" dirty="0">
                <a:solidFill>
                  <a:schemeClr val="bg1"/>
                </a:solidFill>
              </a:rPr>
              <a:t>وحضر الدرس ، فنجد الأول يتخبط بين الأفكار ، </a:t>
            </a:r>
            <a:r>
              <a:rPr lang="ar-SA" sz="2800" b="1" dirty="0" smtClean="0">
                <a:solidFill>
                  <a:schemeClr val="bg1"/>
                </a:solidFill>
              </a:rPr>
              <a:t>وبالتالي يشوش </a:t>
            </a:r>
            <a:r>
              <a:rPr lang="ar-SA" sz="2800" b="1" dirty="0">
                <a:solidFill>
                  <a:schemeClr val="bg1"/>
                </a:solidFill>
              </a:rPr>
              <a:t>على فكر مستقبليه ، وهم </a:t>
            </a:r>
            <a:r>
              <a:rPr lang="ar-SA" sz="2800" b="1" dirty="0" smtClean="0">
                <a:solidFill>
                  <a:schemeClr val="bg1"/>
                </a:solidFill>
              </a:rPr>
              <a:t>الطلاب، </a:t>
            </a:r>
            <a:r>
              <a:rPr lang="ar-SA" sz="2800" b="1" dirty="0">
                <a:solidFill>
                  <a:schemeClr val="bg1"/>
                </a:solidFill>
              </a:rPr>
              <a:t>أما </a:t>
            </a:r>
            <a:r>
              <a:rPr lang="ar-SA" sz="2800" b="1" dirty="0" smtClean="0">
                <a:solidFill>
                  <a:schemeClr val="bg1"/>
                </a:solidFill>
              </a:rPr>
              <a:t>الثاني </a:t>
            </a:r>
            <a:r>
              <a:rPr lang="ar-SA" sz="2800" b="1" dirty="0">
                <a:solidFill>
                  <a:schemeClr val="bg1"/>
                </a:solidFill>
              </a:rPr>
              <a:t>فنجد أنه </a:t>
            </a:r>
            <a:r>
              <a:rPr lang="ar-SA" sz="2800" b="1" dirty="0" smtClean="0">
                <a:solidFill>
                  <a:schemeClr val="bg1"/>
                </a:solidFill>
              </a:rPr>
              <a:t>يعطي درسه </a:t>
            </a:r>
            <a:r>
              <a:rPr lang="ar-SA" sz="2800" b="1" dirty="0">
                <a:solidFill>
                  <a:schemeClr val="bg1"/>
                </a:solidFill>
              </a:rPr>
              <a:t>بكل سلاسة ، ويربط بين الأفكار نتيجة التخطيط المسبق الذى قام به ، ومن ثم تجد طلابه مدركين لما يقول </a:t>
            </a:r>
            <a:r>
              <a:rPr lang="ar-SA" sz="2800" b="1" dirty="0" err="1">
                <a:solidFill>
                  <a:schemeClr val="bg1"/>
                </a:solidFill>
              </a:rPr>
              <a:t>فى</a:t>
            </a:r>
            <a:r>
              <a:rPr lang="ar-SA" sz="2800" b="1" dirty="0">
                <a:solidFill>
                  <a:schemeClr val="bg1"/>
                </a:solidFill>
              </a:rPr>
              <a:t> الغالب . </a:t>
            </a:r>
          </a:p>
        </p:txBody>
      </p:sp>
    </p:spTree>
    <p:extLst>
      <p:ext uri="{BB962C8B-B14F-4D97-AF65-F5344CB8AC3E}">
        <p14:creationId xmlns:p14="http://schemas.microsoft.com/office/powerpoint/2010/main" val="4258478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2771" y="350520"/>
            <a:ext cx="3718455" cy="1670026"/>
          </a:xfrm>
        </p:spPr>
        <p:txBody>
          <a:bodyPr>
            <a:normAutofit/>
          </a:bodyPr>
          <a:lstStyle/>
          <a:p>
            <a:r>
              <a:rPr lang="ar-SA" sz="6600" b="1" dirty="0" smtClean="0">
                <a:solidFill>
                  <a:schemeClr val="bg1"/>
                </a:solidFill>
              </a:rPr>
              <a:t>نشاط</a:t>
            </a:r>
            <a:endParaRPr lang="ar-SA" sz="6600" b="1" dirty="0">
              <a:solidFill>
                <a:schemeClr val="bg1"/>
              </a:solidFill>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grayWhite">
          <a:xfrm>
            <a:off x="5432612" y="0"/>
            <a:ext cx="6759388" cy="6858000"/>
          </a:xfr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عنصر نائب للنص 3"/>
          <p:cNvSpPr>
            <a:spLocks noGrp="1"/>
          </p:cNvSpPr>
          <p:nvPr>
            <p:ph type="body" sz="half" idx="2"/>
          </p:nvPr>
        </p:nvSpPr>
        <p:spPr>
          <a:xfrm>
            <a:off x="367155" y="2020546"/>
            <a:ext cx="4504764" cy="4547894"/>
          </a:xfrm>
        </p:spPr>
        <p:txBody>
          <a:bodyPr>
            <a:noAutofit/>
          </a:bodyPr>
          <a:lstStyle/>
          <a:p>
            <a:r>
              <a:rPr lang="ar-SA" sz="6000" b="1" dirty="0" smtClean="0">
                <a:solidFill>
                  <a:schemeClr val="bg1"/>
                </a:solidFill>
              </a:rPr>
              <a:t>من خلال خبرتك المهنية كمعلمة ماهي خصائص التخطيط الفعال للدروس؟</a:t>
            </a:r>
            <a:endParaRPr lang="ar-SA" sz="6000" b="1" dirty="0">
              <a:solidFill>
                <a:schemeClr val="bg1"/>
              </a:solidFill>
            </a:endParaRPr>
          </a:p>
        </p:txBody>
      </p:sp>
    </p:spTree>
    <p:extLst>
      <p:ext uri="{BB962C8B-B14F-4D97-AF65-F5344CB8AC3E}">
        <p14:creationId xmlns:p14="http://schemas.microsoft.com/office/powerpoint/2010/main" val="196062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4115" y="924288"/>
            <a:ext cx="10856685" cy="4955203"/>
          </a:xfrm>
          <a:prstGeom prst="rect">
            <a:avLst/>
          </a:prstGeom>
        </p:spPr>
        <p:txBody>
          <a:bodyPr wrap="square">
            <a:spAutoFit/>
          </a:bodyPr>
          <a:lstStyle/>
          <a:p>
            <a:pPr algn="r"/>
            <a:r>
              <a:rPr lang="ar-SA" sz="3600" b="1" dirty="0">
                <a:solidFill>
                  <a:srgbClr val="C00000"/>
                </a:solidFill>
              </a:rPr>
              <a:t>خصائص التخطيط الفعال </a:t>
            </a:r>
            <a:r>
              <a:rPr lang="ar-SA" b="1" dirty="0">
                <a:solidFill>
                  <a:srgbClr val="C00000"/>
                </a:solidFill>
              </a:rPr>
              <a:t>: </a:t>
            </a:r>
          </a:p>
          <a:p>
            <a:pPr algn="r"/>
            <a:r>
              <a:rPr lang="ar-SA" sz="2000" b="1" dirty="0">
                <a:solidFill>
                  <a:schemeClr val="bg1"/>
                </a:solidFill>
              </a:rPr>
              <a:t>قد يقوم معلم بإعداد خطة غير قابلة للتنفيذ برغم جودتها نظرياً ، وقد يقوم آخر بعكس ذلك ، ومن أجل ضبط هذه الاحتمالات على المعلم أن يرسم خطته بخصائص أساسية بحيث تكون : </a:t>
            </a:r>
          </a:p>
          <a:p>
            <a:pPr algn="r"/>
            <a:r>
              <a:rPr lang="ar-SA" sz="2000" b="1" dirty="0">
                <a:solidFill>
                  <a:srgbClr val="00B050"/>
                </a:solidFill>
              </a:rPr>
              <a:t>1 – مكتوبة : </a:t>
            </a:r>
          </a:p>
          <a:p>
            <a:pPr algn="r"/>
            <a:r>
              <a:rPr lang="ar-SA" sz="2000" b="1" dirty="0">
                <a:solidFill>
                  <a:schemeClr val="bg1"/>
                </a:solidFill>
              </a:rPr>
              <a:t>على المعلم أن يعتمد على خطط مفصلة ، حيث أنه لا يستطيع أن يتحكم </a:t>
            </a:r>
            <a:r>
              <a:rPr lang="ar-SA" sz="2000" b="1" dirty="0" err="1">
                <a:solidFill>
                  <a:schemeClr val="bg1"/>
                </a:solidFill>
              </a:rPr>
              <a:t>فى</a:t>
            </a:r>
            <a:r>
              <a:rPr lang="ar-SA" sz="2000" b="1" dirty="0">
                <a:solidFill>
                  <a:schemeClr val="bg1"/>
                </a:solidFill>
              </a:rPr>
              <a:t> الأفكار </a:t>
            </a:r>
            <a:r>
              <a:rPr lang="ar-SA" sz="2000" b="1" dirty="0" err="1">
                <a:solidFill>
                  <a:schemeClr val="bg1"/>
                </a:solidFill>
              </a:rPr>
              <a:t>التى</a:t>
            </a:r>
            <a:r>
              <a:rPr lang="ar-SA" sz="2000" b="1" dirty="0">
                <a:solidFill>
                  <a:schemeClr val="bg1"/>
                </a:solidFill>
              </a:rPr>
              <a:t> تطرأ على ذهنه ، وذلك ضماناً لعدم الشرود أثناء التدريس . </a:t>
            </a:r>
          </a:p>
          <a:p>
            <a:pPr algn="r"/>
            <a:r>
              <a:rPr lang="ar-SA" sz="2000" b="1" dirty="0">
                <a:solidFill>
                  <a:srgbClr val="00B050"/>
                </a:solidFill>
              </a:rPr>
              <a:t>2 – موقوتة : </a:t>
            </a:r>
          </a:p>
          <a:p>
            <a:pPr algn="r"/>
            <a:r>
              <a:rPr lang="ar-SA" sz="2000" b="1" dirty="0">
                <a:solidFill>
                  <a:schemeClr val="bg1"/>
                </a:solidFill>
              </a:rPr>
              <a:t>يجب أن يراعى المعلم </a:t>
            </a:r>
            <a:r>
              <a:rPr lang="ar-SA" sz="2000" b="1" dirty="0" err="1">
                <a:solidFill>
                  <a:schemeClr val="bg1"/>
                </a:solidFill>
              </a:rPr>
              <a:t>فى</a:t>
            </a:r>
            <a:r>
              <a:rPr lang="ar-SA" sz="2000" b="1" dirty="0">
                <a:solidFill>
                  <a:schemeClr val="bg1"/>
                </a:solidFill>
              </a:rPr>
              <a:t> خطة الدرس عنصر الزمن ، بمعنى أن خطة الدرس يجب أن تعطى أنشطة أو مواد كافية لتغطية كل زمن الحصة ، كذلك أن يكتب </a:t>
            </a:r>
            <a:r>
              <a:rPr lang="ar-SA" sz="2000" b="1" dirty="0" err="1">
                <a:solidFill>
                  <a:schemeClr val="bg1"/>
                </a:solidFill>
              </a:rPr>
              <a:t>فى</a:t>
            </a:r>
            <a:r>
              <a:rPr lang="ar-SA" sz="2000" b="1" dirty="0">
                <a:solidFill>
                  <a:schemeClr val="bg1"/>
                </a:solidFill>
              </a:rPr>
              <a:t> خطة الدرس الزمن اللازم لكل نشاط أو إجراء وذلك لتحقيق الضبط والفعالية </a:t>
            </a:r>
            <a:r>
              <a:rPr lang="ar-SA" sz="2000" b="1" dirty="0" err="1">
                <a:solidFill>
                  <a:schemeClr val="bg1"/>
                </a:solidFill>
              </a:rPr>
              <a:t>فى</a:t>
            </a:r>
            <a:r>
              <a:rPr lang="ar-SA" sz="2000" b="1" dirty="0">
                <a:solidFill>
                  <a:schemeClr val="bg1"/>
                </a:solidFill>
              </a:rPr>
              <a:t> التدريس . </a:t>
            </a:r>
          </a:p>
          <a:p>
            <a:pPr algn="r"/>
            <a:r>
              <a:rPr lang="ar-SA" sz="2000" b="1" dirty="0">
                <a:solidFill>
                  <a:srgbClr val="00B050"/>
                </a:solidFill>
              </a:rPr>
              <a:t>3 – مرنة : </a:t>
            </a:r>
          </a:p>
          <a:p>
            <a:pPr algn="r"/>
            <a:r>
              <a:rPr lang="ar-SA" sz="2000" b="1" dirty="0">
                <a:solidFill>
                  <a:schemeClr val="bg1"/>
                </a:solidFill>
              </a:rPr>
              <a:t>يجب أن تتسم خطة </a:t>
            </a:r>
            <a:r>
              <a:rPr lang="ar-SA" sz="2000" b="1" dirty="0" smtClean="0">
                <a:solidFill>
                  <a:schemeClr val="bg1"/>
                </a:solidFill>
              </a:rPr>
              <a:t>الدراسة </a:t>
            </a:r>
            <a:r>
              <a:rPr lang="ar-SA" sz="2000" b="1" dirty="0">
                <a:solidFill>
                  <a:schemeClr val="bg1"/>
                </a:solidFill>
              </a:rPr>
              <a:t>بالمرونة ، وكذلك يجب أن تراعى الخطة الظروف </a:t>
            </a:r>
            <a:r>
              <a:rPr lang="ar-SA" sz="2000" b="1" dirty="0" smtClean="0">
                <a:solidFill>
                  <a:schemeClr val="bg1"/>
                </a:solidFill>
              </a:rPr>
              <a:t>التي قد </a:t>
            </a:r>
            <a:r>
              <a:rPr lang="ar-SA" sz="2000" b="1" dirty="0">
                <a:solidFill>
                  <a:schemeClr val="bg1"/>
                </a:solidFill>
              </a:rPr>
              <a:t>تحدث </a:t>
            </a:r>
            <a:r>
              <a:rPr lang="ar-SA" sz="2000" b="1" dirty="0" smtClean="0">
                <a:solidFill>
                  <a:schemeClr val="bg1"/>
                </a:solidFill>
              </a:rPr>
              <a:t>في أثناء </a:t>
            </a:r>
            <a:r>
              <a:rPr lang="ar-SA" sz="2000" b="1" dirty="0">
                <a:solidFill>
                  <a:schemeClr val="bg1"/>
                </a:solidFill>
              </a:rPr>
              <a:t>التدريس ، وتحول دون إكمالها مثل اجتماع طارئ لمجلس المدرسة . </a:t>
            </a:r>
          </a:p>
          <a:p>
            <a:pPr algn="r"/>
            <a:r>
              <a:rPr lang="ar-SA" sz="2000" b="1" dirty="0">
                <a:solidFill>
                  <a:srgbClr val="00B050"/>
                </a:solidFill>
              </a:rPr>
              <a:t>4 – مستمرة : </a:t>
            </a:r>
          </a:p>
          <a:p>
            <a:pPr algn="r"/>
            <a:r>
              <a:rPr lang="ar-SA" sz="2000" b="1" dirty="0">
                <a:solidFill>
                  <a:schemeClr val="bg1"/>
                </a:solidFill>
              </a:rPr>
              <a:t>عملية التخطيط يجب أن تكون مستمرة ، حيث أشرنا إلى وجوب اعتماد المعلم الخبير على التخطيط المفصل ، مثله </a:t>
            </a:r>
            <a:r>
              <a:rPr lang="ar-SA" sz="2000" b="1" dirty="0" err="1">
                <a:solidFill>
                  <a:schemeClr val="bg1"/>
                </a:solidFill>
              </a:rPr>
              <a:t>فى</a:t>
            </a:r>
            <a:r>
              <a:rPr lang="ar-SA" sz="2000" b="1" dirty="0">
                <a:solidFill>
                  <a:schemeClr val="bg1"/>
                </a:solidFill>
              </a:rPr>
              <a:t> ذلك مثل المعلم المبتدئ ، لتحقيق المرونة ، ومواكبة التغيير ، وعدم التضحية بفعالية التدريس ، </a:t>
            </a:r>
            <a:r>
              <a:rPr lang="ar-SA" sz="2000" b="1" dirty="0" err="1">
                <a:solidFill>
                  <a:schemeClr val="bg1"/>
                </a:solidFill>
              </a:rPr>
              <a:t>وبالتالى</a:t>
            </a:r>
            <a:r>
              <a:rPr lang="ar-SA" sz="2000" b="1" dirty="0">
                <a:solidFill>
                  <a:schemeClr val="bg1"/>
                </a:solidFill>
              </a:rPr>
              <a:t> استمرارية عملية التخطيط . </a:t>
            </a:r>
          </a:p>
        </p:txBody>
      </p:sp>
    </p:spTree>
    <p:extLst>
      <p:ext uri="{BB962C8B-B14F-4D97-AF65-F5344CB8AC3E}">
        <p14:creationId xmlns:p14="http://schemas.microsoft.com/office/powerpoint/2010/main" val="311833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dirty="0" smtClean="0">
                <a:solidFill>
                  <a:schemeClr val="bg1"/>
                </a:solidFill>
              </a:rPr>
              <a:t>أهمية تخطيط الدروس</a:t>
            </a:r>
            <a:endParaRPr lang="ar-SA" sz="6600" b="1" dirty="0">
              <a:solidFill>
                <a:schemeClr val="bg1"/>
              </a:solidFill>
            </a:endParaRPr>
          </a:p>
        </p:txBody>
      </p:sp>
      <p:sp>
        <p:nvSpPr>
          <p:cNvPr id="3" name="عنصر نائب للمحتوى 2"/>
          <p:cNvSpPr>
            <a:spLocks noGrp="1"/>
          </p:cNvSpPr>
          <p:nvPr>
            <p:ph idx="1"/>
          </p:nvPr>
        </p:nvSpPr>
        <p:spPr>
          <a:xfrm>
            <a:off x="860612" y="2556932"/>
            <a:ext cx="10035985" cy="3318936"/>
          </a:xfrm>
        </p:spPr>
        <p:txBody>
          <a:bodyPr/>
          <a:lstStyle/>
          <a:p>
            <a:r>
              <a:rPr lang="ar-SA" b="1" dirty="0">
                <a:solidFill>
                  <a:schemeClr val="bg1"/>
                </a:solidFill>
              </a:rPr>
              <a:t>1 – يشعر المعلم كما يشعر غيره من العاملين </a:t>
            </a:r>
            <a:r>
              <a:rPr lang="ar-SA" b="1" dirty="0" err="1">
                <a:solidFill>
                  <a:schemeClr val="bg1"/>
                </a:solidFill>
              </a:rPr>
              <a:t>فى</a:t>
            </a:r>
            <a:r>
              <a:rPr lang="ar-SA" b="1" dirty="0">
                <a:solidFill>
                  <a:schemeClr val="bg1"/>
                </a:solidFill>
              </a:rPr>
              <a:t> المهن الاخرى أن التدريس عملية لها متخصصوها </a:t>
            </a:r>
            <a:r>
              <a:rPr lang="ar-SA" b="1" dirty="0" smtClean="0">
                <a:solidFill>
                  <a:schemeClr val="bg1"/>
                </a:solidFill>
              </a:rPr>
              <a:t>ويلغي الفكرة </a:t>
            </a:r>
            <a:r>
              <a:rPr lang="ar-SA" b="1" dirty="0" err="1">
                <a:solidFill>
                  <a:schemeClr val="bg1"/>
                </a:solidFill>
              </a:rPr>
              <a:t>التى</a:t>
            </a:r>
            <a:r>
              <a:rPr lang="ar-SA" b="1" dirty="0">
                <a:solidFill>
                  <a:schemeClr val="bg1"/>
                </a:solidFill>
              </a:rPr>
              <a:t> سادت عن التدريس زمن طويل بأن التدريس مهنة من لا </a:t>
            </a:r>
            <a:r>
              <a:rPr lang="ar-SA" b="1" dirty="0" smtClean="0">
                <a:solidFill>
                  <a:schemeClr val="bg1"/>
                </a:solidFill>
              </a:rPr>
              <a:t>مهنة له </a:t>
            </a:r>
            <a:r>
              <a:rPr lang="ar-SA" b="1" dirty="0">
                <a:solidFill>
                  <a:schemeClr val="bg1"/>
                </a:solidFill>
              </a:rPr>
              <a:t>. </a:t>
            </a:r>
            <a:endParaRPr lang="en-US" dirty="0">
              <a:solidFill>
                <a:schemeClr val="bg1"/>
              </a:solidFill>
            </a:endParaRPr>
          </a:p>
          <a:p>
            <a:r>
              <a:rPr lang="ar-SA" b="1" dirty="0">
                <a:solidFill>
                  <a:schemeClr val="bg1"/>
                </a:solidFill>
              </a:rPr>
              <a:t>2 – يستبعد سمات الارتجالية والعشوائية </a:t>
            </a:r>
            <a:r>
              <a:rPr lang="ar-SA" b="1" dirty="0" smtClean="0">
                <a:solidFill>
                  <a:schemeClr val="bg1"/>
                </a:solidFill>
              </a:rPr>
              <a:t>التي </a:t>
            </a:r>
            <a:r>
              <a:rPr lang="ar-SA" b="1" dirty="0">
                <a:solidFill>
                  <a:schemeClr val="bg1"/>
                </a:solidFill>
              </a:rPr>
              <a:t>تحيط بمهام المعلم ، ويحول عمل المعلم إلى نسق من الخطوات المنظمة المترابطة المصممة لتحقيق أهداف جزئية ضمن إطار أشمل لأهداف التعليم . </a:t>
            </a:r>
            <a:endParaRPr lang="en-US" dirty="0">
              <a:solidFill>
                <a:schemeClr val="bg1"/>
              </a:solidFill>
            </a:endParaRPr>
          </a:p>
          <a:p>
            <a:r>
              <a:rPr lang="ar-SA" b="1" dirty="0">
                <a:solidFill>
                  <a:schemeClr val="bg1"/>
                </a:solidFill>
              </a:rPr>
              <a:t>3 – </a:t>
            </a:r>
            <a:r>
              <a:rPr lang="ar-SA" b="1" dirty="0" smtClean="0">
                <a:solidFill>
                  <a:schemeClr val="bg1"/>
                </a:solidFill>
              </a:rPr>
              <a:t>يجنب المعلم </a:t>
            </a:r>
            <a:r>
              <a:rPr lang="ar-SA" b="1" dirty="0">
                <a:solidFill>
                  <a:schemeClr val="bg1"/>
                </a:solidFill>
              </a:rPr>
              <a:t>الكثير من المواقف الطارئة المحرجة ، </a:t>
            </a:r>
            <a:r>
              <a:rPr lang="ar-SA" b="1" dirty="0" err="1">
                <a:solidFill>
                  <a:schemeClr val="bg1"/>
                </a:solidFill>
              </a:rPr>
              <a:t>التى</a:t>
            </a:r>
            <a:r>
              <a:rPr lang="ar-SA" b="1" dirty="0">
                <a:solidFill>
                  <a:schemeClr val="bg1"/>
                </a:solidFill>
              </a:rPr>
              <a:t> ترجع إلى الدخول </a:t>
            </a:r>
            <a:r>
              <a:rPr lang="ar-SA" b="1" dirty="0" smtClean="0">
                <a:solidFill>
                  <a:schemeClr val="bg1"/>
                </a:solidFill>
              </a:rPr>
              <a:t>في </a:t>
            </a:r>
            <a:r>
              <a:rPr lang="ar-SA" b="1" dirty="0">
                <a:solidFill>
                  <a:schemeClr val="bg1"/>
                </a:solidFill>
              </a:rPr>
              <a:t>التدريس </a:t>
            </a:r>
            <a:r>
              <a:rPr lang="ar-SA" b="1" dirty="0" err="1" smtClean="0">
                <a:solidFill>
                  <a:schemeClr val="bg1"/>
                </a:solidFill>
              </a:rPr>
              <a:t>اليومى</a:t>
            </a:r>
            <a:r>
              <a:rPr lang="ar-SA" b="1" dirty="0" smtClean="0">
                <a:solidFill>
                  <a:schemeClr val="bg1"/>
                </a:solidFill>
              </a:rPr>
              <a:t> </a:t>
            </a:r>
            <a:r>
              <a:rPr lang="ar-SA" b="1" dirty="0">
                <a:solidFill>
                  <a:schemeClr val="bg1"/>
                </a:solidFill>
              </a:rPr>
              <a:t>دون وضع تصور واضح له . </a:t>
            </a:r>
            <a:endParaRPr lang="en-US" dirty="0">
              <a:solidFill>
                <a:schemeClr val="bg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62" y="486137"/>
            <a:ext cx="2233915" cy="1935328"/>
          </a:xfrm>
          <a:prstGeom prst="rect">
            <a:avLst/>
          </a:prstGeom>
        </p:spPr>
      </p:pic>
    </p:spTree>
    <p:extLst>
      <p:ext uri="{BB962C8B-B14F-4D97-AF65-F5344CB8AC3E}">
        <p14:creationId xmlns:p14="http://schemas.microsoft.com/office/powerpoint/2010/main" val="898348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1056</TotalTime>
  <Words>1461</Words>
  <Application>Microsoft Office PowerPoint</Application>
  <PresentationFormat>ملء الشاشة</PresentationFormat>
  <Paragraphs>110</Paragraphs>
  <Slides>35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35</vt:i4>
      </vt:variant>
    </vt:vector>
  </HeadingPairs>
  <TitlesOfParts>
    <vt:vector size="41" baseType="lpstr">
      <vt:lpstr>AdvertisingBold</vt:lpstr>
      <vt:lpstr>Arial</vt:lpstr>
      <vt:lpstr>Calibri</vt:lpstr>
      <vt:lpstr>Garamond</vt:lpstr>
      <vt:lpstr>Times New Roman</vt:lpstr>
      <vt:lpstr>عضوي</vt:lpstr>
      <vt:lpstr>اعداد الدروس برؤى تربوية ووطنية</vt:lpstr>
      <vt:lpstr>عرض تقديمي في PowerPoint</vt:lpstr>
      <vt:lpstr>عرض تقديمي في PowerPoint</vt:lpstr>
      <vt:lpstr>عرض تقديمي في PowerPoint</vt:lpstr>
      <vt:lpstr>محاور البرنامج</vt:lpstr>
      <vt:lpstr>عرض تقديمي في PowerPoint</vt:lpstr>
      <vt:lpstr>نشاط</vt:lpstr>
      <vt:lpstr>عرض تقديمي في PowerPoint</vt:lpstr>
      <vt:lpstr>أهمية تخطيط الدروس</vt:lpstr>
      <vt:lpstr>عرض تقديمي في PowerPoint</vt:lpstr>
      <vt:lpstr>عرض تقديمي في PowerPoint</vt:lpstr>
      <vt:lpstr>أنواع التخطيط</vt:lpstr>
      <vt:lpstr>رؤية التعليم في المملكة العربية السعودية</vt:lpstr>
      <vt:lpstr>رؤية 2030 للمملكة العربية السعودية</vt:lpstr>
      <vt:lpstr>عرض تقديمي في PowerPoint</vt:lpstr>
      <vt:lpstr>نشاط جماعي</vt:lpstr>
      <vt:lpstr>عرض تقديمي في PowerPoint</vt:lpstr>
      <vt:lpstr>عرض تقديمي في PowerPoint</vt:lpstr>
      <vt:lpstr>عرض تقديمي في PowerPoint</vt:lpstr>
      <vt:lpstr>عرض تقديمي في PowerPoint</vt:lpstr>
      <vt:lpstr>كيفية اعداد وحدة أو درس بطريقة شاملة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محتويات سجل الاعداد</vt:lpstr>
      <vt:lpstr>نشاط فردي</vt:lpstr>
      <vt:lpstr>كيفية صياغة الأسئلة أثناء الاعداد للدروس</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اعداد الدروس برؤى تربوية ووطنية</dc:title>
  <dc:creator>شوق مسرحي</dc:creator>
  <cp:lastModifiedBy>shoog</cp:lastModifiedBy>
  <cp:revision>60</cp:revision>
  <dcterms:created xsi:type="dcterms:W3CDTF">2018-01-24T07:37:52Z</dcterms:created>
  <dcterms:modified xsi:type="dcterms:W3CDTF">2019-02-18T07:04:13Z</dcterms:modified>
</cp:coreProperties>
</file>