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58" r:id="rId8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5238"/>
  </p:normalViewPr>
  <p:slideViewPr>
    <p:cSldViewPr snapToGrid="0" snapToObjects="1">
      <p:cViewPr>
        <p:scale>
          <a:sx n="81" d="100"/>
          <a:sy n="81" d="100"/>
        </p:scale>
        <p:origin x="20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F3E2-79E9-5346-B02E-7EF0AD706C03}" type="datetimeFigureOut">
              <a:rPr lang="es-ES_tradnl" smtClean="0"/>
              <a:t>6/12/18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800F-8F43-CE47-8A95-F6A5DD9FD7A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04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F3E2-79E9-5346-B02E-7EF0AD706C03}" type="datetimeFigureOut">
              <a:rPr lang="es-ES_tradnl" smtClean="0"/>
              <a:t>6/12/18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800F-8F43-CE47-8A95-F6A5DD9FD7A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098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F3E2-79E9-5346-B02E-7EF0AD706C03}" type="datetimeFigureOut">
              <a:rPr lang="es-ES_tradnl" smtClean="0"/>
              <a:t>6/12/18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800F-8F43-CE47-8A95-F6A5DD9FD7A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725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F3E2-79E9-5346-B02E-7EF0AD706C03}" type="datetimeFigureOut">
              <a:rPr lang="es-ES_tradnl" smtClean="0"/>
              <a:t>6/12/18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800F-8F43-CE47-8A95-F6A5DD9FD7A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772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F3E2-79E9-5346-B02E-7EF0AD706C03}" type="datetimeFigureOut">
              <a:rPr lang="es-ES_tradnl" smtClean="0"/>
              <a:t>6/12/18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800F-8F43-CE47-8A95-F6A5DD9FD7A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775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F3E2-79E9-5346-B02E-7EF0AD706C03}" type="datetimeFigureOut">
              <a:rPr lang="es-ES_tradnl" smtClean="0"/>
              <a:t>6/12/18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800F-8F43-CE47-8A95-F6A5DD9FD7A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668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F3E2-79E9-5346-B02E-7EF0AD706C03}" type="datetimeFigureOut">
              <a:rPr lang="es-ES_tradnl" smtClean="0"/>
              <a:t>6/12/18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800F-8F43-CE47-8A95-F6A5DD9FD7A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018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F3E2-79E9-5346-B02E-7EF0AD706C03}" type="datetimeFigureOut">
              <a:rPr lang="es-ES_tradnl" smtClean="0"/>
              <a:t>6/12/18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800F-8F43-CE47-8A95-F6A5DD9FD7A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357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F3E2-79E9-5346-B02E-7EF0AD706C03}" type="datetimeFigureOut">
              <a:rPr lang="es-ES_tradnl" smtClean="0"/>
              <a:t>6/12/18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800F-8F43-CE47-8A95-F6A5DD9FD7A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067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F3E2-79E9-5346-B02E-7EF0AD706C03}" type="datetimeFigureOut">
              <a:rPr lang="es-ES_tradnl" smtClean="0"/>
              <a:t>6/12/18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800F-8F43-CE47-8A95-F6A5DD9FD7A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702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F3E2-79E9-5346-B02E-7EF0AD706C03}" type="datetimeFigureOut">
              <a:rPr lang="es-ES_tradnl" smtClean="0"/>
              <a:t>6/12/18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800F-8F43-CE47-8A95-F6A5DD9FD7A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882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AF3E2-79E9-5346-B02E-7EF0AD706C03}" type="datetimeFigureOut">
              <a:rPr lang="es-ES_tradnl" smtClean="0"/>
              <a:t>6/12/18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A800F-8F43-CE47-8A95-F6A5DD9FD7A2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978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43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87036" y="2476168"/>
            <a:ext cx="11817927" cy="954547"/>
          </a:xfrm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TIPOS DE TRADERS</a:t>
            </a:r>
            <a:endParaRPr lang="es-ES_tradnl" b="1" dirty="0">
              <a:solidFill>
                <a:srgbClr val="FFFF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87035" y="6175513"/>
            <a:ext cx="11817927" cy="4556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b="1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Fuente: Profesor Antonio </a:t>
            </a:r>
            <a:r>
              <a:rPr lang="es-ES_tradnl" sz="2000" b="1" dirty="0" err="1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Martinez</a:t>
            </a:r>
            <a:r>
              <a:rPr lang="es-ES_tradnl" sz="2000" b="1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, TRADING EFECTIVO</a:t>
            </a:r>
            <a:endParaRPr lang="es-ES_tradnl" sz="2000" b="1" dirty="0">
              <a:solidFill>
                <a:srgbClr val="FFFF00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5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92"/>
            <a:ext cx="12192000" cy="6867892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652332" y="1837051"/>
            <a:ext cx="3194224" cy="9144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TRADER TECNICO</a:t>
            </a:r>
            <a:endParaRPr lang="es-ES_tradnl" sz="1600" b="1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4498888" y="1837051"/>
            <a:ext cx="3194224" cy="9144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TRADER FUNDAMENTAL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8420744" y="1837051"/>
            <a:ext cx="3086266" cy="9144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TRADER MIXTO</a:t>
            </a:r>
          </a:p>
        </p:txBody>
      </p:sp>
      <p:sp>
        <p:nvSpPr>
          <p:cNvPr id="12" name="Terminador 11"/>
          <p:cNvSpPr/>
          <p:nvPr/>
        </p:nvSpPr>
        <p:spPr>
          <a:xfrm>
            <a:off x="5833241" y="4871546"/>
            <a:ext cx="914400" cy="3017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redondeado 12"/>
          <p:cNvSpPr/>
          <p:nvPr/>
        </p:nvSpPr>
        <p:spPr>
          <a:xfrm>
            <a:off x="8420744" y="3348126"/>
            <a:ext cx="3086265" cy="9144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INCLINACION </a:t>
            </a: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TECNICA</a:t>
            </a:r>
            <a:endParaRPr lang="es-ES_tradnl" sz="12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8420744" y="4533473"/>
            <a:ext cx="3086265" cy="9144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INCLINACION FUNDAMENTAL</a:t>
            </a:r>
            <a:endParaRPr lang="es-ES_tradnl" sz="12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8420744" y="5703054"/>
            <a:ext cx="3086265" cy="9144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NO SIENTE INCLINACION SOLO APROVECHA OPRTUNIDADES TECNICAS O FUNDAMENTALES</a:t>
            </a:r>
            <a:endParaRPr lang="es-ES_tradnl" sz="12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6" name="Conector angular 5"/>
          <p:cNvCxnSpPr>
            <a:endCxn id="7" idx="0"/>
          </p:cNvCxnSpPr>
          <p:nvPr/>
        </p:nvCxnSpPr>
        <p:spPr>
          <a:xfrm rot="5400000">
            <a:off x="3839690" y="-419259"/>
            <a:ext cx="666064" cy="3846556"/>
          </a:xfrm>
          <a:prstGeom prst="bentConnector3">
            <a:avLst>
              <a:gd name="adj1" fmla="val 50000"/>
            </a:avLst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r 17"/>
          <p:cNvCxnSpPr>
            <a:endCxn id="10" idx="0"/>
          </p:cNvCxnSpPr>
          <p:nvPr/>
        </p:nvCxnSpPr>
        <p:spPr>
          <a:xfrm>
            <a:off x="6075428" y="1504020"/>
            <a:ext cx="3888449" cy="333031"/>
          </a:xfrm>
          <a:prstGeom prst="bentConnector2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>
            <a:endCxn id="9" idx="0"/>
          </p:cNvCxnSpPr>
          <p:nvPr/>
        </p:nvCxnSpPr>
        <p:spPr>
          <a:xfrm>
            <a:off x="6095999" y="1504019"/>
            <a:ext cx="1" cy="333032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r 30"/>
          <p:cNvCxnSpPr>
            <a:stCxn id="10" idx="1"/>
            <a:endCxn id="13" idx="1"/>
          </p:cNvCxnSpPr>
          <p:nvPr/>
        </p:nvCxnSpPr>
        <p:spPr>
          <a:xfrm rot="10800000" flipV="1">
            <a:off x="8420744" y="2294250"/>
            <a:ext cx="12700" cy="1511075"/>
          </a:xfrm>
          <a:prstGeom prst="bentConnector3">
            <a:avLst>
              <a:gd name="adj1" fmla="val 1800000"/>
            </a:avLst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r 34"/>
          <p:cNvCxnSpPr/>
          <p:nvPr/>
        </p:nvCxnSpPr>
        <p:spPr>
          <a:xfrm rot="16200000" flipH="1">
            <a:off x="7671694" y="4331699"/>
            <a:ext cx="1262725" cy="209975"/>
          </a:xfrm>
          <a:prstGeom prst="bentConnector3">
            <a:avLst>
              <a:gd name="adj1" fmla="val 94947"/>
            </a:avLst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r 39"/>
          <p:cNvCxnSpPr/>
          <p:nvPr/>
        </p:nvCxnSpPr>
        <p:spPr>
          <a:xfrm rot="16200000" flipH="1">
            <a:off x="7684394" y="5423904"/>
            <a:ext cx="1262725" cy="209975"/>
          </a:xfrm>
          <a:prstGeom prst="bentConnector3">
            <a:avLst>
              <a:gd name="adj1" fmla="val 94947"/>
            </a:avLst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ítulo 1"/>
          <p:cNvSpPr txBox="1">
            <a:spLocks/>
          </p:cNvSpPr>
          <p:nvPr/>
        </p:nvSpPr>
        <p:spPr>
          <a:xfrm>
            <a:off x="374073" y="336402"/>
            <a:ext cx="11817927" cy="954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b="1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TIPOS DE TRADERS SEGÚN SU METODOLOGIA</a:t>
            </a:r>
            <a:endParaRPr lang="es-ES_tradnl" b="1" dirty="0">
              <a:solidFill>
                <a:srgbClr val="FFFF00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3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66"/>
            <a:ext cx="12192000" cy="6873766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652332" y="1758221"/>
            <a:ext cx="3194224" cy="9144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DAY TRADER</a:t>
            </a:r>
            <a:endParaRPr lang="es-ES_tradnl" sz="16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498888" y="1758221"/>
            <a:ext cx="3194224" cy="9144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SWING TRADER</a:t>
            </a:r>
            <a:endParaRPr lang="es-ES_tradnl" sz="16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8420744" y="1758221"/>
            <a:ext cx="3086266" cy="9144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A LARGO PLAZO</a:t>
            </a:r>
            <a:endParaRPr lang="es-ES_tradnl" sz="16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8" name="Conector angular 7"/>
          <p:cNvCxnSpPr>
            <a:endCxn id="10" idx="0"/>
          </p:cNvCxnSpPr>
          <p:nvPr/>
        </p:nvCxnSpPr>
        <p:spPr>
          <a:xfrm rot="5400000">
            <a:off x="3839690" y="-498089"/>
            <a:ext cx="666064" cy="3846556"/>
          </a:xfrm>
          <a:prstGeom prst="bentConnector3">
            <a:avLst>
              <a:gd name="adj1" fmla="val 50000"/>
            </a:avLst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angular 8"/>
          <p:cNvCxnSpPr/>
          <p:nvPr/>
        </p:nvCxnSpPr>
        <p:spPr>
          <a:xfrm>
            <a:off x="6075428" y="1425190"/>
            <a:ext cx="3888449" cy="333031"/>
          </a:xfrm>
          <a:prstGeom prst="bentConnector2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6095999" y="1425189"/>
            <a:ext cx="1" cy="333032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redondeado 10"/>
          <p:cNvSpPr/>
          <p:nvPr/>
        </p:nvSpPr>
        <p:spPr>
          <a:xfrm>
            <a:off x="652332" y="2968997"/>
            <a:ext cx="3194224" cy="3211078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charset="0"/>
              <a:buChar char="•"/>
            </a:pPr>
            <a:r>
              <a:rPr lang="es-ES_tradnl" sz="1600" b="1" i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OPERADOR DE CORTO PLAZO (SCALPER)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600" b="1" i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MULTIPLES OPERACIONES EL MISMO DIA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600" b="1" i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GANA POR PEQUEÑOS CAMBIOS DEL PRECIO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600" b="1" i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NO OPERA OVERNIGHT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600" b="1" i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+ DE 10 A 20 OPERACIONES DIARIAS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600" b="1" i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OPORTUNISTA</a:t>
            </a:r>
            <a:endParaRPr lang="es-ES_tradnl" sz="1600" b="1" i="1" dirty="0">
              <a:solidFill>
                <a:srgbClr val="FF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4498888" y="3003826"/>
            <a:ext cx="3194224" cy="3211078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charset="0"/>
              <a:buChar char="•"/>
            </a:pPr>
            <a:r>
              <a:rPr lang="es-ES_tradnl" sz="1600" b="1" i="1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LE INTERESA LA ACCION DEL PRECIO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600" b="1" i="1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TENDENCIAS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600" b="1" i="1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PUNTOS PIVOTE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600" b="1" i="1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GRAFICAS LENTAS</a:t>
            </a:r>
          </a:p>
          <a:p>
            <a:pPr marL="171450" indent="-171450">
              <a:buFont typeface="Arial" charset="0"/>
              <a:buChar char="•"/>
            </a:pPr>
            <a:endParaRPr lang="es-ES_tradnl" sz="1600" b="1" i="1" dirty="0">
              <a:solidFill>
                <a:srgbClr val="FF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8345444" y="2992272"/>
            <a:ext cx="3194224" cy="3211078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charset="0"/>
              <a:buChar char="•"/>
            </a:pPr>
            <a:r>
              <a:rPr lang="es-ES_tradnl" sz="1600" b="1" i="1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COMPRAR Y MANTENER DURANTE A</a:t>
            </a:r>
            <a:r>
              <a:rPr lang="es-ES" sz="1600" b="1" i="1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ÑOS</a:t>
            </a:r>
          </a:p>
          <a:p>
            <a:pPr marL="171450" indent="-171450">
              <a:buFont typeface="Arial" charset="0"/>
              <a:buChar char="•"/>
            </a:pPr>
            <a:r>
              <a:rPr lang="es-ES" sz="1600" b="1" i="1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RENTABILIDAD ESPERADA 5 A 10% ANUAL</a:t>
            </a:r>
          </a:p>
          <a:p>
            <a:pPr marL="171450" indent="-171450">
              <a:buFont typeface="Arial" charset="0"/>
              <a:buChar char="•"/>
            </a:pPr>
            <a:r>
              <a:rPr lang="es-ES" sz="1600" b="1" i="1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PREFIERE EL MERCADO AL BANCO</a:t>
            </a:r>
          </a:p>
          <a:p>
            <a:pPr marL="171450" indent="-171450">
              <a:buFont typeface="Arial" charset="0"/>
              <a:buChar char="•"/>
            </a:pPr>
            <a:r>
              <a:rPr lang="es-ES" sz="1600" b="1" i="1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SE ARRIESGA A COLAPSOS ECONOMICOS</a:t>
            </a:r>
          </a:p>
          <a:p>
            <a:pPr marL="171450" indent="-171450">
              <a:buFont typeface="Arial" charset="0"/>
              <a:buChar char="•"/>
            </a:pPr>
            <a:r>
              <a:rPr lang="es-ES" sz="1600" b="1" i="1" dirty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DEBE SABER CUANDO IR EN CONTRA</a:t>
            </a:r>
            <a:endParaRPr lang="es-ES_tradnl" sz="1600" b="1" i="1" dirty="0">
              <a:solidFill>
                <a:srgbClr val="FF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10381" y="309009"/>
            <a:ext cx="11434299" cy="954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b="1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TIPOS DE TRADERS SEGÚN SU TIEMPO DE EJECUCION</a:t>
            </a:r>
            <a:endParaRPr lang="es-ES_tradnl" sz="3200" b="1" dirty="0">
              <a:solidFill>
                <a:srgbClr val="FFFF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2214685" y="2626983"/>
            <a:ext cx="1" cy="333032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10013355" y="2653255"/>
            <a:ext cx="1" cy="333032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6083072" y="2667371"/>
            <a:ext cx="1" cy="333032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7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430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2047831" y="3424975"/>
            <a:ext cx="2834360" cy="9144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TRADERS MAS EXITOSOS</a:t>
            </a:r>
            <a:endParaRPr lang="es-ES_tradnl" sz="16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8" name="Conector angular 7"/>
          <p:cNvCxnSpPr/>
          <p:nvPr/>
        </p:nvCxnSpPr>
        <p:spPr>
          <a:xfrm rot="10800000" flipV="1">
            <a:off x="4729677" y="2658089"/>
            <a:ext cx="4035688" cy="1224086"/>
          </a:xfrm>
          <a:prstGeom prst="bentConnector3">
            <a:avLst>
              <a:gd name="adj1" fmla="val 50000"/>
            </a:avLst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redondeado 13"/>
          <p:cNvSpPr/>
          <p:nvPr/>
        </p:nvSpPr>
        <p:spPr>
          <a:xfrm>
            <a:off x="7019107" y="1853423"/>
            <a:ext cx="2834362" cy="1750718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ESTRATEGICO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REALISTA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PRACTICO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ORGANIZADO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PUEDE VER EL PANORAMA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IDENTIFICA OPORTUNIDADES</a:t>
            </a:r>
            <a:endParaRPr lang="es-ES_tradnl" sz="1200" b="1" dirty="0" smtClean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  <a:p>
            <a:pPr marL="171450" indent="-171450">
              <a:buFont typeface="Arial" charset="0"/>
              <a:buChar char="•"/>
            </a:pPr>
            <a:endParaRPr lang="es-ES_tradnl" sz="12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7019107" y="4209138"/>
            <a:ext cx="2834362" cy="1750718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PLANIFICADOR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SE ADAPTA AL MERCADO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EDUCACION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LIDERAZGO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COMUNICACIÓN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PUEDE EXAGERAR EL ANALISIS</a:t>
            </a:r>
            <a:endParaRPr lang="es-ES_tradnl" sz="12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378849" y="387839"/>
            <a:ext cx="11434299" cy="954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b="1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TIPOS DE TRADERS SEGÚN SU NIVEL DE EXITO</a:t>
            </a:r>
            <a:endParaRPr lang="es-ES_tradnl" sz="3200" b="1" dirty="0">
              <a:solidFill>
                <a:srgbClr val="FFFF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22" name="Conector angular 21"/>
          <p:cNvCxnSpPr/>
          <p:nvPr/>
        </p:nvCxnSpPr>
        <p:spPr>
          <a:xfrm rot="10800000">
            <a:off x="4882193" y="3897947"/>
            <a:ext cx="2136914" cy="1186551"/>
          </a:xfrm>
          <a:prstGeom prst="bentConnector3">
            <a:avLst>
              <a:gd name="adj1" fmla="val 13111"/>
            </a:avLst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6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430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4303656" y="1150018"/>
            <a:ext cx="3801659" cy="9144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MODERADAMENTE EXITOSOS</a:t>
            </a:r>
            <a:endParaRPr lang="es-ES_tradnl" sz="16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82038" y="2406660"/>
            <a:ext cx="2073094" cy="1694843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b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DETALLISTA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0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ANALISTA METICULOSO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0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CUIDADOSO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0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SERIO 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0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LOGICO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0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PUEDE SEGUIR EL PLAN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0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LE CUESTA VER EL PANORAMA</a:t>
            </a:r>
          </a:p>
          <a:p>
            <a:pPr marL="171450" indent="-171450">
              <a:buFont typeface="Arial" charset="0"/>
              <a:buChar char="•"/>
            </a:pPr>
            <a:endParaRPr lang="es-ES_tradnl" sz="10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78849" y="121424"/>
            <a:ext cx="11434299" cy="954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b="1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TIPOS DE TRADERS SEGÚN SU NIVEL DE EXITO</a:t>
            </a:r>
            <a:endParaRPr lang="es-ES_tradnl" sz="3200" b="1" dirty="0">
              <a:solidFill>
                <a:srgbClr val="FFFF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3024630" y="2409862"/>
            <a:ext cx="2150403" cy="1694843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900" b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FACILITADOR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SE CONCENTRA EN AYUDAR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DECIDIDO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SOCIAL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TRABAJA EN EQUIPO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ORGANIZADO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SERIO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PUEDE VER EL PANORAMA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NO ES BUENO PARA CUMPLIR EL PLAN</a:t>
            </a:r>
            <a:endParaRPr lang="es-ES_tradnl" sz="900" b="1" dirty="0" smtClean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  <a:p>
            <a:pPr marL="171450" indent="-171450">
              <a:buFont typeface="Arial" charset="0"/>
              <a:buChar char="•"/>
            </a:pPr>
            <a:endParaRPr lang="es-ES_tradnl" sz="9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5346792" y="2406658"/>
            <a:ext cx="2090013" cy="1694843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900" b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INNOVADOR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ENTIENDE EL MERCADO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CREATIVO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INTUITIVO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BUENOS REFLEJOS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PUEDE PROCESAR MUCHA INFORMACION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PUEDE VER EL PANORAMA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SE ABURRE CON LA RUTINA</a:t>
            </a:r>
            <a:endParaRPr lang="es-ES_tradnl" sz="900" b="1" dirty="0" smtClean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  <a:p>
            <a:pPr marL="171450" indent="-171450">
              <a:buFont typeface="Arial" charset="0"/>
              <a:buChar char="•"/>
            </a:pPr>
            <a:endParaRPr lang="es-ES_tradnl" sz="9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7578549" y="2413067"/>
            <a:ext cx="2095834" cy="1694843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900" b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ESPONTANEO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EJECUCION RAPIDA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IMPULSIVO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DECIDIDO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PUEDE VER EL PANORAMA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CARECE DE ANALISIS Y GESTION ADECUADA</a:t>
            </a:r>
            <a:endParaRPr lang="es-ES_tradnl" sz="9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9810306" y="2413067"/>
            <a:ext cx="2002842" cy="1694843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900" b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INDEPENDIENTE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QUIERE SOBRESALIR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PIENSA DIFERENTE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IDEAS LOGICAS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CONCEPTOS ABSTRACTOS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MENTE ABIERTA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VIDA SOCIAL AFECTADA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POCO COLABORADORES</a:t>
            </a:r>
          </a:p>
          <a:p>
            <a:pPr marL="171450" indent="-171450">
              <a:buFont typeface="Arial" charset="0"/>
              <a:buChar char="•"/>
            </a:pPr>
            <a:endParaRPr lang="es-ES_tradnl" sz="9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782038" y="4632750"/>
            <a:ext cx="2073094" cy="1694843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00" b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ADMINISTRATIVO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0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GESTION EFICIENTE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0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COMPROMETIDO CON EL PLAN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0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LLEVA UN BUEN DIARIO DE TRADING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0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REALISTA, PRACTICO Y DECIDIDO</a:t>
            </a:r>
          </a:p>
          <a:p>
            <a:pPr marL="171450" indent="-171450">
              <a:buFont typeface="Arial" charset="0"/>
              <a:buChar char="•"/>
            </a:pPr>
            <a:endParaRPr lang="es-ES_tradnl" sz="10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3024630" y="4635952"/>
            <a:ext cx="2150403" cy="1694843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900" b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SOCIALMENTE RESPONSABLE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LEAL A SUS VALORES SOCIALES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LE IMPORTAN LAS PERSONAS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SOCIAL Y CONCIENZUDO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OPERA DESDE SUS INSTINTOS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LE CUESTA ACEPTAR LAS PERDIDAS</a:t>
            </a:r>
            <a:endParaRPr lang="es-ES_tradnl" sz="900" b="1" dirty="0" smtClean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  <a:p>
            <a:pPr marL="171450" indent="-171450">
              <a:buFont typeface="Arial" charset="0"/>
              <a:buChar char="•"/>
            </a:pPr>
            <a:endParaRPr lang="es-ES_tradnl" sz="9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5346792" y="4632748"/>
            <a:ext cx="2090013" cy="1694843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900" b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IMPULSADO POR EL VALOR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RECOMPENSAS MATERIALES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PUEDE VER EL PANORAMA COMPLETO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ENTIENDE EL MERCADO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MATERIALISTA MOTIVADO Y DECIDIDO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TIENDE A QUEDAR ATRAPADO EN SU SISTEMA DE VALORES</a:t>
            </a:r>
            <a:endParaRPr lang="es-ES_tradnl" sz="900" b="1" dirty="0" smtClean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  <a:p>
            <a:pPr marL="171450" indent="-171450">
              <a:buFont typeface="Arial" charset="0"/>
              <a:buChar char="•"/>
            </a:pPr>
            <a:endParaRPr lang="es-ES_tradnl" sz="9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7578549" y="4639157"/>
            <a:ext cx="2095834" cy="1694843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900" b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PRECISO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DETALLISTA Y ANALITICO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LLEVA UN DETALLADO DIARIO DE TRADING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SE COMPROMETE CON EL PLAN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SE DISTRAE FACILMENTE CON LOS DETALLES</a:t>
            </a:r>
            <a:endParaRPr lang="es-ES_tradnl" sz="9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9810306" y="4639157"/>
            <a:ext cx="2002842" cy="1694843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900" b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EL AVENTURERO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FLEXIBLE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MENTE ABIERTA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ASUME RIESGOS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SE CONCENTRA EN LOS HECHOS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GESTIONA MUY BIEN LA INFORMACION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9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PUEDE ARRIESGARSE DEMASIADO</a:t>
            </a:r>
          </a:p>
          <a:p>
            <a:pPr marL="171450" indent="-171450">
              <a:buFont typeface="Arial" charset="0"/>
              <a:buChar char="•"/>
            </a:pPr>
            <a:endParaRPr lang="es-ES_tradnl" sz="9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430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4303656" y="1370739"/>
            <a:ext cx="3801659" cy="9144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TRADERS MENOS EXITOSOS</a:t>
            </a:r>
            <a:endParaRPr lang="es-ES_tradnl" sz="16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78849" y="121424"/>
            <a:ext cx="11434299" cy="954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b="1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TIPOS DE TRADERS SEGÚN SU NIVEL DE EXITO</a:t>
            </a:r>
            <a:endParaRPr lang="es-ES_tradnl" sz="3200" b="1" dirty="0">
              <a:solidFill>
                <a:srgbClr val="FFFF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056726" y="2958310"/>
            <a:ext cx="2834362" cy="2435098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EL ARTISTA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INTUITIVO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MENTE ABIERTA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FLEXIBLE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EMOCIONAL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IDEAS CREATIVAS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DESARROLLA SOLUCIONES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DEMASIADO EMOCIONAL</a:t>
            </a:r>
            <a:endParaRPr lang="es-ES_tradnl" sz="1200" b="1" dirty="0" smtClean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  <a:p>
            <a:pPr marL="171450" indent="-171450">
              <a:buFont typeface="Arial" charset="0"/>
              <a:buChar char="•"/>
            </a:pPr>
            <a:endParaRPr lang="es-ES_tradnl" sz="12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737488" y="2986574"/>
            <a:ext cx="2834362" cy="2391336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EL DIVERTIDO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IMPULSIVO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SENSIBLE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LOGICO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SOCIAL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EXTROVERTIDO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EMOCIONAL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OPTIMISTA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SOCIABLE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SE ABURRE Y OPERA INADECUADAMENTE</a:t>
            </a:r>
            <a:endParaRPr lang="es-ES_tradnl" sz="1200" b="1" dirty="0" smtClean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  <a:p>
            <a:pPr marL="171450" indent="-171450">
              <a:buFont typeface="Arial" charset="0"/>
              <a:buChar char="•"/>
            </a:pPr>
            <a:endParaRPr lang="es-ES_tradnl" sz="12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526738" y="2986574"/>
            <a:ext cx="2834362" cy="2391336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65000"/>
              </a:prstClr>
            </a:outerShdw>
          </a:effectLst>
          <a:scene3d>
            <a:camera prst="orthographicFront"/>
            <a:lightRig rig="glow" dir="t"/>
          </a:scene3d>
          <a:sp3d prstMaterial="matte"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EL APOYO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DEPENDIENTE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PERSPICAZ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CREATIVO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SERIO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SE PREOCUPA POR AYUDAR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1200" b="1" dirty="0" smtClean="0">
                <a:solidFill>
                  <a:srgbClr val="0070C0"/>
                </a:solidFill>
                <a:latin typeface="Tahoma" charset="0"/>
                <a:ea typeface="Tahoma" charset="0"/>
                <a:cs typeface="Tahoma" charset="0"/>
              </a:rPr>
              <a:t>LE TEME AL RIESGO</a:t>
            </a:r>
          </a:p>
          <a:p>
            <a:pPr marL="171450" indent="-171450">
              <a:buFont typeface="Arial" charset="0"/>
              <a:buChar char="•"/>
            </a:pPr>
            <a:endParaRPr lang="es-ES_tradnl" sz="1200" b="1" dirty="0">
              <a:solidFill>
                <a:srgbClr val="0070C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9" name="Conector angular 8"/>
          <p:cNvCxnSpPr/>
          <p:nvPr/>
        </p:nvCxnSpPr>
        <p:spPr>
          <a:xfrm rot="5400000">
            <a:off x="3839690" y="714518"/>
            <a:ext cx="666064" cy="3846556"/>
          </a:xfrm>
          <a:prstGeom prst="bentConnector3">
            <a:avLst>
              <a:gd name="adj1" fmla="val 50000"/>
            </a:avLst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angular 9"/>
          <p:cNvCxnSpPr/>
          <p:nvPr/>
        </p:nvCxnSpPr>
        <p:spPr>
          <a:xfrm>
            <a:off x="6075428" y="2637797"/>
            <a:ext cx="3888449" cy="333031"/>
          </a:xfrm>
          <a:prstGeom prst="bentConnector2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6095999" y="2637796"/>
            <a:ext cx="1" cy="333032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3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430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374073" y="1025740"/>
            <a:ext cx="11817927" cy="954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b="1" dirty="0" smtClean="0">
                <a:solidFill>
                  <a:srgbClr val="FFFF00"/>
                </a:solidFill>
                <a:latin typeface="Tahoma" charset="0"/>
                <a:ea typeface="Tahoma" charset="0"/>
                <a:cs typeface="Tahoma" charset="0"/>
              </a:rPr>
              <a:t>CON CUAL TE IDENTIFICAS TU?????</a:t>
            </a:r>
            <a:endParaRPr lang="es-ES_tradnl" b="1" dirty="0">
              <a:solidFill>
                <a:srgbClr val="FFFF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1026" name="Picture 2" descr="esultado de imagen para con cual te identif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30" y="1980287"/>
            <a:ext cx="3290813" cy="38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421</Words>
  <Application>Microsoft Macintosh PowerPoint</Application>
  <PresentationFormat>Panorámica</PresentationFormat>
  <Paragraphs>139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Tahoma</vt:lpstr>
      <vt:lpstr>Arial</vt:lpstr>
      <vt:lpstr>Tema de Office</vt:lpstr>
      <vt:lpstr>TIPOS DE TRADERS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TRADERS</dc:title>
  <dc:creator>Usuario de Microsoft Office</dc:creator>
  <cp:lastModifiedBy>Usuario de Microsoft Office</cp:lastModifiedBy>
  <cp:revision>28</cp:revision>
  <dcterms:created xsi:type="dcterms:W3CDTF">2018-12-07T02:44:15Z</dcterms:created>
  <dcterms:modified xsi:type="dcterms:W3CDTF">2018-12-07T21:20:25Z</dcterms:modified>
</cp:coreProperties>
</file>