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1" r:id="rId2"/>
    <p:sldId id="256"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5238"/>
  </p:normalViewPr>
  <p:slideViewPr>
    <p:cSldViewPr snapToGrid="0" snapToObjects="1">
      <p:cViewPr varScale="1">
        <p:scale>
          <a:sx n="92" d="100"/>
          <a:sy n="92" d="100"/>
        </p:scale>
        <p:origin x="78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Clic para editar título</a:t>
            </a:r>
            <a:endParaRPr lang="es-ES_tradn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_tradnl"/>
          </a:p>
        </p:txBody>
      </p:sp>
      <p:sp>
        <p:nvSpPr>
          <p:cNvPr id="4" name="Marcador de fecha 3"/>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68205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65948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Clic para editar título</a:t>
            </a:r>
            <a:endParaRPr lang="es-ES_tradn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717778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21458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Clic para editar título</a:t>
            </a:r>
            <a:endParaRPr lang="es-ES_tradn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11"/>
          </p:nvPr>
        </p:nvSpPr>
        <p:spPr/>
        <p:txBody>
          <a:bodyPr/>
          <a:lstStyle/>
          <a:p>
            <a:endParaRPr lang="es-ES_tradnl"/>
          </a:p>
        </p:txBody>
      </p:sp>
      <p:sp>
        <p:nvSpPr>
          <p:cNvPr id="6" name="Marcador de número de diapositiva 5"/>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401060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fecha 4"/>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461987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Clic para editar título</a:t>
            </a:r>
            <a:endParaRPr lang="es-ES_tradn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Marcador de fecha 6"/>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8" name="Marcador de pie de página 7"/>
          <p:cNvSpPr>
            <a:spLocks noGrp="1"/>
          </p:cNvSpPr>
          <p:nvPr>
            <p:ph type="ftr" sz="quarter" idx="11"/>
          </p:nvPr>
        </p:nvSpPr>
        <p:spPr/>
        <p:txBody>
          <a:bodyPr/>
          <a:lstStyle/>
          <a:p>
            <a:endParaRPr lang="es-ES_tradnl"/>
          </a:p>
        </p:txBody>
      </p:sp>
      <p:sp>
        <p:nvSpPr>
          <p:cNvPr id="9" name="Marcador de número de diapositiva 8"/>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46256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Clic para editar título</a:t>
            </a:r>
            <a:endParaRPr lang="es-ES_tradnl"/>
          </a:p>
        </p:txBody>
      </p:sp>
      <p:sp>
        <p:nvSpPr>
          <p:cNvPr id="3" name="Marcador de fecha 2"/>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4" name="Marcador de pie de página 3"/>
          <p:cNvSpPr>
            <a:spLocks noGrp="1"/>
          </p:cNvSpPr>
          <p:nvPr>
            <p:ph type="ftr" sz="quarter" idx="11"/>
          </p:nvPr>
        </p:nvSpPr>
        <p:spPr/>
        <p:txBody>
          <a:bodyPr/>
          <a:lstStyle/>
          <a:p>
            <a:endParaRPr lang="es-ES_tradnl"/>
          </a:p>
        </p:txBody>
      </p:sp>
      <p:sp>
        <p:nvSpPr>
          <p:cNvPr id="5" name="Marcador de número de diapositiva 4"/>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183004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3" name="Marcador de pie de página 2"/>
          <p:cNvSpPr>
            <a:spLocks noGrp="1"/>
          </p:cNvSpPr>
          <p:nvPr>
            <p:ph type="ftr" sz="quarter" idx="11"/>
          </p:nvPr>
        </p:nvSpPr>
        <p:spPr/>
        <p:txBody>
          <a:bodyPr/>
          <a:lstStyle/>
          <a:p>
            <a:endParaRPr lang="es-ES_tradnl"/>
          </a:p>
        </p:txBody>
      </p:sp>
      <p:sp>
        <p:nvSpPr>
          <p:cNvPr id="4" name="Marcador de número de diapositiva 3"/>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354321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90585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Clic para editar título</a:t>
            </a:r>
            <a:endParaRPr lang="es-ES_tradnl"/>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FAA12345-1239-544F-8D9D-1503F7D1A2BD}" type="datetimeFigureOut">
              <a:rPr lang="es-ES_tradnl" smtClean="0"/>
              <a:t>6/12/18</a:t>
            </a:fld>
            <a:endParaRPr lang="es-ES_tradnl"/>
          </a:p>
        </p:txBody>
      </p:sp>
      <p:sp>
        <p:nvSpPr>
          <p:cNvPr id="6" name="Marcador de pie de página 5"/>
          <p:cNvSpPr>
            <a:spLocks noGrp="1"/>
          </p:cNvSpPr>
          <p:nvPr>
            <p:ph type="ftr" sz="quarter" idx="11"/>
          </p:nvPr>
        </p:nvSpPr>
        <p:spPr/>
        <p:txBody>
          <a:bodyPr/>
          <a:lstStyle/>
          <a:p>
            <a:endParaRPr lang="es-ES_tradnl"/>
          </a:p>
        </p:txBody>
      </p:sp>
      <p:sp>
        <p:nvSpPr>
          <p:cNvPr id="7" name="Marcador de número de diapositiva 6"/>
          <p:cNvSpPr>
            <a:spLocks noGrp="1"/>
          </p:cNvSpPr>
          <p:nvPr>
            <p:ph type="sldNum" sz="quarter" idx="12"/>
          </p:nvPr>
        </p:nvSpPr>
        <p:spPr/>
        <p:txBody>
          <a:body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207495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Clic para editar título</a:t>
            </a:r>
            <a:endParaRPr lang="es-ES_tradn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A12345-1239-544F-8D9D-1503F7D1A2BD}" type="datetimeFigureOut">
              <a:rPr lang="es-ES_tradnl" smtClean="0"/>
              <a:t>6/12/18</a:t>
            </a:fld>
            <a:endParaRPr lang="es-ES_tradn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94F890-1C60-0A47-B931-CA8E661762A1}" type="slidenum">
              <a:rPr lang="es-ES_tradnl" smtClean="0"/>
              <a:t>‹Nr.›</a:t>
            </a:fld>
            <a:endParaRPr lang="es-ES_tradnl"/>
          </a:p>
        </p:txBody>
      </p:sp>
    </p:spTree>
    <p:extLst>
      <p:ext uri="{BB962C8B-B14F-4D97-AF65-F5344CB8AC3E}">
        <p14:creationId xmlns:p14="http://schemas.microsoft.com/office/powerpoint/2010/main" val="1292849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es.wikipedia.org/wiki/Valor_(finanzas)" TargetMode="External"/><Relationship Id="rId4" Type="http://schemas.openxmlformats.org/officeDocument/2006/relationships/hyperlink" Target="https://es.wikipedia.org/wiki/Agente_(econom%C3%ADa)"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hyperlink" Target="https://admiralmarkets.com/latam/education/traders-glossary#b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CuadroTexto 4"/>
          <p:cNvSpPr txBox="1"/>
          <p:nvPr/>
        </p:nvSpPr>
        <p:spPr>
          <a:xfrm>
            <a:off x="1066800" y="2372138"/>
            <a:ext cx="10058400" cy="1754326"/>
          </a:xfrm>
          <a:prstGeom prst="rect">
            <a:avLst/>
          </a:prstGeom>
          <a:noFill/>
        </p:spPr>
        <p:txBody>
          <a:bodyPr wrap="square" rtlCol="0">
            <a:spAutoFit/>
          </a:bodyPr>
          <a:lstStyle/>
          <a:p>
            <a:pPr algn="ctr"/>
            <a:r>
              <a:rPr lang="es-ES_tradnl" sz="5400" b="1" dirty="0" smtClean="0">
                <a:solidFill>
                  <a:srgbClr val="FFFF00"/>
                </a:solidFill>
                <a:latin typeface="Tahoma" charset="0"/>
                <a:ea typeface="Tahoma" charset="0"/>
                <a:cs typeface="Tahoma" charset="0"/>
              </a:rPr>
              <a:t>GLOSARIO DE TERMINOS</a:t>
            </a:r>
          </a:p>
          <a:p>
            <a:pPr algn="ctr"/>
            <a:r>
              <a:rPr lang="es-ES_tradnl" sz="5400" b="1" dirty="0" smtClean="0">
                <a:solidFill>
                  <a:srgbClr val="FFFF00"/>
                </a:solidFill>
                <a:latin typeface="Tahoma" charset="0"/>
                <a:ea typeface="Tahoma" charset="0"/>
                <a:cs typeface="Tahoma" charset="0"/>
              </a:rPr>
              <a:t>PARA TRADERS NOVATOS</a:t>
            </a:r>
            <a:endParaRPr lang="es-ES_tradnl" sz="5400" b="1" dirty="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1415176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30"/>
            <a:ext cx="12192000" cy="6861430"/>
          </a:xfrm>
          <a:prstGeom prst="rect">
            <a:avLst/>
          </a:prstGeom>
        </p:spPr>
      </p:pic>
      <p:sp>
        <p:nvSpPr>
          <p:cNvPr id="5" name="Rectángulo 4"/>
          <p:cNvSpPr/>
          <p:nvPr/>
        </p:nvSpPr>
        <p:spPr>
          <a:xfrm>
            <a:off x="344556" y="456412"/>
            <a:ext cx="11502885" cy="5755422"/>
          </a:xfrm>
          <a:prstGeom prst="rect">
            <a:avLst/>
          </a:prstGeom>
        </p:spPr>
        <p:txBody>
          <a:bodyPr wrap="square">
            <a:spAutoFit/>
          </a:bodyPr>
          <a:lstStyle/>
          <a:p>
            <a:pPr algn="just">
              <a:spcAft>
                <a:spcPts val="0"/>
              </a:spcAft>
            </a:pPr>
            <a:r>
              <a:rPr lang="es-ES_tradnl" sz="1600" b="1" dirty="0" smtClean="0">
                <a:solidFill>
                  <a:srgbClr val="FFFF00"/>
                </a:solidFill>
                <a:effectLst/>
                <a:latin typeface="Tahoma" charset="0"/>
                <a:ea typeface="Tahoma" charset="0"/>
                <a:cs typeface="Tahoma" charset="0"/>
              </a:rPr>
              <a:t>Orden de Mercado</a:t>
            </a:r>
          </a:p>
          <a:p>
            <a:pPr algn="just">
              <a:spcAft>
                <a:spcPts val="0"/>
              </a:spcAft>
            </a:pPr>
            <a:r>
              <a:rPr lang="es-ES_tradnl" sz="1600" b="1" dirty="0" smtClean="0">
                <a:solidFill>
                  <a:srgbClr val="FFFF00"/>
                </a:solidFill>
                <a:effectLst/>
                <a:latin typeface="Tahoma" charset="0"/>
                <a:ea typeface="Tahoma" charset="0"/>
                <a:cs typeface="Tahoma" charset="0"/>
              </a:rPr>
              <a:t>Una instrucción electrónica para abrir una posición en la cuenta del cliente, al precio de mercado actual.</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Orden Pendiente</a:t>
            </a:r>
          </a:p>
          <a:p>
            <a:pPr algn="just">
              <a:spcAft>
                <a:spcPts val="0"/>
              </a:spcAft>
            </a:pPr>
            <a:r>
              <a:rPr lang="es-ES_tradnl" sz="1600" b="1" dirty="0" smtClean="0">
                <a:solidFill>
                  <a:srgbClr val="FFFF00"/>
                </a:solidFill>
                <a:effectLst/>
                <a:latin typeface="Tahoma" charset="0"/>
                <a:ea typeface="Tahoma" charset="0"/>
                <a:cs typeface="Tahoma" charset="0"/>
              </a:rPr>
              <a:t>Instrucción electrónica para abrir una posición en la cuenta del cliente, en el caso de que el precio de un instrumento específico alcance un nivel específico. El cliente puede configurar órdenes pendientes que tengan </a:t>
            </a:r>
            <a:r>
              <a:rPr lang="es-ES_tradnl" sz="1600" b="1" dirty="0" err="1" smtClean="0">
                <a:solidFill>
                  <a:srgbClr val="FFFF00"/>
                </a:solidFill>
                <a:effectLst/>
                <a:latin typeface="Tahoma" charset="0"/>
                <a:ea typeface="Tahoma" charset="0"/>
                <a:cs typeface="Tahoma" charset="0"/>
              </a:rPr>
              <a:t>Buy</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Limit</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Sell</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Limit</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Buy</a:t>
            </a:r>
            <a:r>
              <a:rPr lang="es-ES_tradnl" sz="1600" b="1" dirty="0" smtClean="0">
                <a:solidFill>
                  <a:srgbClr val="FFFF00"/>
                </a:solidFill>
                <a:effectLst/>
                <a:latin typeface="Tahoma" charset="0"/>
                <a:ea typeface="Tahoma" charset="0"/>
                <a:cs typeface="Tahoma" charset="0"/>
              </a:rPr>
              <a:t> Stop y </a:t>
            </a:r>
            <a:r>
              <a:rPr lang="es-ES_tradnl" sz="1600" b="1" dirty="0" err="1" smtClean="0">
                <a:solidFill>
                  <a:srgbClr val="FFFF00"/>
                </a:solidFill>
                <a:effectLst/>
                <a:latin typeface="Tahoma" charset="0"/>
                <a:ea typeface="Tahoma" charset="0"/>
                <a:cs typeface="Tahoma" charset="0"/>
              </a:rPr>
              <a:t>Sell</a:t>
            </a:r>
            <a:r>
              <a:rPr lang="es-ES_tradnl" sz="1600" b="1" dirty="0" smtClean="0">
                <a:solidFill>
                  <a:srgbClr val="FFFF00"/>
                </a:solidFill>
                <a:effectLst/>
                <a:latin typeface="Tahoma" charset="0"/>
                <a:ea typeface="Tahoma" charset="0"/>
                <a:cs typeface="Tahoma" charset="0"/>
              </a:rPr>
              <a:t> Stop.</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Oso</a:t>
            </a:r>
          </a:p>
          <a:p>
            <a:pPr algn="just">
              <a:spcAft>
                <a:spcPts val="0"/>
              </a:spcAft>
            </a:pPr>
            <a:r>
              <a:rPr lang="es-ES_tradnl" sz="1600" b="1" dirty="0" smtClean="0">
                <a:solidFill>
                  <a:srgbClr val="FFFF00"/>
                </a:solidFill>
                <a:effectLst/>
                <a:latin typeface="Tahoma" charset="0"/>
                <a:ea typeface="Tahoma" charset="0"/>
                <a:cs typeface="Tahoma" charset="0"/>
              </a:rPr>
              <a:t>Jerga para referirse a un </a:t>
            </a:r>
            <a:r>
              <a:rPr lang="es-ES_tradnl" sz="1600" b="1" dirty="0" err="1" smtClean="0">
                <a:solidFill>
                  <a:srgbClr val="FFFF00"/>
                </a:solidFill>
                <a:effectLst/>
                <a:latin typeface="Tahoma" charset="0"/>
                <a:ea typeface="Tahoma" charset="0"/>
                <a:cs typeface="Tahoma" charset="0"/>
              </a:rPr>
              <a:t>trader</a:t>
            </a:r>
            <a:r>
              <a:rPr lang="es-ES_tradnl" sz="1600" b="1" dirty="0" smtClean="0">
                <a:solidFill>
                  <a:srgbClr val="FFFF00"/>
                </a:solidFill>
                <a:effectLst/>
                <a:latin typeface="Tahoma" charset="0"/>
                <a:ea typeface="Tahoma" charset="0"/>
                <a:cs typeface="Tahoma" charset="0"/>
              </a:rPr>
              <a:t> que está esperando una baja al mantener una posición corta.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Over</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the</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Counter</a:t>
            </a:r>
            <a:r>
              <a:rPr lang="es-ES_tradnl" sz="1600" b="1" dirty="0" smtClean="0">
                <a:solidFill>
                  <a:srgbClr val="FFFF00"/>
                </a:solidFill>
                <a:effectLst/>
                <a:latin typeface="Tahoma" charset="0"/>
                <a:ea typeface="Tahoma" charset="0"/>
                <a:cs typeface="Tahoma" charset="0"/>
              </a:rPr>
              <a:t> (OTC) (Extrabursátil)</a:t>
            </a:r>
          </a:p>
          <a:p>
            <a:pPr algn="just">
              <a:spcAft>
                <a:spcPts val="0"/>
              </a:spcAft>
            </a:pPr>
            <a:r>
              <a:rPr lang="es-ES_tradnl" sz="1600" b="1" dirty="0" smtClean="0">
                <a:solidFill>
                  <a:srgbClr val="FFFF00"/>
                </a:solidFill>
                <a:effectLst/>
                <a:latin typeface="Tahoma" charset="0"/>
                <a:ea typeface="Tahoma" charset="0"/>
                <a:cs typeface="Tahoma" charset="0"/>
              </a:rPr>
              <a:t>Tipo de transacciones que no se llevan a cabo a través de intercambio, sino directamente entre dos partes.</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Par de Divisas</a:t>
            </a:r>
          </a:p>
          <a:p>
            <a:pPr algn="just">
              <a:spcAft>
                <a:spcPts val="0"/>
              </a:spcAft>
            </a:pPr>
            <a:r>
              <a:rPr lang="es-ES_tradnl" sz="1600" b="1" dirty="0" smtClean="0">
                <a:solidFill>
                  <a:srgbClr val="FFFF00"/>
                </a:solidFill>
                <a:effectLst/>
                <a:latin typeface="Tahoma" charset="0"/>
                <a:ea typeface="Tahoma" charset="0"/>
                <a:cs typeface="Tahoma" charset="0"/>
              </a:rPr>
              <a:t>Instrumento negociado basado en el cambio del valor de una moneda contra otra moneda.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Par Exótico</a:t>
            </a:r>
          </a:p>
          <a:p>
            <a:pPr algn="just">
              <a:spcAft>
                <a:spcPts val="0"/>
              </a:spcAft>
            </a:pPr>
            <a:r>
              <a:rPr lang="es-ES_tradnl" sz="1600" b="1" dirty="0" smtClean="0">
                <a:solidFill>
                  <a:srgbClr val="FFFF00"/>
                </a:solidFill>
                <a:effectLst/>
                <a:latin typeface="Tahoma" charset="0"/>
                <a:ea typeface="Tahoma" charset="0"/>
                <a:cs typeface="Tahoma" charset="0"/>
              </a:rPr>
              <a:t>Un par de divisas poco cotizado.</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Petición</a:t>
            </a:r>
          </a:p>
          <a:p>
            <a:pPr algn="just">
              <a:spcAft>
                <a:spcPts val="0"/>
              </a:spcAft>
            </a:pPr>
            <a:r>
              <a:rPr lang="es-ES_tradnl" sz="1600" b="1" dirty="0" smtClean="0">
                <a:solidFill>
                  <a:srgbClr val="FFFF00"/>
                </a:solidFill>
                <a:effectLst/>
                <a:latin typeface="Tahoma" charset="0"/>
                <a:ea typeface="Tahoma" charset="0"/>
                <a:cs typeface="Tahoma" charset="0"/>
              </a:rPr>
              <a:t>Instrucción electrónica para abrir o cerrar una posición, la colocación, cancelación o modificación de un orden que está dada por el cliente mediante el Terminal de Cliente.</a:t>
            </a:r>
            <a:endParaRPr lang="es-ES_tradnl" sz="1600"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61417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510208" y="410677"/>
            <a:ext cx="11171583" cy="5755422"/>
          </a:xfrm>
          <a:prstGeom prst="rect">
            <a:avLst/>
          </a:prstGeom>
        </p:spPr>
        <p:txBody>
          <a:bodyPr wrap="square">
            <a:spAutoFit/>
          </a:bodyPr>
          <a:lstStyle/>
          <a:p>
            <a:pPr>
              <a:spcAft>
                <a:spcPts val="0"/>
              </a:spcAft>
            </a:pPr>
            <a:r>
              <a:rPr lang="es-ES_tradnl" sz="1600" b="1" dirty="0" smtClean="0">
                <a:solidFill>
                  <a:srgbClr val="FFFF00"/>
                </a:solidFill>
                <a:effectLst/>
                <a:latin typeface="Tahoma" charset="0"/>
                <a:ea typeface="Tahoma" charset="0"/>
                <a:cs typeface="Tahoma" charset="0"/>
              </a:rPr>
              <a:t>Posición Abierta</a:t>
            </a:r>
          </a:p>
          <a:p>
            <a:pPr>
              <a:spcAft>
                <a:spcPts val="0"/>
              </a:spcAft>
            </a:pPr>
            <a:r>
              <a:rPr lang="es-ES_tradnl" sz="1600" b="1" dirty="0" smtClean="0">
                <a:solidFill>
                  <a:srgbClr val="FFFF00"/>
                </a:solidFill>
                <a:effectLst/>
                <a:latin typeface="Tahoma" charset="0"/>
                <a:ea typeface="Tahoma" charset="0"/>
                <a:cs typeface="Tahoma" charset="0"/>
              </a:rPr>
              <a:t>Un contrato para comprar o vender un instrumento desde la cuenta del cliente. La primera parte de la transacción completa y la obligación de llevar a cabo la operación contraria, también considera la obligación de cumplir con los requisitos de margen del </a:t>
            </a:r>
            <a:r>
              <a:rPr lang="es-ES_tradnl" sz="1600" b="1" dirty="0" err="1" smtClean="0">
                <a:solidFill>
                  <a:srgbClr val="FFFF00"/>
                </a:solidFill>
                <a:effectLst/>
                <a:latin typeface="Tahoma" charset="0"/>
                <a:ea typeface="Tahoma" charset="0"/>
                <a:cs typeface="Tahoma" charset="0"/>
              </a:rPr>
              <a:t>broker</a:t>
            </a:r>
            <a:r>
              <a:rPr lang="es-ES_tradnl" sz="1600" b="1" dirty="0" smtClean="0">
                <a:solidFill>
                  <a:srgbClr val="FFFF00"/>
                </a:solidFill>
                <a:effectLst/>
                <a:latin typeface="Tahoma" charset="0"/>
                <a:ea typeface="Tahoma" charset="0"/>
                <a:cs typeface="Tahoma" charset="0"/>
              </a:rPr>
              <a:t> y mantener, sin previa orden o petición del mismo, una cuenta con fondos suficientes para cumplir los requisitos de margen en todo momento y la relación </a:t>
            </a:r>
            <a:r>
              <a:rPr lang="es-ES_tradnl" sz="1600" b="1" dirty="0" err="1" smtClean="0">
                <a:solidFill>
                  <a:srgbClr val="FFFF00"/>
                </a:solidFill>
                <a:effectLst/>
                <a:latin typeface="Tahoma" charset="0"/>
                <a:ea typeface="Tahoma" charset="0"/>
                <a:cs typeface="Tahoma" charset="0"/>
              </a:rPr>
              <a:t>equity</a:t>
            </a:r>
            <a:r>
              <a:rPr lang="es-ES_tradnl" sz="1600" b="1" dirty="0" smtClean="0">
                <a:solidFill>
                  <a:srgbClr val="FFFF00"/>
                </a:solidFill>
                <a:effectLst/>
                <a:latin typeface="Tahoma" charset="0"/>
                <a:ea typeface="Tahoma" charset="0"/>
                <a:cs typeface="Tahoma" charset="0"/>
              </a:rPr>
              <a:t>/margen especificada por el </a:t>
            </a:r>
            <a:r>
              <a:rPr lang="es-ES_tradnl" sz="1600" b="1" dirty="0" err="1" smtClean="0">
                <a:solidFill>
                  <a:srgbClr val="FFFF00"/>
                </a:solidFill>
                <a:effectLst/>
                <a:latin typeface="Tahoma" charset="0"/>
                <a:ea typeface="Tahoma" charset="0"/>
                <a:cs typeface="Tahoma" charset="0"/>
              </a:rPr>
              <a:t>Broker</a:t>
            </a:r>
            <a:r>
              <a:rPr lang="es-ES_tradnl" sz="1600" b="1" dirty="0" smtClean="0">
                <a:solidFill>
                  <a:srgbClr val="FFFF00"/>
                </a:solidFill>
                <a:effectLst/>
                <a:latin typeface="Tahoma" charset="0"/>
                <a:ea typeface="Tahoma" charset="0"/>
                <a:cs typeface="Tahoma" charset="0"/>
              </a:rPr>
              <a:t>.</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Posición de Compra</a:t>
            </a:r>
          </a:p>
          <a:p>
            <a:pPr>
              <a:spcAft>
                <a:spcPts val="0"/>
              </a:spcAft>
            </a:pPr>
            <a:r>
              <a:rPr lang="es-ES_tradnl" sz="1600" b="1" dirty="0" smtClean="0">
                <a:solidFill>
                  <a:srgbClr val="FFFF00"/>
                </a:solidFill>
                <a:effectLst/>
                <a:latin typeface="Tahoma" charset="0"/>
                <a:ea typeface="Tahoma" charset="0"/>
                <a:cs typeface="Tahoma" charset="0"/>
              </a:rPr>
              <a:t>Posición abierta que representa la expectativa de que el precio de mercado se incrementará. Por ejemplo, la compra de la moneda base contra la divisa cotizada o la compra de un contrato por diferencias en la tasa de seguridad subyacente.</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Posición Larga</a:t>
            </a:r>
          </a:p>
          <a:p>
            <a:pPr>
              <a:spcAft>
                <a:spcPts val="0"/>
              </a:spcAft>
            </a:pPr>
            <a:r>
              <a:rPr lang="es-ES_tradnl" sz="1600" b="1" dirty="0" smtClean="0">
                <a:solidFill>
                  <a:srgbClr val="FFFF00"/>
                </a:solidFill>
                <a:effectLst/>
                <a:latin typeface="Tahoma" charset="0"/>
                <a:ea typeface="Tahoma" charset="0"/>
                <a:cs typeface="Tahoma" charset="0"/>
              </a:rPr>
              <a:t>Cuando se compra el activo</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Precio</a:t>
            </a:r>
          </a:p>
          <a:p>
            <a:pPr>
              <a:spcAft>
                <a:spcPts val="0"/>
              </a:spcAft>
            </a:pPr>
            <a:r>
              <a:rPr lang="es-ES_tradnl" sz="1600" b="1" dirty="0" smtClean="0">
                <a:solidFill>
                  <a:srgbClr val="FFFF00"/>
                </a:solidFill>
                <a:effectLst/>
                <a:latin typeface="Tahoma" charset="0"/>
                <a:ea typeface="Tahoma" charset="0"/>
                <a:cs typeface="Tahoma" charset="0"/>
              </a:rPr>
              <a:t>Una cotización de dos vías con precios de Oferta y Demanda, una posición de apertura o cierre.</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Punto</a:t>
            </a:r>
          </a:p>
          <a:p>
            <a:pPr>
              <a:spcAft>
                <a:spcPts val="0"/>
              </a:spcAft>
            </a:pPr>
            <a:r>
              <a:rPr lang="es-ES_tradnl" sz="1600" b="1" dirty="0" smtClean="0">
                <a:solidFill>
                  <a:srgbClr val="FFFF00"/>
                </a:solidFill>
                <a:effectLst/>
                <a:latin typeface="Tahoma" charset="0"/>
                <a:ea typeface="Tahoma" charset="0"/>
                <a:cs typeface="Tahoma" charset="0"/>
              </a:rPr>
              <a:t>Mínima variación de precios (ej0.0001 para EUR/USD), también llamado </a:t>
            </a:r>
            <a:r>
              <a:rPr lang="es-ES_tradnl" sz="1600" b="1" dirty="0" err="1" smtClean="0">
                <a:solidFill>
                  <a:srgbClr val="FFFF00"/>
                </a:solidFill>
                <a:effectLst/>
                <a:latin typeface="Tahoma" charset="0"/>
                <a:ea typeface="Tahoma" charset="0"/>
                <a:cs typeface="Tahoma" charset="0"/>
              </a:rPr>
              <a:t>Pip</a:t>
            </a:r>
            <a:r>
              <a:rPr lang="es-ES_tradnl" sz="1600" b="1" dirty="0" smtClean="0">
                <a:solidFill>
                  <a:srgbClr val="FFFF00"/>
                </a:solidFill>
                <a:effectLst/>
                <a:latin typeface="Tahoma" charset="0"/>
                <a:ea typeface="Tahoma" charset="0"/>
                <a:cs typeface="Tahoma" charset="0"/>
              </a:rPr>
              <a:t>.</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Punto Básico</a:t>
            </a:r>
          </a:p>
          <a:p>
            <a:pPr>
              <a:spcAft>
                <a:spcPts val="0"/>
              </a:spcAft>
            </a:pPr>
            <a:r>
              <a:rPr lang="es-ES_tradnl" sz="1600" b="1" dirty="0" smtClean="0">
                <a:solidFill>
                  <a:srgbClr val="FFFF00"/>
                </a:solidFill>
                <a:effectLst/>
                <a:latin typeface="Tahoma" charset="0"/>
                <a:ea typeface="Tahoma" charset="0"/>
                <a:cs typeface="Tahoma" charset="0"/>
              </a:rPr>
              <a:t>Unidad que describe el cambio mínimo en el precio de un producto.</a:t>
            </a:r>
            <a:endParaRPr lang="es-ES_tradnl" sz="1600"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1357878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569843" y="429893"/>
            <a:ext cx="11052313" cy="6247864"/>
          </a:xfrm>
          <a:prstGeom prst="rect">
            <a:avLst/>
          </a:prstGeom>
        </p:spPr>
        <p:txBody>
          <a:bodyPr wrap="square">
            <a:spAutoFit/>
          </a:bodyPr>
          <a:lstStyle/>
          <a:p>
            <a:pPr>
              <a:spcAft>
                <a:spcPts val="0"/>
              </a:spcAft>
            </a:pPr>
            <a:r>
              <a:rPr lang="es-ES_tradnl" sz="1600" b="1" dirty="0" smtClean="0">
                <a:solidFill>
                  <a:srgbClr val="FFFF00"/>
                </a:solidFill>
                <a:effectLst/>
                <a:latin typeface="Tahoma" charset="0"/>
                <a:ea typeface="Tahoma" charset="0"/>
                <a:cs typeface="Tahoma" charset="0"/>
              </a:rPr>
              <a:t>Rapid </a:t>
            </a:r>
            <a:r>
              <a:rPr lang="es-ES_tradnl" sz="1600" b="1" dirty="0" err="1" smtClean="0">
                <a:solidFill>
                  <a:srgbClr val="FFFF00"/>
                </a:solidFill>
                <a:effectLst/>
                <a:latin typeface="Tahoma" charset="0"/>
                <a:ea typeface="Tahoma" charset="0"/>
                <a:cs typeface="Tahoma" charset="0"/>
              </a:rPr>
              <a:t>Market</a:t>
            </a:r>
            <a:r>
              <a:rPr lang="es-ES_tradnl" sz="1600" b="1" dirty="0" smtClean="0">
                <a:solidFill>
                  <a:srgbClr val="FFFF00"/>
                </a:solidFill>
                <a:effectLst/>
                <a:latin typeface="Tahoma" charset="0"/>
                <a:ea typeface="Tahoma" charset="0"/>
                <a:cs typeface="Tahoma" charset="0"/>
              </a:rPr>
              <a:t> (Mercado Volátil)</a:t>
            </a:r>
          </a:p>
          <a:p>
            <a:pPr>
              <a:spcAft>
                <a:spcPts val="0"/>
              </a:spcAft>
            </a:pPr>
            <a:r>
              <a:rPr lang="es-ES_tradnl" sz="1600" b="1" dirty="0" smtClean="0">
                <a:solidFill>
                  <a:srgbClr val="FFFF00"/>
                </a:solidFill>
                <a:effectLst/>
                <a:latin typeface="Tahoma" charset="0"/>
                <a:ea typeface="Tahoma" charset="0"/>
                <a:cs typeface="Tahoma" charset="0"/>
              </a:rPr>
              <a:t>Las condiciones del mercado se caracterizan por los cambios de precios significativos en cortos períodos de tiempo que causan con frecuencia amplias diferencias entre los valores de cotización consecutivos. Comúnmente ocurre antes y/o después de noticias importantes (por ejemplo informes económicos clave en cualquiera de los países del G-7, conferencias de prensa de los ministros de finanzas del G-7 o presidentes de los bancos centrales, las decisiones de los bancos centrales sobre tipos de interés, etc.).</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Recuperación en Forma de U</a:t>
            </a:r>
          </a:p>
          <a:p>
            <a:pPr>
              <a:spcAft>
                <a:spcPts val="0"/>
              </a:spcAft>
            </a:pPr>
            <a:r>
              <a:rPr lang="es-ES_tradnl" sz="1600" b="1" dirty="0" smtClean="0">
                <a:solidFill>
                  <a:srgbClr val="FFFF00"/>
                </a:solidFill>
                <a:effectLst/>
                <a:latin typeface="Tahoma" charset="0"/>
                <a:ea typeface="Tahoma" charset="0"/>
                <a:cs typeface="Tahoma" charset="0"/>
              </a:rPr>
              <a:t>Una forma de tabla que muestra un alza gradual de nuevo a su máximo anterior, después descenso gradual.</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Recuperación en Forma de V</a:t>
            </a:r>
          </a:p>
          <a:p>
            <a:pPr>
              <a:spcAft>
                <a:spcPts val="0"/>
              </a:spcAft>
            </a:pPr>
            <a:r>
              <a:rPr lang="es-ES_tradnl" sz="1600" b="1" dirty="0" smtClean="0">
                <a:solidFill>
                  <a:srgbClr val="FFFF00"/>
                </a:solidFill>
                <a:effectLst/>
                <a:latin typeface="Tahoma" charset="0"/>
                <a:ea typeface="Tahoma" charset="0"/>
                <a:cs typeface="Tahoma" charset="0"/>
              </a:rPr>
              <a:t>Una forma en el gráfico que muestra una recuperación que implica un fuerte aumento a un máximo anterior, tras una fuerte caída.</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Recuperación en Forma de W</a:t>
            </a:r>
          </a:p>
          <a:p>
            <a:pPr>
              <a:spcAft>
                <a:spcPts val="0"/>
              </a:spcAft>
            </a:pPr>
            <a:r>
              <a:rPr lang="es-ES_tradnl" sz="1600" b="1" dirty="0" smtClean="0">
                <a:solidFill>
                  <a:srgbClr val="FFFF00"/>
                </a:solidFill>
                <a:effectLst/>
                <a:latin typeface="Tahoma" charset="0"/>
                <a:ea typeface="Tahoma" charset="0"/>
                <a:cs typeface="Tahoma" charset="0"/>
              </a:rPr>
              <a:t>Gráfico que muestra una caída de precio seguido por una subida, posterior a eso otra baja para terminar con una gran alza, donde los precios más altos están a los lados.</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Relleno</a:t>
            </a:r>
          </a:p>
          <a:p>
            <a:pPr>
              <a:spcAft>
                <a:spcPts val="0"/>
              </a:spcAft>
            </a:pPr>
            <a:r>
              <a:rPr lang="es-ES_tradnl" sz="1600" b="1" dirty="0" smtClean="0">
                <a:solidFill>
                  <a:srgbClr val="FFFF00"/>
                </a:solidFill>
                <a:effectLst/>
                <a:latin typeface="Tahoma" charset="0"/>
                <a:ea typeface="Tahoma" charset="0"/>
                <a:cs typeface="Tahoma" charset="0"/>
              </a:rPr>
              <a:t>Significa que la orden se ha ejecutado con éxito.</a:t>
            </a:r>
          </a:p>
          <a:p>
            <a:pPr>
              <a:spcAft>
                <a:spcPts val="0"/>
              </a:spcAft>
            </a:pPr>
            <a:endParaRPr lang="es-ES_tradnl" sz="1600" b="1" dirty="0" smtClean="0">
              <a:solidFill>
                <a:srgbClr val="FFFF00"/>
              </a:solidFill>
              <a:effectLst/>
              <a:latin typeface="Tahoma" charset="0"/>
              <a:ea typeface="Tahoma" charset="0"/>
              <a:cs typeface="Tahoma" charset="0"/>
            </a:endParaRPr>
          </a:p>
          <a:p>
            <a:pPr>
              <a:spcAft>
                <a:spcPts val="0"/>
              </a:spcAft>
            </a:pPr>
            <a:r>
              <a:rPr lang="es-ES_tradnl" sz="1600" b="1" dirty="0" smtClean="0">
                <a:solidFill>
                  <a:srgbClr val="FFFF00"/>
                </a:solidFill>
                <a:effectLst/>
                <a:latin typeface="Tahoma" charset="0"/>
                <a:ea typeface="Tahoma" charset="0"/>
                <a:cs typeface="Tahoma" charset="0"/>
              </a:rPr>
              <a:t>Rendimiento</a:t>
            </a:r>
          </a:p>
          <a:p>
            <a:pPr>
              <a:spcAft>
                <a:spcPts val="0"/>
              </a:spcAft>
            </a:pPr>
            <a:r>
              <a:rPr lang="es-ES_tradnl" sz="1600" b="1" dirty="0" smtClean="0">
                <a:solidFill>
                  <a:srgbClr val="FFFF00"/>
                </a:solidFill>
                <a:effectLst/>
                <a:latin typeface="Tahoma" charset="0"/>
                <a:ea typeface="Tahoma" charset="0"/>
                <a:cs typeface="Tahoma" charset="0"/>
              </a:rPr>
              <a:t>El porcentaje de devolución de ingresos en base a una inversión.</a:t>
            </a:r>
          </a:p>
          <a:p>
            <a:pPr>
              <a:spcAft>
                <a:spcPts val="0"/>
              </a:spcAft>
            </a:pPr>
            <a:endParaRPr lang="es-ES_tradnl" sz="1600" b="1" dirty="0" smtClean="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20557886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
            <a:ext cx="12192000" cy="6861430"/>
          </a:xfrm>
          <a:prstGeom prst="rect">
            <a:avLst/>
          </a:prstGeom>
        </p:spPr>
      </p:pic>
      <p:sp>
        <p:nvSpPr>
          <p:cNvPr id="4" name="Rectángulo 3"/>
          <p:cNvSpPr/>
          <p:nvPr/>
        </p:nvSpPr>
        <p:spPr>
          <a:xfrm>
            <a:off x="519846" y="117693"/>
            <a:ext cx="10681252" cy="6740307"/>
          </a:xfrm>
          <a:prstGeom prst="rect">
            <a:avLst/>
          </a:prstGeom>
        </p:spPr>
        <p:txBody>
          <a:bodyPr wrap="square">
            <a:spAutoFit/>
          </a:bodyPr>
          <a:lstStyle/>
          <a:p>
            <a:pPr algn="just">
              <a:spcAft>
                <a:spcPts val="0"/>
              </a:spcAft>
            </a:pPr>
            <a:r>
              <a:rPr lang="es-ES_tradnl" sz="1600" b="1" dirty="0" err="1" smtClean="0">
                <a:solidFill>
                  <a:srgbClr val="FFFF00"/>
                </a:solidFill>
                <a:effectLst/>
                <a:latin typeface="Tahoma" charset="0"/>
                <a:ea typeface="Tahoma" charset="0"/>
                <a:cs typeface="Tahoma" charset="0"/>
              </a:rPr>
              <a:t>Sell</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Limit</a:t>
            </a: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Orden pendiente para el establecimiento de una posición de venta abierta en la cuenta del cliente en caso de que el precio del instrumento indicado alcance el nivel especificado.</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Sell</a:t>
            </a:r>
            <a:r>
              <a:rPr lang="es-ES_tradnl" sz="1600" b="1" dirty="0" smtClean="0">
                <a:solidFill>
                  <a:srgbClr val="FFFF00"/>
                </a:solidFill>
                <a:effectLst/>
                <a:latin typeface="Tahoma" charset="0"/>
                <a:ea typeface="Tahoma" charset="0"/>
                <a:cs typeface="Tahoma" charset="0"/>
              </a:rPr>
              <a:t> Position (Posición de Venta)</a:t>
            </a:r>
          </a:p>
          <a:p>
            <a:pPr algn="just">
              <a:spcAft>
                <a:spcPts val="0"/>
              </a:spcAft>
            </a:pPr>
            <a:r>
              <a:rPr lang="es-ES_tradnl" sz="1600" b="1" dirty="0" smtClean="0">
                <a:solidFill>
                  <a:srgbClr val="FFFF00"/>
                </a:solidFill>
                <a:effectLst/>
                <a:latin typeface="Tahoma" charset="0"/>
                <a:ea typeface="Tahoma" charset="0"/>
                <a:cs typeface="Tahoma" charset="0"/>
              </a:rPr>
              <a:t>Una posición de venta, que representa una expectativa de que el mercado bajará sus precios (ejemplo vender la divisa complementaria contra la divisa base en un par de divisa).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Sell</a:t>
            </a:r>
            <a:r>
              <a:rPr lang="es-ES_tradnl" sz="1600" b="1" dirty="0" smtClean="0">
                <a:solidFill>
                  <a:srgbClr val="FFFF00"/>
                </a:solidFill>
                <a:effectLst/>
                <a:latin typeface="Tahoma" charset="0"/>
                <a:ea typeface="Tahoma" charset="0"/>
                <a:cs typeface="Tahoma" charset="0"/>
              </a:rPr>
              <a:t> Stop</a:t>
            </a:r>
          </a:p>
          <a:p>
            <a:pPr algn="just">
              <a:spcAft>
                <a:spcPts val="0"/>
              </a:spcAft>
            </a:pPr>
            <a:r>
              <a:rPr lang="es-ES_tradnl" sz="1600" b="1" dirty="0" smtClean="0">
                <a:solidFill>
                  <a:srgbClr val="FFFF00"/>
                </a:solidFill>
                <a:effectLst/>
                <a:latin typeface="Tahoma" charset="0"/>
                <a:ea typeface="Tahoma" charset="0"/>
                <a:cs typeface="Tahoma" charset="0"/>
              </a:rPr>
              <a:t>Orden pendiente para el establecimiento de una posición de venta abierta en la cuenta del cliente en caso de que el precio del instrumento indicado caiga al nivel especificado, sólo puede ser ejecutado al precio de </a:t>
            </a:r>
            <a:r>
              <a:rPr lang="es-ES_tradnl" sz="1600" b="1" dirty="0" err="1" smtClean="0">
                <a:solidFill>
                  <a:srgbClr val="FFFF00"/>
                </a:solidFill>
                <a:effectLst/>
                <a:latin typeface="Tahoma" charset="0"/>
                <a:ea typeface="Tahoma" charset="0"/>
                <a:cs typeface="Tahoma" charset="0"/>
              </a:rPr>
              <a:t>Bid</a:t>
            </a:r>
            <a:r>
              <a:rPr lang="es-ES_tradnl" sz="1600" b="1" dirty="0" smtClean="0">
                <a:solidFill>
                  <a:srgbClr val="FFFF00"/>
                </a:solidFill>
                <a:effectLst/>
                <a:latin typeface="Tahoma" charset="0"/>
                <a:ea typeface="Tahoma" charset="0"/>
                <a:cs typeface="Tahoma" charset="0"/>
              </a:rPr>
              <a:t> y se coloca por debajo del precio actual de </a:t>
            </a:r>
            <a:r>
              <a:rPr lang="es-ES_tradnl" sz="1600" b="1" dirty="0" err="1" smtClean="0">
                <a:solidFill>
                  <a:srgbClr val="FFFF00"/>
                </a:solidFill>
                <a:effectLst/>
                <a:latin typeface="Tahoma" charset="0"/>
                <a:ea typeface="Tahoma" charset="0"/>
                <a:cs typeface="Tahoma" charset="0"/>
              </a:rPr>
              <a:t>Bid</a:t>
            </a:r>
            <a:r>
              <a:rPr lang="es-ES_tradnl" sz="1600" b="1" dirty="0" smtClean="0">
                <a:solidFill>
                  <a:srgbClr val="FFFF00"/>
                </a:solidFill>
                <a:effectLst/>
                <a:latin typeface="Tahoma" charset="0"/>
                <a:ea typeface="Tahoma" charset="0"/>
                <a:cs typeface="Tahoma" charset="0"/>
              </a:rPr>
              <a:t> en el instrumento especificado.</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r>
              <a:rPr lang="es-ES_tradnl" sz="1600" b="1" dirty="0" err="1">
                <a:solidFill>
                  <a:srgbClr val="FFFF00"/>
                </a:solidFill>
                <a:latin typeface="Tahoma" charset="0"/>
                <a:ea typeface="Tahoma" charset="0"/>
                <a:cs typeface="Tahoma" charset="0"/>
              </a:rPr>
              <a:t>Session</a:t>
            </a:r>
            <a:r>
              <a:rPr lang="es-ES_tradnl" sz="1600" b="1" dirty="0">
                <a:solidFill>
                  <a:srgbClr val="FFFF00"/>
                </a:solidFill>
                <a:latin typeface="Tahoma" charset="0"/>
                <a:ea typeface="Tahoma" charset="0"/>
                <a:cs typeface="Tahoma" charset="0"/>
              </a:rPr>
              <a:t> Gap (Brecha de la sesión)</a:t>
            </a:r>
          </a:p>
          <a:p>
            <a:pPr algn="just"/>
            <a:r>
              <a:rPr lang="es-ES_tradnl" sz="1600" b="1" dirty="0">
                <a:solidFill>
                  <a:srgbClr val="FFFF00"/>
                </a:solidFill>
                <a:latin typeface="Tahoma" charset="0"/>
                <a:ea typeface="Tahoma" charset="0"/>
                <a:cs typeface="Tahoma" charset="0"/>
              </a:rPr>
              <a:t>Diferencia de precios entre la primera cotización de la sesión actual del mercado y la última cotización de la sesión anterior el mercado</a:t>
            </a:r>
            <a:r>
              <a:rPr lang="es-ES_tradnl" sz="1600" b="1" dirty="0" smtClean="0">
                <a:solidFill>
                  <a:srgbClr val="FFFF00"/>
                </a:solidFill>
                <a:latin typeface="Tahoma" charset="0"/>
                <a:ea typeface="Tahoma" charset="0"/>
                <a:cs typeface="Tahoma" charset="0"/>
              </a:rPr>
              <a:t>.</a:t>
            </a:r>
          </a:p>
          <a:p>
            <a:pPr algn="just"/>
            <a:endParaRPr lang="es-ES_tradnl" sz="1600" b="1" dirty="0">
              <a:solidFill>
                <a:srgbClr val="FFFF00"/>
              </a:solidFill>
              <a:latin typeface="Tahoma" charset="0"/>
              <a:ea typeface="Tahoma" charset="0"/>
              <a:cs typeface="Tahoma" charset="0"/>
            </a:endParaRPr>
          </a:p>
          <a:p>
            <a:pPr algn="just"/>
            <a:r>
              <a:rPr lang="es-ES_tradnl" sz="1600" b="1" dirty="0" smtClean="0">
                <a:solidFill>
                  <a:srgbClr val="FFFF00"/>
                </a:solidFill>
                <a:latin typeface="Tahoma" charset="0"/>
                <a:ea typeface="Tahoma" charset="0"/>
                <a:cs typeface="Tahoma" charset="0"/>
              </a:rPr>
              <a:t>Short  </a:t>
            </a:r>
            <a:r>
              <a:rPr lang="es-ES_tradnl" sz="1600" b="1" dirty="0" err="1" smtClean="0">
                <a:solidFill>
                  <a:srgbClr val="FFFF00"/>
                </a:solidFill>
                <a:latin typeface="Tahoma" charset="0"/>
                <a:ea typeface="Tahoma" charset="0"/>
                <a:cs typeface="Tahoma" charset="0"/>
              </a:rPr>
              <a:t>Selling</a:t>
            </a:r>
            <a:r>
              <a:rPr lang="es-ES_tradnl" sz="1600" b="1" dirty="0" smtClean="0">
                <a:solidFill>
                  <a:srgbClr val="FFFF00"/>
                </a:solidFill>
                <a:latin typeface="Tahoma" charset="0"/>
                <a:ea typeface="Tahoma" charset="0"/>
                <a:cs typeface="Tahoma" charset="0"/>
              </a:rPr>
              <a:t> o </a:t>
            </a:r>
            <a:r>
              <a:rPr lang="es-ES_tradnl" sz="1600" b="1" dirty="0" err="1" smtClean="0">
                <a:solidFill>
                  <a:srgbClr val="FFFF00"/>
                </a:solidFill>
                <a:latin typeface="Tahoma" charset="0"/>
                <a:ea typeface="Tahoma" charset="0"/>
                <a:cs typeface="Tahoma" charset="0"/>
              </a:rPr>
              <a:t>Posicion</a:t>
            </a:r>
            <a:r>
              <a:rPr lang="es-ES_tradnl" sz="1600" b="1" dirty="0" smtClean="0">
                <a:solidFill>
                  <a:srgbClr val="FFFF00"/>
                </a:solidFill>
                <a:latin typeface="Tahoma" charset="0"/>
                <a:ea typeface="Tahoma" charset="0"/>
                <a:cs typeface="Tahoma" charset="0"/>
              </a:rPr>
              <a:t> en corto</a:t>
            </a:r>
          </a:p>
          <a:p>
            <a:pPr algn="just"/>
            <a:r>
              <a:rPr lang="es-ES_tradnl" sz="1600" b="1" dirty="0" smtClean="0">
                <a:solidFill>
                  <a:srgbClr val="FFFF00"/>
                </a:solidFill>
                <a:latin typeface="Tahoma" charset="0"/>
                <a:ea typeface="Tahoma" charset="0"/>
                <a:cs typeface="Tahoma" charset="0"/>
              </a:rPr>
              <a:t>En </a:t>
            </a:r>
            <a:r>
              <a:rPr lang="es-ES_tradnl" sz="1600" b="1" dirty="0">
                <a:solidFill>
                  <a:srgbClr val="FFFF00"/>
                </a:solidFill>
                <a:latin typeface="Tahoma" charset="0"/>
                <a:ea typeface="Tahoma" charset="0"/>
                <a:cs typeface="Tahoma" charset="0"/>
              </a:rPr>
              <a:t>finanzas, venta corta (del inglés short </a:t>
            </a:r>
            <a:r>
              <a:rPr lang="es-ES_tradnl" sz="1600" b="1" dirty="0" err="1">
                <a:solidFill>
                  <a:srgbClr val="FFFF00"/>
                </a:solidFill>
                <a:latin typeface="Tahoma" charset="0"/>
                <a:ea typeface="Tahoma" charset="0"/>
                <a:cs typeface="Tahoma" charset="0"/>
              </a:rPr>
              <a:t>selling</a:t>
            </a:r>
            <a:r>
              <a:rPr lang="es-ES_tradnl" sz="1600" b="1" dirty="0">
                <a:solidFill>
                  <a:srgbClr val="FFFF00"/>
                </a:solidFill>
                <a:latin typeface="Tahoma" charset="0"/>
                <a:ea typeface="Tahoma" charset="0"/>
                <a:cs typeface="Tahoma" charset="0"/>
              </a:rPr>
              <a:t>) es la práctica de hacer que los inversores tengan una venta de activos, generalmente </a:t>
            </a:r>
            <a:r>
              <a:rPr lang="es-ES_tradnl" sz="1600" b="1" dirty="0">
                <a:solidFill>
                  <a:srgbClr val="FFFF00"/>
                </a:solidFill>
                <a:latin typeface="Tahoma" charset="0"/>
                <a:ea typeface="Tahoma" charset="0"/>
                <a:cs typeface="Tahoma" charset="0"/>
                <a:hlinkClick r:id="rId3" tooltip="Valor (finanzas)"/>
              </a:rPr>
              <a:t>valores financieros</a:t>
            </a:r>
            <a:r>
              <a:rPr lang="es-ES_tradnl" sz="1600" b="1" dirty="0">
                <a:solidFill>
                  <a:srgbClr val="FFFF00"/>
                </a:solidFill>
                <a:latin typeface="Tahoma" charset="0"/>
                <a:ea typeface="Tahoma" charset="0"/>
                <a:cs typeface="Tahoma" charset="0"/>
              </a:rPr>
              <a:t>, que han sido tomados en préstamo de un tercero (generalmente un </a:t>
            </a:r>
            <a:r>
              <a:rPr lang="es-ES_tradnl" sz="1600" b="1" dirty="0">
                <a:solidFill>
                  <a:srgbClr val="FFFF00"/>
                </a:solidFill>
                <a:latin typeface="Tahoma" charset="0"/>
                <a:ea typeface="Tahoma" charset="0"/>
                <a:cs typeface="Tahoma" charset="0"/>
                <a:hlinkClick r:id="rId4" tooltip="Agente (economía)"/>
              </a:rPr>
              <a:t>broker</a:t>
            </a:r>
            <a:r>
              <a:rPr lang="es-ES_tradnl" sz="1600" b="1" dirty="0">
                <a:solidFill>
                  <a:srgbClr val="FFFF00"/>
                </a:solidFill>
                <a:latin typeface="Tahoma" charset="0"/>
                <a:ea typeface="Tahoma" charset="0"/>
                <a:cs typeface="Tahoma" charset="0"/>
              </a:rPr>
              <a:t>) con la intención de comprar idénticos valores en una fecha posterior para devolvérselos a ese tercero</a:t>
            </a:r>
            <a:r>
              <a:rPr lang="es-ES_tradnl" sz="1600" b="1" dirty="0">
                <a:latin typeface="Tahoma" charset="0"/>
                <a:ea typeface="Tahoma" charset="0"/>
                <a:cs typeface="Tahoma" charset="0"/>
              </a:rPr>
              <a:t>. </a:t>
            </a:r>
            <a:endParaRPr lang="es-ES_tradnl" sz="1600" b="1" dirty="0" smtClean="0">
              <a:solidFill>
                <a:srgbClr val="FFFF00"/>
              </a:solidFill>
              <a:latin typeface="Tahoma" charset="0"/>
              <a:ea typeface="Tahoma" charset="0"/>
              <a:cs typeface="Tahoma" charset="0"/>
            </a:endParaRPr>
          </a:p>
          <a:p>
            <a:pPr algn="just"/>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Símbolo</a:t>
            </a:r>
          </a:p>
          <a:p>
            <a:pPr algn="just"/>
            <a:r>
              <a:rPr lang="es-ES_tradnl" sz="1600" b="1" dirty="0">
                <a:solidFill>
                  <a:srgbClr val="FFFF00"/>
                </a:solidFill>
                <a:latin typeface="Tahoma" charset="0"/>
                <a:ea typeface="Tahoma" charset="0"/>
                <a:cs typeface="Tahoma" charset="0"/>
              </a:rPr>
              <a:t>Objeto de transacciones electrónicas, un instrumento dentro de MT4 (ejemplo par de divisas, CFD de acciones o </a:t>
            </a:r>
            <a:r>
              <a:rPr lang="es-ES_tradnl" sz="1600" b="1" dirty="0" smtClean="0">
                <a:solidFill>
                  <a:srgbClr val="FFFF00"/>
                </a:solidFill>
                <a:latin typeface="Tahoma" charset="0"/>
                <a:ea typeface="Tahoma" charset="0"/>
                <a:cs typeface="Tahoma" charset="0"/>
              </a:rPr>
              <a:t>futuros</a:t>
            </a:r>
            <a:r>
              <a:rPr lang="es-ES_tradnl" sz="1600" b="1" dirty="0" smtClean="0">
                <a:solidFill>
                  <a:srgbClr val="FFFF00"/>
                </a:solidFill>
                <a:latin typeface="Tahoma" charset="0"/>
                <a:ea typeface="Tahoma" charset="0"/>
                <a:cs typeface="Tahoma" charset="0"/>
              </a:rPr>
              <a:t>),</a:t>
            </a:r>
            <a:endParaRPr lang="es-ES_tradnl" sz="1600" b="1" dirty="0" smtClean="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400573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
            <a:ext cx="12192000" cy="6861430"/>
          </a:xfrm>
          <a:prstGeom prst="rect">
            <a:avLst/>
          </a:prstGeom>
        </p:spPr>
      </p:pic>
      <p:sp>
        <p:nvSpPr>
          <p:cNvPr id="5" name="Rectángulo 4"/>
          <p:cNvSpPr/>
          <p:nvPr/>
        </p:nvSpPr>
        <p:spPr>
          <a:xfrm>
            <a:off x="556591" y="117693"/>
            <a:ext cx="11078818" cy="6740307"/>
          </a:xfrm>
          <a:prstGeom prst="rect">
            <a:avLst/>
          </a:prstGeom>
        </p:spPr>
        <p:txBody>
          <a:bodyPr wrap="square">
            <a:spAutoFit/>
          </a:bodyPr>
          <a:lstStyle/>
          <a:p>
            <a:pPr algn="just"/>
            <a:r>
              <a:rPr lang="es-ES_tradnl" sz="1600" b="1" dirty="0" err="1">
                <a:solidFill>
                  <a:srgbClr val="FFFF00"/>
                </a:solidFill>
                <a:latin typeface="Tahoma" charset="0"/>
                <a:ea typeface="Tahoma" charset="0"/>
                <a:cs typeface="Tahoma" charset="0"/>
              </a:rPr>
              <a:t>Slippage</a:t>
            </a:r>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Una diferencia entre el precio de la orden y su ejecución del precio real</a:t>
            </a:r>
            <a:r>
              <a:rPr lang="es-ES_tradnl" sz="1600" b="1" dirty="0" smtClean="0">
                <a:solidFill>
                  <a:srgbClr val="FFFF00"/>
                </a:solidFill>
                <a:latin typeface="Tahoma" charset="0"/>
                <a:ea typeface="Tahoma" charset="0"/>
                <a:cs typeface="Tahoma" charset="0"/>
              </a:rPr>
              <a:t>.</a:t>
            </a:r>
            <a:endParaRPr lang="es-ES_tradnl" sz="1600" b="1" dirty="0" smtClean="0">
              <a:solidFill>
                <a:srgbClr val="FFFF00"/>
              </a:solidFill>
              <a:effectLst/>
              <a:latin typeface="Tahoma" charset="0"/>
              <a:ea typeface="Tahoma" charset="0"/>
              <a:cs typeface="Tahoma" charset="0"/>
            </a:endParaRPr>
          </a:p>
          <a:p>
            <a:pPr algn="just">
              <a:spcAft>
                <a:spcPts val="0"/>
              </a:spcAft>
            </a:pPr>
            <a:endParaRPr lang="es-ES_tradnl" sz="1600" b="1" dirty="0">
              <a:solidFill>
                <a:srgbClr val="FFFF00"/>
              </a:solidFill>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Split </a:t>
            </a:r>
            <a:r>
              <a:rPr lang="es-ES_tradnl" sz="1600" b="1" dirty="0" err="1" smtClean="0">
                <a:solidFill>
                  <a:srgbClr val="FFFF00"/>
                </a:solidFill>
                <a:effectLst/>
                <a:latin typeface="Tahoma" charset="0"/>
                <a:ea typeface="Tahoma" charset="0"/>
                <a:cs typeface="Tahoma" charset="0"/>
              </a:rPr>
              <a:t>Close</a:t>
            </a: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Cierre parcial de una operación (ejemplo cerrar 0.5 lotes de 2 lotes).</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Spread</a:t>
            </a:r>
          </a:p>
          <a:p>
            <a:pPr algn="just">
              <a:spcAft>
                <a:spcPts val="0"/>
              </a:spcAft>
            </a:pPr>
            <a:r>
              <a:rPr lang="es-ES_tradnl" sz="1600" b="1" dirty="0" smtClean="0">
                <a:solidFill>
                  <a:srgbClr val="FFFF00"/>
                </a:solidFill>
                <a:effectLst/>
                <a:latin typeface="Tahoma" charset="0"/>
                <a:ea typeface="Tahoma" charset="0"/>
                <a:cs typeface="Tahoma" charset="0"/>
              </a:rPr>
              <a:t>La diferencia entre el precio de compra y de venta, el cual es expresado en puntos o </a:t>
            </a:r>
            <a:r>
              <a:rPr lang="es-ES_tradnl" sz="1600" b="1" dirty="0" err="1" smtClean="0">
                <a:solidFill>
                  <a:srgbClr val="FFFF00"/>
                </a:solidFill>
                <a:effectLst/>
                <a:latin typeface="Tahoma" charset="0"/>
                <a:ea typeface="Tahoma" charset="0"/>
                <a:cs typeface="Tahoma" charset="0"/>
              </a:rPr>
              <a:t>pips</a:t>
            </a:r>
            <a:r>
              <a:rPr lang="es-ES_tradnl" sz="1600" b="1" dirty="0" smtClean="0">
                <a:solidFill>
                  <a:srgbClr val="FFFF00"/>
                </a:solidFill>
                <a:effectLst/>
                <a:latin typeface="Tahoma" charset="0"/>
                <a:ea typeface="Tahoma" charset="0"/>
                <a:cs typeface="Tahoma" charset="0"/>
              </a:rPr>
              <a:t>.</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Stop </a:t>
            </a:r>
            <a:r>
              <a:rPr lang="es-ES_tradnl" sz="1600" b="1" dirty="0" err="1" smtClean="0">
                <a:solidFill>
                  <a:srgbClr val="FFFF00"/>
                </a:solidFill>
                <a:effectLst/>
                <a:latin typeface="Tahoma" charset="0"/>
                <a:ea typeface="Tahoma" charset="0"/>
                <a:cs typeface="Tahoma" charset="0"/>
              </a:rPr>
              <a:t>Loss</a:t>
            </a: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Orden para cerrar una posición abierta específica en un nivel especificado en el caso de que el precio se mueva en sentido desfavorable, sólo puede ser ejecutada al precio de oferta y se coloca por debajo del precio de oferta ya en curso para posiciones de compra; puede ser únicamente ejecutado al precio de demanda y se coloca por encima del actual precio de demanda en referencia a una posición de venta.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Stop </a:t>
            </a:r>
            <a:r>
              <a:rPr lang="es-ES_tradnl" sz="1600" b="1" dirty="0" err="1" smtClean="0">
                <a:solidFill>
                  <a:srgbClr val="FFFF00"/>
                </a:solidFill>
                <a:effectLst/>
                <a:latin typeface="Tahoma" charset="0"/>
                <a:ea typeface="Tahoma" charset="0"/>
                <a:cs typeface="Tahoma" charset="0"/>
              </a:rPr>
              <a:t>Out</a:t>
            </a: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Un cierre obligatorio de una posición abierta, llevado a cabo por el </a:t>
            </a:r>
            <a:r>
              <a:rPr lang="es-ES_tradnl" sz="1600" b="1" dirty="0" err="1" smtClean="0">
                <a:solidFill>
                  <a:srgbClr val="FFFF00"/>
                </a:solidFill>
                <a:effectLst/>
                <a:latin typeface="Tahoma" charset="0"/>
                <a:ea typeface="Tahoma" charset="0"/>
                <a:cs typeface="Tahoma" charset="0"/>
              </a:rPr>
              <a:t>Broker</a:t>
            </a:r>
            <a:r>
              <a:rPr lang="es-ES_tradnl" sz="1600" b="1" dirty="0" smtClean="0">
                <a:solidFill>
                  <a:srgbClr val="FFFF00"/>
                </a:solidFill>
                <a:effectLst/>
                <a:latin typeface="Tahoma" charset="0"/>
                <a:ea typeface="Tahoma" charset="0"/>
                <a:cs typeface="Tahoma" charset="0"/>
              </a:rPr>
              <a:t>, cuando la cuenta del cliente no cumple con los requisitos de margen requerido.</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SWAP</a:t>
            </a:r>
          </a:p>
          <a:p>
            <a:pPr algn="just"/>
            <a:r>
              <a:rPr lang="es-ES_tradnl" sz="1600" b="1" dirty="0" smtClean="0">
                <a:solidFill>
                  <a:srgbClr val="FFFF00"/>
                </a:solidFill>
                <a:effectLst/>
                <a:latin typeface="Tahoma" charset="0"/>
                <a:ea typeface="Tahoma" charset="0"/>
                <a:cs typeface="Tahoma" charset="0"/>
              </a:rPr>
              <a:t>Una cantidad de ajustes durante la noche, que se pagan o cargan a la cuenta a las 23:59 en el tiempo de la plataforma </a:t>
            </a:r>
          </a:p>
          <a:p>
            <a:pPr algn="just"/>
            <a:endParaRPr lang="es-ES_tradnl" sz="1600" b="1" dirty="0">
              <a:solidFill>
                <a:srgbClr val="FFFF00"/>
              </a:solidFill>
              <a:latin typeface="Tahoma" charset="0"/>
              <a:ea typeface="Tahoma" charset="0"/>
              <a:cs typeface="Tahoma" charset="0"/>
            </a:endParaRPr>
          </a:p>
          <a:p>
            <a:pPr algn="just"/>
            <a:r>
              <a:rPr lang="es-ES_tradnl" sz="1600" b="1" dirty="0" err="1">
                <a:solidFill>
                  <a:srgbClr val="FFFF00"/>
                </a:solidFill>
                <a:latin typeface="Tahoma" charset="0"/>
                <a:ea typeface="Tahoma" charset="0"/>
                <a:cs typeface="Tahoma" charset="0"/>
              </a:rPr>
              <a:t>Take</a:t>
            </a:r>
            <a:r>
              <a:rPr lang="es-ES_tradnl" sz="1600" b="1" dirty="0">
                <a:solidFill>
                  <a:srgbClr val="FFFF00"/>
                </a:solidFill>
                <a:latin typeface="Tahoma" charset="0"/>
                <a:ea typeface="Tahoma" charset="0"/>
                <a:cs typeface="Tahoma" charset="0"/>
              </a:rPr>
              <a:t> </a:t>
            </a:r>
            <a:r>
              <a:rPr lang="es-ES_tradnl" sz="1600" b="1" dirty="0" err="1">
                <a:solidFill>
                  <a:srgbClr val="FFFF00"/>
                </a:solidFill>
                <a:latin typeface="Tahoma" charset="0"/>
                <a:ea typeface="Tahoma" charset="0"/>
                <a:cs typeface="Tahoma" charset="0"/>
              </a:rPr>
              <a:t>Profit</a:t>
            </a:r>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Es una orden para cerrar una posición abierta específica a un nivel específico en el caso que el precio se mueva en una dirección favorable; sólo puede ser ejecutada al precio de oferta y emplazada por encima del precio vigente de oferta si es una "Posición de Compra" y viceversa si es una "Posiciones de </a:t>
            </a:r>
            <a:r>
              <a:rPr lang="es-ES_tradnl" sz="1600" b="1" dirty="0" smtClean="0">
                <a:solidFill>
                  <a:srgbClr val="FFFF00"/>
                </a:solidFill>
                <a:latin typeface="Tahoma" charset="0"/>
                <a:ea typeface="Tahoma" charset="0"/>
                <a:cs typeface="Tahoma" charset="0"/>
              </a:rPr>
              <a:t>Venta”,</a:t>
            </a:r>
            <a:endParaRPr lang="es-ES_tradnl" sz="1600" b="1" dirty="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934162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
            <a:ext cx="12192000" cy="6861430"/>
          </a:xfrm>
          <a:prstGeom prst="rect">
            <a:avLst/>
          </a:prstGeom>
        </p:spPr>
      </p:pic>
      <p:sp>
        <p:nvSpPr>
          <p:cNvPr id="5" name="Rectángulo 4"/>
          <p:cNvSpPr/>
          <p:nvPr/>
        </p:nvSpPr>
        <p:spPr>
          <a:xfrm>
            <a:off x="437322" y="426463"/>
            <a:ext cx="11317356" cy="6001643"/>
          </a:xfrm>
          <a:prstGeom prst="rect">
            <a:avLst/>
          </a:prstGeom>
        </p:spPr>
        <p:txBody>
          <a:bodyPr wrap="square">
            <a:spAutoFit/>
          </a:bodyPr>
          <a:lstStyle/>
          <a:p>
            <a:pPr algn="just">
              <a:spcAft>
                <a:spcPts val="0"/>
              </a:spcAft>
            </a:pPr>
            <a:r>
              <a:rPr lang="es-ES_tradnl" sz="1600" b="1" dirty="0" smtClean="0">
                <a:solidFill>
                  <a:srgbClr val="FFFF00"/>
                </a:solidFill>
                <a:effectLst/>
                <a:latin typeface="Tahoma" charset="0"/>
                <a:ea typeface="Tahoma" charset="0"/>
                <a:cs typeface="Tahoma" charset="0"/>
              </a:rPr>
              <a:t>Tamaño de la Transacción</a:t>
            </a:r>
          </a:p>
          <a:p>
            <a:pPr algn="just">
              <a:spcAft>
                <a:spcPts val="0"/>
              </a:spcAft>
            </a:pPr>
            <a:r>
              <a:rPr lang="es-ES_tradnl" sz="1600" b="1" dirty="0" smtClean="0">
                <a:solidFill>
                  <a:srgbClr val="FFFF00"/>
                </a:solidFill>
                <a:effectLst/>
                <a:latin typeface="Tahoma" charset="0"/>
                <a:ea typeface="Tahoma" charset="0"/>
                <a:cs typeface="Tahoma" charset="0"/>
              </a:rPr>
              <a:t>Tamaño del lote multiplicado por la cantidad de lotes.</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Tamaño del Lote</a:t>
            </a:r>
          </a:p>
          <a:p>
            <a:pPr algn="just">
              <a:spcAft>
                <a:spcPts val="0"/>
              </a:spcAft>
            </a:pPr>
            <a:r>
              <a:rPr lang="es-ES_tradnl" sz="1600" b="1" dirty="0" smtClean="0">
                <a:solidFill>
                  <a:srgbClr val="FFFF00"/>
                </a:solidFill>
                <a:effectLst/>
                <a:latin typeface="Tahoma" charset="0"/>
                <a:ea typeface="Tahoma" charset="0"/>
                <a:cs typeface="Tahoma" charset="0"/>
              </a:rPr>
              <a:t>Una cantidad de activo subyacente o unidades de divisa base especificado por contrato del </a:t>
            </a:r>
            <a:r>
              <a:rPr lang="es-ES_tradnl" sz="1600" b="1" dirty="0" err="1" smtClean="0">
                <a:solidFill>
                  <a:srgbClr val="FFFF00"/>
                </a:solidFill>
                <a:effectLst/>
                <a:latin typeface="Tahoma" charset="0"/>
                <a:ea typeface="Tahoma" charset="0"/>
                <a:cs typeface="Tahoma" charset="0"/>
              </a:rPr>
              <a:t>Broker</a:t>
            </a:r>
            <a:r>
              <a:rPr lang="es-ES_tradnl" sz="1600" b="1" dirty="0" smtClean="0">
                <a:solidFill>
                  <a:srgbClr val="FFFF00"/>
                </a:solidFill>
                <a:effectLst/>
                <a:latin typeface="Tahoma" charset="0"/>
                <a:ea typeface="Tahoma" charset="0"/>
                <a:cs typeface="Tahoma" charset="0"/>
              </a:rPr>
              <a:t> como un tamaño de la transacción por 1 lote estándar.</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Tasa</a:t>
            </a:r>
          </a:p>
          <a:p>
            <a:pPr algn="just">
              <a:spcAft>
                <a:spcPts val="0"/>
              </a:spcAft>
            </a:pPr>
            <a:r>
              <a:rPr lang="es-ES_tradnl" sz="1600" b="1" dirty="0" smtClean="0">
                <a:solidFill>
                  <a:srgbClr val="FFFF00"/>
                </a:solidFill>
                <a:effectLst/>
                <a:latin typeface="Tahoma" charset="0"/>
                <a:ea typeface="Tahoma" charset="0"/>
                <a:cs typeface="Tahoma" charset="0"/>
              </a:rPr>
              <a:t>El valor base de una moneda cotizada en un par de divisas, el valor de un activo subyacente de un CFD.</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Thin</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Market</a:t>
            </a:r>
            <a:r>
              <a:rPr lang="es-ES_tradnl" sz="1600" b="1" dirty="0" smtClean="0">
                <a:solidFill>
                  <a:srgbClr val="FFFF00"/>
                </a:solidFill>
                <a:effectLst/>
                <a:latin typeface="Tahoma" charset="0"/>
                <a:ea typeface="Tahoma" charset="0"/>
                <a:cs typeface="Tahoma" charset="0"/>
              </a:rPr>
              <a:t> (Mercado Poco Activo)</a:t>
            </a:r>
          </a:p>
          <a:p>
            <a:pPr algn="just">
              <a:spcAft>
                <a:spcPts val="0"/>
              </a:spcAft>
            </a:pPr>
            <a:r>
              <a:rPr lang="es-ES_tradnl" sz="1600" b="1" dirty="0" smtClean="0">
                <a:solidFill>
                  <a:srgbClr val="FFFF00"/>
                </a:solidFill>
                <a:effectLst/>
                <a:latin typeface="Tahoma" charset="0"/>
                <a:ea typeface="Tahoma" charset="0"/>
                <a:cs typeface="Tahoma" charset="0"/>
              </a:rPr>
              <a:t>Períodos de actividad de trading y cotizaciones muy escasas comparado con condiciones normales de mercado (ejemplo las horas antes del día de Navidad).</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Ticket</a:t>
            </a:r>
          </a:p>
          <a:p>
            <a:pPr algn="just">
              <a:spcAft>
                <a:spcPts val="0"/>
              </a:spcAft>
            </a:pPr>
            <a:r>
              <a:rPr lang="es-ES_tradnl" sz="1600" b="1" dirty="0" smtClean="0">
                <a:solidFill>
                  <a:srgbClr val="FFFF00"/>
                </a:solidFill>
                <a:effectLst/>
                <a:latin typeface="Tahoma" charset="0"/>
                <a:ea typeface="Tahoma" charset="0"/>
                <a:cs typeface="Tahoma" charset="0"/>
              </a:rPr>
              <a:t>Un número de identificación único de funcionamiento de posición, orden o equilibrio en la cuenta del cliente.</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Toro</a:t>
            </a:r>
          </a:p>
          <a:p>
            <a:pPr algn="just">
              <a:spcAft>
                <a:spcPts val="0"/>
              </a:spcAft>
            </a:pPr>
            <a:r>
              <a:rPr lang="es-ES_tradnl" sz="1600" b="1" dirty="0" smtClean="0">
                <a:solidFill>
                  <a:srgbClr val="FFFF00"/>
                </a:solidFill>
                <a:effectLst/>
                <a:latin typeface="Tahoma" charset="0"/>
                <a:ea typeface="Tahoma" charset="0"/>
                <a:cs typeface="Tahoma" charset="0"/>
              </a:rPr>
              <a:t>Jerga para referirse a un </a:t>
            </a:r>
            <a:r>
              <a:rPr lang="es-ES_tradnl" sz="1600" b="1" dirty="0" err="1" smtClean="0">
                <a:solidFill>
                  <a:srgbClr val="FFFF00"/>
                </a:solidFill>
                <a:effectLst/>
                <a:latin typeface="Tahoma" charset="0"/>
                <a:ea typeface="Tahoma" charset="0"/>
                <a:cs typeface="Tahoma" charset="0"/>
              </a:rPr>
              <a:t>trader</a:t>
            </a:r>
            <a:r>
              <a:rPr lang="es-ES_tradnl" sz="1600" b="1" dirty="0" smtClean="0">
                <a:solidFill>
                  <a:srgbClr val="FFFF00"/>
                </a:solidFill>
                <a:effectLst/>
                <a:latin typeface="Tahoma" charset="0"/>
                <a:ea typeface="Tahoma" charset="0"/>
                <a:cs typeface="Tahoma" charset="0"/>
              </a:rPr>
              <a:t> que espera que los precios suban ya que mantiene una posición larga.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Trailing</a:t>
            </a:r>
            <a:r>
              <a:rPr lang="es-ES_tradnl" sz="1600" b="1" dirty="0" smtClean="0">
                <a:solidFill>
                  <a:srgbClr val="FFFF00"/>
                </a:solidFill>
                <a:effectLst/>
                <a:latin typeface="Tahoma" charset="0"/>
                <a:ea typeface="Tahoma" charset="0"/>
                <a:cs typeface="Tahoma" charset="0"/>
              </a:rPr>
              <a:t> Stop</a:t>
            </a:r>
          </a:p>
          <a:p>
            <a:pPr algn="just">
              <a:spcAft>
                <a:spcPts val="0"/>
              </a:spcAft>
            </a:pPr>
            <a:r>
              <a:rPr lang="es-ES_tradnl" sz="1600" b="1" dirty="0" smtClean="0">
                <a:solidFill>
                  <a:srgbClr val="FFFF00"/>
                </a:solidFill>
                <a:effectLst/>
                <a:latin typeface="Tahoma" charset="0"/>
                <a:ea typeface="Tahoma" charset="0"/>
                <a:cs typeface="Tahoma" charset="0"/>
              </a:rPr>
              <a:t>Una opción incorporada al Terminal del Cliente que automáticamente ajusta tu Stop </a:t>
            </a:r>
            <a:r>
              <a:rPr lang="es-ES_tradnl" sz="1600" b="1" dirty="0" err="1" smtClean="0">
                <a:solidFill>
                  <a:srgbClr val="FFFF00"/>
                </a:solidFill>
                <a:effectLst/>
                <a:latin typeface="Tahoma" charset="0"/>
                <a:ea typeface="Tahoma" charset="0"/>
                <a:cs typeface="Tahoma" charset="0"/>
              </a:rPr>
              <a:t>Loss</a:t>
            </a:r>
            <a:r>
              <a:rPr lang="es-ES_tradnl" sz="1600" b="1" dirty="0" smtClean="0">
                <a:solidFill>
                  <a:srgbClr val="FFFF00"/>
                </a:solidFill>
                <a:effectLst/>
                <a:latin typeface="Tahoma" charset="0"/>
                <a:ea typeface="Tahoma" charset="0"/>
                <a:cs typeface="Tahoma" charset="0"/>
              </a:rPr>
              <a:t> una cantidad de puntos específica, si el movimiento de precio es favorable, sólo funciona con el Terminal de Cliente conectado al servidor.</a:t>
            </a:r>
          </a:p>
        </p:txBody>
      </p:sp>
    </p:spTree>
    <p:extLst>
      <p:ext uri="{BB962C8B-B14F-4D97-AF65-F5344CB8AC3E}">
        <p14:creationId xmlns:p14="http://schemas.microsoft.com/office/powerpoint/2010/main" val="84135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30"/>
            <a:ext cx="12192000" cy="6861430"/>
          </a:xfrm>
          <a:prstGeom prst="rect">
            <a:avLst/>
          </a:prstGeom>
        </p:spPr>
      </p:pic>
      <p:sp>
        <p:nvSpPr>
          <p:cNvPr id="4" name="Rectángulo 3"/>
          <p:cNvSpPr/>
          <p:nvPr/>
        </p:nvSpPr>
        <p:spPr>
          <a:xfrm>
            <a:off x="589721" y="396129"/>
            <a:ext cx="11012557" cy="5355312"/>
          </a:xfrm>
          <a:prstGeom prst="rect">
            <a:avLst/>
          </a:prstGeom>
        </p:spPr>
        <p:txBody>
          <a:bodyPr wrap="square">
            <a:spAutoFit/>
          </a:bodyPr>
          <a:lstStyle/>
          <a:p>
            <a:pPr algn="just">
              <a:spcAft>
                <a:spcPts val="0"/>
              </a:spcAft>
            </a:pPr>
            <a:r>
              <a:rPr lang="es-ES_tradnl" b="1" dirty="0" err="1" smtClean="0">
                <a:solidFill>
                  <a:srgbClr val="FFFF00"/>
                </a:solidFill>
                <a:effectLst/>
                <a:latin typeface="Tahoma" charset="0"/>
                <a:ea typeface="Tahoma" charset="0"/>
                <a:cs typeface="Tahoma" charset="0"/>
              </a:rPr>
              <a:t>Transaction</a:t>
            </a:r>
            <a:r>
              <a:rPr lang="es-ES_tradnl" b="1" dirty="0" smtClean="0">
                <a:solidFill>
                  <a:srgbClr val="FFFF00"/>
                </a:solidFill>
                <a:effectLst/>
                <a:latin typeface="Tahoma" charset="0"/>
                <a:ea typeface="Tahoma" charset="0"/>
                <a:cs typeface="Tahoma" charset="0"/>
              </a:rPr>
              <a:t> (Transacción)</a:t>
            </a:r>
          </a:p>
          <a:p>
            <a:pPr algn="just">
              <a:spcAft>
                <a:spcPts val="0"/>
              </a:spcAft>
            </a:pPr>
            <a:r>
              <a:rPr lang="es-ES_tradnl" b="1" dirty="0" smtClean="0">
                <a:solidFill>
                  <a:srgbClr val="FFFF00"/>
                </a:solidFill>
                <a:effectLst/>
                <a:latin typeface="Tahoma" charset="0"/>
                <a:ea typeface="Tahoma" charset="0"/>
                <a:cs typeface="Tahoma" charset="0"/>
              </a:rPr>
              <a:t>Operación que consiste en un acuerdo entre dos operadores contrapartes en un instrumento específico.</a:t>
            </a:r>
          </a:p>
          <a:p>
            <a:pPr algn="just">
              <a:spcAft>
                <a:spcPts val="0"/>
              </a:spcAft>
            </a:pP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smtClean="0">
                <a:solidFill>
                  <a:srgbClr val="FFFF00"/>
                </a:solidFill>
                <a:effectLst/>
                <a:latin typeface="Tahoma" charset="0"/>
                <a:ea typeface="Tahoma" charset="0"/>
                <a:cs typeface="Tahoma" charset="0"/>
              </a:rPr>
              <a:t>Valor Fecha</a:t>
            </a:r>
          </a:p>
          <a:p>
            <a:pPr algn="just">
              <a:spcAft>
                <a:spcPts val="0"/>
              </a:spcAft>
            </a:pPr>
            <a:r>
              <a:rPr lang="es-ES_tradnl" b="1" dirty="0" smtClean="0">
                <a:solidFill>
                  <a:srgbClr val="FFFF00"/>
                </a:solidFill>
                <a:effectLst/>
                <a:latin typeface="Tahoma" charset="0"/>
                <a:ea typeface="Tahoma" charset="0"/>
                <a:cs typeface="Tahoma" charset="0"/>
              </a:rPr>
              <a:t>La fecha futura en que contra partes de una transacción financiera están de acuerdo a determinar el valor del precio de un producto; para una operación de forex esta fecha es normalmente dos días laborables después de que se acuerde una transacción.</a:t>
            </a:r>
          </a:p>
          <a:p>
            <a:pPr algn="just">
              <a:spcAft>
                <a:spcPts val="0"/>
              </a:spcAft>
            </a:pP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smtClean="0">
                <a:solidFill>
                  <a:srgbClr val="FFFF00"/>
                </a:solidFill>
                <a:effectLst/>
                <a:latin typeface="Tahoma" charset="0"/>
                <a:ea typeface="Tahoma" charset="0"/>
                <a:cs typeface="Tahoma" charset="0"/>
              </a:rPr>
              <a:t>Volatilidad</a:t>
            </a:r>
          </a:p>
          <a:p>
            <a:pPr algn="just">
              <a:spcAft>
                <a:spcPts val="0"/>
              </a:spcAft>
            </a:pPr>
            <a:r>
              <a:rPr lang="es-ES_tradnl" b="1" dirty="0" smtClean="0">
                <a:solidFill>
                  <a:srgbClr val="FFFF00"/>
                </a:solidFill>
                <a:effectLst/>
                <a:latin typeface="Tahoma" charset="0"/>
                <a:ea typeface="Tahoma" charset="0"/>
                <a:cs typeface="Tahoma" charset="0"/>
              </a:rPr>
              <a:t>Medida de fluctuación del precio de un instrumento financiero en el tiempo. Referencia a un mercado activo que representa oportunidades comerciales.</a:t>
            </a:r>
          </a:p>
          <a:p>
            <a:pPr algn="just">
              <a:spcAft>
                <a:spcPts val="0"/>
              </a:spcAft>
            </a:pP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err="1" smtClean="0">
                <a:solidFill>
                  <a:srgbClr val="FFFF00"/>
                </a:solidFill>
                <a:effectLst/>
                <a:latin typeface="Tahoma" charset="0"/>
                <a:ea typeface="Tahoma" charset="0"/>
                <a:cs typeface="Tahoma" charset="0"/>
              </a:rPr>
              <a:t>Whipsaw</a:t>
            </a: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smtClean="0">
                <a:solidFill>
                  <a:srgbClr val="FFFF00"/>
                </a:solidFill>
                <a:effectLst/>
                <a:latin typeface="Tahoma" charset="0"/>
                <a:ea typeface="Tahoma" charset="0"/>
                <a:cs typeface="Tahoma" charset="0"/>
              </a:rPr>
              <a:t>Jerga para un mercado de muy alta volatilidad en que el precio se mueve similar a una "sierra", el movimiento de precios es seguido por un movimiento de reversión agudo y rápido.</a:t>
            </a:r>
          </a:p>
          <a:p>
            <a:pPr algn="just">
              <a:spcAft>
                <a:spcPts val="0"/>
              </a:spcAft>
            </a:pP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err="1" smtClean="0">
                <a:solidFill>
                  <a:srgbClr val="FFFF00"/>
                </a:solidFill>
                <a:effectLst/>
                <a:latin typeface="Tahoma" charset="0"/>
                <a:ea typeface="Tahoma" charset="0"/>
                <a:cs typeface="Tahoma" charset="0"/>
              </a:rPr>
              <a:t>Working</a:t>
            </a:r>
            <a:r>
              <a:rPr lang="es-ES_tradnl" b="1" dirty="0" smtClean="0">
                <a:solidFill>
                  <a:srgbClr val="FFFF00"/>
                </a:solidFill>
                <a:effectLst/>
                <a:latin typeface="Tahoma" charset="0"/>
                <a:ea typeface="Tahoma" charset="0"/>
                <a:cs typeface="Tahoma" charset="0"/>
              </a:rPr>
              <a:t> </a:t>
            </a:r>
            <a:r>
              <a:rPr lang="es-ES_tradnl" b="1" dirty="0" err="1" smtClean="0">
                <a:solidFill>
                  <a:srgbClr val="FFFF00"/>
                </a:solidFill>
                <a:effectLst/>
                <a:latin typeface="Tahoma" charset="0"/>
                <a:ea typeface="Tahoma" charset="0"/>
                <a:cs typeface="Tahoma" charset="0"/>
              </a:rPr>
              <a:t>Order</a:t>
            </a:r>
            <a:endParaRPr lang="es-ES_tradnl" b="1" dirty="0" smtClean="0">
              <a:solidFill>
                <a:srgbClr val="FFFF00"/>
              </a:solidFill>
              <a:effectLst/>
              <a:latin typeface="Tahoma" charset="0"/>
              <a:ea typeface="Tahoma" charset="0"/>
              <a:cs typeface="Tahoma" charset="0"/>
            </a:endParaRPr>
          </a:p>
          <a:p>
            <a:pPr algn="just">
              <a:spcAft>
                <a:spcPts val="0"/>
              </a:spcAft>
            </a:pPr>
            <a:r>
              <a:rPr lang="es-ES_tradnl" b="1" dirty="0" smtClean="0">
                <a:solidFill>
                  <a:srgbClr val="FFFF00"/>
                </a:solidFill>
                <a:effectLst/>
                <a:latin typeface="Tahoma" charset="0"/>
                <a:ea typeface="Tahoma" charset="0"/>
                <a:cs typeface="Tahoma" charset="0"/>
              </a:rPr>
              <a:t>Órdenes Stop o </a:t>
            </a:r>
            <a:r>
              <a:rPr lang="es-ES_tradnl" b="1" dirty="0" err="1" smtClean="0">
                <a:solidFill>
                  <a:srgbClr val="FFFF00"/>
                </a:solidFill>
                <a:effectLst/>
                <a:latin typeface="Tahoma" charset="0"/>
                <a:ea typeface="Tahoma" charset="0"/>
                <a:cs typeface="Tahoma" charset="0"/>
              </a:rPr>
              <a:t>Limit</a:t>
            </a:r>
            <a:r>
              <a:rPr lang="es-ES_tradnl" b="1" dirty="0" smtClean="0">
                <a:solidFill>
                  <a:srgbClr val="FFFF00"/>
                </a:solidFill>
                <a:effectLst/>
                <a:latin typeface="Tahoma" charset="0"/>
                <a:ea typeface="Tahoma" charset="0"/>
                <a:cs typeface="Tahoma" charset="0"/>
              </a:rPr>
              <a:t> que se han colocado, pero que aún no se han rellenado.</a:t>
            </a:r>
            <a:endParaRPr lang="es-ES_tradnl"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2119690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60"/>
            <a:ext cx="12179988" cy="6854670"/>
          </a:xfrm>
          <a:prstGeom prst="rect">
            <a:avLst/>
          </a:prstGeom>
        </p:spPr>
      </p:pic>
      <p:sp>
        <p:nvSpPr>
          <p:cNvPr id="6" name="Rectángulo 5"/>
          <p:cNvSpPr/>
          <p:nvPr/>
        </p:nvSpPr>
        <p:spPr>
          <a:xfrm>
            <a:off x="848136" y="605067"/>
            <a:ext cx="4876801" cy="3693319"/>
          </a:xfrm>
          <a:prstGeom prst="rect">
            <a:avLst/>
          </a:prstGeom>
        </p:spPr>
        <p:txBody>
          <a:bodyPr wrap="square">
            <a:spAutoFit/>
          </a:bodyPr>
          <a:lstStyle/>
          <a:p>
            <a:pPr algn="just" fontAlgn="base"/>
            <a:r>
              <a:rPr lang="es-ES_tradnl" b="1" dirty="0" smtClean="0">
                <a:solidFill>
                  <a:srgbClr val="FFFF00"/>
                </a:solidFill>
                <a:effectLst/>
                <a:latin typeface="Tahoma" charset="0"/>
                <a:ea typeface="Tahoma" charset="0"/>
                <a:cs typeface="Tahoma" charset="0"/>
              </a:rPr>
              <a:t>Un </a:t>
            </a:r>
            <a:r>
              <a:rPr lang="es-ES_tradnl" b="1" dirty="0" err="1" smtClean="0">
                <a:solidFill>
                  <a:srgbClr val="FFFF00"/>
                </a:solidFill>
                <a:effectLst/>
                <a:latin typeface="Tahoma" charset="0"/>
                <a:ea typeface="Tahoma" charset="0"/>
                <a:cs typeface="Tahoma" charset="0"/>
              </a:rPr>
              <a:t>pull</a:t>
            </a:r>
            <a:r>
              <a:rPr lang="es-ES_tradnl" b="1" dirty="0" smtClean="0">
                <a:solidFill>
                  <a:srgbClr val="FFFF00"/>
                </a:solidFill>
                <a:effectLst/>
                <a:latin typeface="Tahoma" charset="0"/>
                <a:ea typeface="Tahoma" charset="0"/>
                <a:cs typeface="Tahoma" charset="0"/>
              </a:rPr>
              <a:t> back es un movimiento de recuperación que el precio de un activo hace tras perder una zona de soporte en su caída. Es decir, se trata de movimientos de vuelta a ese soporte perdido.</a:t>
            </a:r>
          </a:p>
          <a:p>
            <a:pPr algn="just" fontAlgn="base"/>
            <a:r>
              <a:rPr lang="es-ES_tradnl" b="1" dirty="0" smtClean="0">
                <a:solidFill>
                  <a:srgbClr val="FFFF00"/>
                </a:solidFill>
                <a:effectLst/>
                <a:latin typeface="Tahoma" charset="0"/>
                <a:ea typeface="Tahoma" charset="0"/>
                <a:cs typeface="Tahoma" charset="0"/>
              </a:rPr>
              <a:t>En subida, en el caso de la ruptura de una resistencia, la cotización, tras la subida inicial, comienza a corregir hasta llegar a esa zona de resistencia antes rota. ¿Es esto un </a:t>
            </a:r>
            <a:r>
              <a:rPr lang="es-ES_tradnl" b="1" dirty="0" err="1" smtClean="0">
                <a:solidFill>
                  <a:srgbClr val="FFFF00"/>
                </a:solidFill>
                <a:effectLst/>
                <a:latin typeface="Tahoma" charset="0"/>
                <a:ea typeface="Tahoma" charset="0"/>
                <a:cs typeface="Tahoma" charset="0"/>
              </a:rPr>
              <a:t>pullback</a:t>
            </a:r>
            <a:r>
              <a:rPr lang="es-ES_tradnl" b="1" dirty="0" smtClean="0">
                <a:solidFill>
                  <a:srgbClr val="FFFF00"/>
                </a:solidFill>
                <a:effectLst/>
                <a:latin typeface="Tahoma" charset="0"/>
                <a:ea typeface="Tahoma" charset="0"/>
                <a:cs typeface="Tahoma" charset="0"/>
              </a:rPr>
              <a:t>? Siendo excesivamente puristas lo definiríamos con otro nombre: </a:t>
            </a:r>
            <a:r>
              <a:rPr lang="es-ES_tradnl" b="1" dirty="0" err="1" smtClean="0">
                <a:solidFill>
                  <a:srgbClr val="FFFF00"/>
                </a:solidFill>
                <a:effectLst/>
                <a:latin typeface="Tahoma" charset="0"/>
                <a:ea typeface="Tahoma" charset="0"/>
                <a:cs typeface="Tahoma" charset="0"/>
              </a:rPr>
              <a:t>throwback</a:t>
            </a:r>
            <a:r>
              <a:rPr lang="es-ES_tradnl" b="1" dirty="0" smtClean="0">
                <a:solidFill>
                  <a:srgbClr val="FFFF00"/>
                </a:solidFill>
                <a:effectLst/>
                <a:latin typeface="Tahoma" charset="0"/>
                <a:ea typeface="Tahoma" charset="0"/>
                <a:cs typeface="Tahoma" charset="0"/>
              </a:rPr>
              <a:t>.</a:t>
            </a:r>
            <a:endParaRPr lang="es-ES_tradnl" b="1" dirty="0">
              <a:solidFill>
                <a:srgbClr val="FFFF00"/>
              </a:solidFill>
              <a:effectLst/>
              <a:latin typeface="Tahoma" charset="0"/>
              <a:ea typeface="Tahoma" charset="0"/>
              <a:cs typeface="Tahoma" charset="0"/>
            </a:endParaRPr>
          </a:p>
        </p:txBody>
      </p:sp>
      <p:sp>
        <p:nvSpPr>
          <p:cNvPr id="7" name="CuadroTexto 6"/>
          <p:cNvSpPr txBox="1"/>
          <p:nvPr/>
        </p:nvSpPr>
        <p:spPr>
          <a:xfrm>
            <a:off x="2289012" y="109557"/>
            <a:ext cx="2077813" cy="523220"/>
          </a:xfrm>
          <a:prstGeom prst="rect">
            <a:avLst/>
          </a:prstGeom>
          <a:noFill/>
        </p:spPr>
        <p:txBody>
          <a:bodyPr wrap="none" rtlCol="0">
            <a:spAutoFit/>
          </a:bodyPr>
          <a:lstStyle/>
          <a:p>
            <a:r>
              <a:rPr lang="es-ES_tradnl" sz="2800" b="1" smtClean="0">
                <a:solidFill>
                  <a:srgbClr val="FFFF00"/>
                </a:solidFill>
                <a:latin typeface="Tahoma" charset="0"/>
                <a:ea typeface="Tahoma" charset="0"/>
                <a:cs typeface="Tahoma" charset="0"/>
              </a:rPr>
              <a:t>PULLBACK</a:t>
            </a:r>
            <a:endParaRPr lang="es-ES_tradnl" sz="2800" b="1">
              <a:solidFill>
                <a:srgbClr val="FFFF00"/>
              </a:solidFill>
              <a:latin typeface="Tahoma" charset="0"/>
              <a:ea typeface="Tahoma" charset="0"/>
              <a:cs typeface="Tahoma"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29" y="4426717"/>
            <a:ext cx="4731708" cy="2299072"/>
          </a:xfrm>
          <a:prstGeom prst="rect">
            <a:avLst/>
          </a:prstGeom>
        </p:spPr>
      </p:pic>
      <p:sp>
        <p:nvSpPr>
          <p:cNvPr id="9" name="Rectángulo 8"/>
          <p:cNvSpPr/>
          <p:nvPr/>
        </p:nvSpPr>
        <p:spPr>
          <a:xfrm>
            <a:off x="6786508" y="915121"/>
            <a:ext cx="4876801" cy="2862322"/>
          </a:xfrm>
          <a:prstGeom prst="rect">
            <a:avLst/>
          </a:prstGeom>
        </p:spPr>
        <p:txBody>
          <a:bodyPr wrap="square">
            <a:spAutoFit/>
          </a:bodyPr>
          <a:lstStyle/>
          <a:p>
            <a:pPr algn="just" fontAlgn="base"/>
            <a:r>
              <a:rPr lang="es-ES" b="1" dirty="0" err="1">
                <a:solidFill>
                  <a:srgbClr val="FFFF00"/>
                </a:solidFill>
                <a:latin typeface="Tahoma" charset="0"/>
                <a:ea typeface="Tahoma" charset="0"/>
                <a:cs typeface="Tahoma" charset="0"/>
              </a:rPr>
              <a:t>Fakeout</a:t>
            </a:r>
            <a:r>
              <a:rPr lang="es-ES" b="1" dirty="0">
                <a:solidFill>
                  <a:srgbClr val="FFFF00"/>
                </a:solidFill>
                <a:latin typeface="Tahoma" charset="0"/>
                <a:ea typeface="Tahoma" charset="0"/>
                <a:cs typeface="Tahoma" charset="0"/>
              </a:rPr>
              <a:t> es un término utilizado en el análisis técnico para referirse a una situación en la que un operador ingresa a una posición en anticipación de una futura señal de transacción o movimiento de precio, pero la señal o movimiento nunca se desarrolla y el activo se mueve en la dirección opuesta.</a:t>
            </a:r>
          </a:p>
          <a:p>
            <a:pPr algn="just" fontAlgn="base"/>
            <a:r>
              <a:rPr lang="es-ES" b="1" dirty="0">
                <a:solidFill>
                  <a:srgbClr val="FFFF00"/>
                </a:solidFill>
                <a:latin typeface="Tahoma" charset="0"/>
                <a:ea typeface="Tahoma" charset="0"/>
                <a:cs typeface="Tahoma" charset="0"/>
              </a:rPr>
              <a:t/>
            </a:r>
            <a:br>
              <a:rPr lang="es-ES" b="1" dirty="0">
                <a:solidFill>
                  <a:srgbClr val="FFFF00"/>
                </a:solidFill>
                <a:latin typeface="Tahoma" charset="0"/>
                <a:ea typeface="Tahoma" charset="0"/>
                <a:cs typeface="Tahoma" charset="0"/>
              </a:rPr>
            </a:br>
            <a:endParaRPr lang="es-ES_tradnl" b="1" dirty="0">
              <a:solidFill>
                <a:srgbClr val="FFFF00"/>
              </a:solidFill>
              <a:latin typeface="Tahoma" charset="0"/>
              <a:ea typeface="Tahoma" charset="0"/>
              <a:cs typeface="Tahoma" charset="0"/>
            </a:endParaRPr>
          </a:p>
        </p:txBody>
      </p:sp>
      <p:sp>
        <p:nvSpPr>
          <p:cNvPr id="10" name="CuadroTexto 9"/>
          <p:cNvSpPr txBox="1"/>
          <p:nvPr/>
        </p:nvSpPr>
        <p:spPr>
          <a:xfrm>
            <a:off x="6642225" y="391901"/>
            <a:ext cx="5283819" cy="523220"/>
          </a:xfrm>
          <a:prstGeom prst="rect">
            <a:avLst/>
          </a:prstGeom>
          <a:noFill/>
        </p:spPr>
        <p:txBody>
          <a:bodyPr wrap="none" rtlCol="0">
            <a:spAutoFit/>
          </a:bodyPr>
          <a:lstStyle/>
          <a:p>
            <a:r>
              <a:rPr lang="es-ES_tradnl" sz="2800" b="1" dirty="0" smtClean="0">
                <a:solidFill>
                  <a:srgbClr val="FFFF00"/>
                </a:solidFill>
                <a:latin typeface="Tahoma" charset="0"/>
                <a:ea typeface="Tahoma" charset="0"/>
                <a:cs typeface="Tahoma" charset="0"/>
              </a:rPr>
              <a:t>FAKE OUT BREAK OUT FOBO</a:t>
            </a:r>
            <a:endParaRPr lang="es-ES_tradnl" sz="2800" b="1" dirty="0">
              <a:solidFill>
                <a:srgbClr val="FFFF00"/>
              </a:solidFill>
              <a:latin typeface="Tahoma" charset="0"/>
              <a:ea typeface="Tahoma" charset="0"/>
              <a:cs typeface="Tahoma" charset="0"/>
            </a:endParaRPr>
          </a:p>
        </p:txBody>
      </p:sp>
      <p:pic>
        <p:nvPicPr>
          <p:cNvPr id="1026" name="Picture 2" descr="esultado de imagen para FAKE OUT BREAK OUT TRA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323" y="3462129"/>
            <a:ext cx="5021982" cy="2923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689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6" name="Rectángulo 5"/>
          <p:cNvSpPr/>
          <p:nvPr/>
        </p:nvSpPr>
        <p:spPr>
          <a:xfrm>
            <a:off x="417443" y="726139"/>
            <a:ext cx="11357113" cy="6001643"/>
          </a:xfrm>
          <a:prstGeom prst="rect">
            <a:avLst/>
          </a:prstGeom>
        </p:spPr>
        <p:txBody>
          <a:bodyPr wrap="square">
            <a:spAutoFit/>
          </a:bodyPr>
          <a:lstStyle/>
          <a:p>
            <a:pPr algn="just" fontAlgn="base"/>
            <a:r>
              <a:rPr lang="es-ES_tradnl" sz="1600" b="1" dirty="0" err="1" smtClean="0">
                <a:solidFill>
                  <a:srgbClr val="FFFF00"/>
                </a:solidFill>
                <a:effectLst/>
                <a:latin typeface="Tahoma" charset="0"/>
                <a:ea typeface="Tahoma" charset="0"/>
                <a:cs typeface="Tahoma" charset="0"/>
              </a:rPr>
              <a:t>Analisis</a:t>
            </a:r>
            <a:r>
              <a:rPr lang="es-ES_tradnl" sz="1600" b="1" dirty="0" smtClean="0">
                <a:solidFill>
                  <a:srgbClr val="FFFF00"/>
                </a:solidFill>
                <a:effectLst/>
                <a:latin typeface="Tahoma" charset="0"/>
                <a:ea typeface="Tahoma" charset="0"/>
                <a:cs typeface="Tahoma" charset="0"/>
              </a:rPr>
              <a:t> Fundamental</a:t>
            </a:r>
          </a:p>
          <a:p>
            <a:pPr algn="just" fontAlgn="base"/>
            <a:r>
              <a:rPr lang="es-ES_tradnl" sz="1600" b="1" dirty="0" smtClean="0">
                <a:solidFill>
                  <a:srgbClr val="FFFF00"/>
                </a:solidFill>
                <a:effectLst/>
                <a:latin typeface="Tahoma" charset="0"/>
                <a:ea typeface="Tahoma" charset="0"/>
                <a:cs typeface="Tahoma" charset="0"/>
              </a:rPr>
              <a:t>Es un enfoque de investigación de mercado utilizado para predecir los precios futuros de algún instrumento financiero basándose en el estudio de factores económicos, políticos y sociales.</a:t>
            </a:r>
          </a:p>
          <a:p>
            <a:pPr algn="just" fontAlgn="base"/>
            <a:endParaRPr lang="es-ES_tradnl" sz="1600" b="1" dirty="0" smtClean="0">
              <a:solidFill>
                <a:srgbClr val="FFFF00"/>
              </a:solidFill>
              <a:effectLst/>
              <a:latin typeface="Tahoma" charset="0"/>
              <a:ea typeface="Tahoma" charset="0"/>
              <a:cs typeface="Tahoma" charset="0"/>
            </a:endParaRPr>
          </a:p>
          <a:p>
            <a:pPr algn="just" fontAlgn="base"/>
            <a:r>
              <a:rPr lang="es-ES_tradnl" sz="1600" b="1" dirty="0" err="1" smtClean="0">
                <a:solidFill>
                  <a:srgbClr val="FFFF00"/>
                </a:solidFill>
                <a:effectLst/>
                <a:latin typeface="Tahoma" charset="0"/>
                <a:ea typeface="Tahoma" charset="0"/>
                <a:cs typeface="Tahoma" charset="0"/>
              </a:rPr>
              <a:t>Analisis</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Tecnico</a:t>
            </a:r>
            <a:endParaRPr lang="es-ES_tradnl" sz="1600" b="1" dirty="0" smtClean="0">
              <a:solidFill>
                <a:srgbClr val="FFFF00"/>
              </a:solidFill>
              <a:effectLst/>
              <a:latin typeface="Tahoma" charset="0"/>
              <a:ea typeface="Tahoma" charset="0"/>
              <a:cs typeface="Tahoma" charset="0"/>
            </a:endParaRPr>
          </a:p>
          <a:p>
            <a:pPr algn="just" fontAlgn="base"/>
            <a:r>
              <a:rPr lang="es-ES_tradnl" sz="1600" b="1" dirty="0" smtClean="0">
                <a:solidFill>
                  <a:srgbClr val="FFFF00"/>
                </a:solidFill>
                <a:effectLst/>
                <a:latin typeface="Tahoma" charset="0"/>
                <a:ea typeface="Tahoma" charset="0"/>
                <a:cs typeface="Tahoma" charset="0"/>
              </a:rPr>
              <a:t>Es un enfoque de investigación basado en los cambios históricos de los precios con la finalidad de predecir precios futuros de algún instrumento financiero basándose en el análisis estadístico y de gráficos.</a:t>
            </a:r>
          </a:p>
          <a:p>
            <a:pPr algn="just" fontAlgn="base"/>
            <a:endParaRPr lang="es-ES_tradnl" sz="1600" b="1" dirty="0" smtClean="0">
              <a:solidFill>
                <a:srgbClr val="FFFF00"/>
              </a:solidFill>
              <a:effectLst/>
              <a:latin typeface="Tahoma" charset="0"/>
              <a:ea typeface="Tahoma" charset="0"/>
              <a:cs typeface="Tahoma" charset="0"/>
            </a:endParaRPr>
          </a:p>
          <a:p>
            <a:pPr algn="just" fontAlgn="base"/>
            <a:r>
              <a:rPr lang="es-ES_tradnl" sz="1600" b="1" dirty="0" smtClean="0">
                <a:solidFill>
                  <a:srgbClr val="FFFF00"/>
                </a:solidFill>
                <a:effectLst/>
                <a:latin typeface="Tahoma" charset="0"/>
                <a:ea typeface="Tahoma" charset="0"/>
                <a:cs typeface="Tahoma" charset="0"/>
              </a:rPr>
              <a:t>Apalancamiento</a:t>
            </a:r>
          </a:p>
          <a:p>
            <a:pPr algn="just" fontAlgn="base"/>
            <a:r>
              <a:rPr lang="es-ES_tradnl" sz="1600" b="1" dirty="0" smtClean="0">
                <a:solidFill>
                  <a:srgbClr val="FFFF00"/>
                </a:solidFill>
                <a:effectLst/>
                <a:latin typeface="Tahoma" charset="0"/>
                <a:ea typeface="Tahoma" charset="0"/>
                <a:cs typeface="Tahoma" charset="0"/>
              </a:rPr>
              <a:t>“Apalancamiento” y “margen” permite a los </a:t>
            </a:r>
            <a:r>
              <a:rPr lang="es-ES_tradnl" sz="1600" b="1" dirty="0" err="1" smtClean="0">
                <a:solidFill>
                  <a:srgbClr val="FFFF00"/>
                </a:solidFill>
                <a:effectLst/>
                <a:latin typeface="Tahoma" charset="0"/>
                <a:ea typeface="Tahoma" charset="0"/>
                <a:cs typeface="Tahoma" charset="0"/>
              </a:rPr>
              <a:t>traders</a:t>
            </a:r>
            <a:r>
              <a:rPr lang="es-ES_tradnl" sz="1600" b="1" dirty="0" smtClean="0">
                <a:solidFill>
                  <a:srgbClr val="FFFF00"/>
                </a:solidFill>
                <a:effectLst/>
                <a:latin typeface="Tahoma" charset="0"/>
                <a:ea typeface="Tahoma" charset="0"/>
                <a:cs typeface="Tahoma" charset="0"/>
              </a:rPr>
              <a:t> controlar posiciones que exceden el valor de su inversión inicial. Operar en Margen y Operar con Apalancamiento son dos formas de describir lo mismo; la habilidad para operar una posición mayor que la cantidad de dinero de su cuenta. El apalancamiento es expresado como una relación, por ejemplo 200:1. El margen es expresado como un porcentaje del tamaño de la posición, por ejemplo 0.05%, en términos monetarios EUR500</a:t>
            </a:r>
            <a:r>
              <a:rPr lang="es-ES_tradnl" sz="1600" b="1" dirty="0" smtClean="0">
                <a:solidFill>
                  <a:srgbClr val="FFFF00"/>
                </a:solidFill>
                <a:effectLst/>
                <a:latin typeface="Tahoma" charset="0"/>
                <a:ea typeface="Tahoma" charset="0"/>
                <a:cs typeface="Tahoma" charset="0"/>
              </a:rPr>
              <a:t>.</a:t>
            </a:r>
          </a:p>
          <a:p>
            <a:pPr algn="just" fontAlgn="base"/>
            <a:endParaRPr lang="es-ES_tradnl" sz="1600" b="1" dirty="0" smtClean="0">
              <a:solidFill>
                <a:srgbClr val="FFFF00"/>
              </a:solidFill>
              <a:effectLst/>
              <a:latin typeface="Tahoma" charset="0"/>
              <a:ea typeface="Tahoma" charset="0"/>
              <a:cs typeface="Tahoma" charset="0"/>
            </a:endParaRPr>
          </a:p>
          <a:p>
            <a:pPr algn="just" fontAlgn="base"/>
            <a:r>
              <a:rPr lang="es-ES_tradnl" sz="1600" b="1" dirty="0" smtClean="0">
                <a:solidFill>
                  <a:srgbClr val="FFFF00"/>
                </a:solidFill>
                <a:effectLst/>
                <a:latin typeface="Tahoma" charset="0"/>
                <a:ea typeface="Tahoma" charset="0"/>
                <a:cs typeface="Tahoma" charset="0"/>
              </a:rPr>
              <a:t>Ask (Oferta)</a:t>
            </a:r>
          </a:p>
          <a:p>
            <a:pPr algn="just" fontAlgn="base"/>
            <a:r>
              <a:rPr lang="es-ES_tradnl" sz="1600" b="1" dirty="0" smtClean="0">
                <a:solidFill>
                  <a:srgbClr val="FFFF00"/>
                </a:solidFill>
                <a:effectLst/>
                <a:latin typeface="Tahoma" charset="0"/>
                <a:ea typeface="Tahoma" charset="0"/>
                <a:cs typeface="Tahoma" charset="0"/>
              </a:rPr>
              <a:t>Un precio de oferta; es el precio que usan cuando se compra.</a:t>
            </a:r>
          </a:p>
          <a:p>
            <a:pPr algn="just" fontAlgn="base"/>
            <a:endParaRPr lang="es-ES_tradnl" sz="1600" b="1" dirty="0">
              <a:solidFill>
                <a:srgbClr val="FFFF00"/>
              </a:solidFill>
              <a:latin typeface="Tahoma" charset="0"/>
              <a:ea typeface="Tahoma" charset="0"/>
              <a:cs typeface="Tahoma" charset="0"/>
            </a:endParaRPr>
          </a:p>
          <a:p>
            <a:pPr fontAlgn="base"/>
            <a:r>
              <a:rPr lang="es-ES_tradnl" sz="1600" b="1" dirty="0" smtClean="0">
                <a:solidFill>
                  <a:srgbClr val="FFFF00"/>
                </a:solidFill>
                <a:latin typeface="Tahoma" charset="0"/>
                <a:ea typeface="Tahoma" charset="0"/>
                <a:cs typeface="Tahoma" charset="0"/>
              </a:rPr>
              <a:t>Bandas de </a:t>
            </a:r>
            <a:r>
              <a:rPr lang="es-ES_tradnl" sz="1600" b="1" dirty="0" err="1" smtClean="0">
                <a:solidFill>
                  <a:srgbClr val="FFFF00"/>
                </a:solidFill>
                <a:latin typeface="Tahoma" charset="0"/>
                <a:ea typeface="Tahoma" charset="0"/>
                <a:cs typeface="Tahoma" charset="0"/>
              </a:rPr>
              <a:t>Bollinger</a:t>
            </a:r>
            <a:endParaRPr lang="es-ES_tradnl" sz="1600" b="1" dirty="0">
              <a:solidFill>
                <a:srgbClr val="FFFF00"/>
              </a:solidFill>
              <a:latin typeface="Tahoma" charset="0"/>
              <a:ea typeface="Tahoma" charset="0"/>
              <a:cs typeface="Tahoma" charset="0"/>
            </a:endParaRPr>
          </a:p>
          <a:p>
            <a:pPr fontAlgn="base"/>
            <a:r>
              <a:rPr lang="es-ES_tradnl" sz="1600" b="1" dirty="0">
                <a:solidFill>
                  <a:srgbClr val="FFFF00"/>
                </a:solidFill>
                <a:latin typeface="Tahoma" charset="0"/>
                <a:ea typeface="Tahoma" charset="0"/>
                <a:cs typeface="Tahoma" charset="0"/>
              </a:rPr>
              <a:t>Una de las técnicas más populares del análisis técnico. Corresponde a una banda trazada a dos desviaciones estándar de una media móvil simple. Si el precio se mueve hacia la banda superior, es una señal que el mercado está sobre comprado. Por el contrario, si el precio se mueve hacia la banda inferior, es una señal que el mercado está sobre vendido.</a:t>
            </a:r>
          </a:p>
          <a:p>
            <a:pPr algn="just" fontAlgn="base"/>
            <a:endParaRPr lang="es-ES_tradnl" sz="1600"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57148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530088" y="462670"/>
            <a:ext cx="11357113" cy="6001643"/>
          </a:xfrm>
          <a:prstGeom prst="rect">
            <a:avLst/>
          </a:prstGeom>
        </p:spPr>
        <p:txBody>
          <a:bodyPr wrap="square">
            <a:spAutoFit/>
          </a:bodyPr>
          <a:lstStyle/>
          <a:p>
            <a:pPr algn="just" fontAlgn="base"/>
            <a:r>
              <a:rPr lang="es-ES_tradnl" sz="1600" b="1" dirty="0">
                <a:solidFill>
                  <a:srgbClr val="FFFF00"/>
                </a:solidFill>
                <a:latin typeface="Tahoma" charset="0"/>
                <a:ea typeface="Tahoma" charset="0"/>
                <a:cs typeface="Tahoma" charset="0"/>
              </a:rPr>
              <a:t>Bearish/Bear Market</a:t>
            </a:r>
          </a:p>
          <a:p>
            <a:pPr algn="just" fontAlgn="base"/>
            <a:r>
              <a:rPr lang="es-ES_tradnl" sz="1600" b="1" dirty="0">
                <a:solidFill>
                  <a:srgbClr val="FFFF00"/>
                </a:solidFill>
                <a:latin typeface="Tahoma" charset="0"/>
                <a:ea typeface="Tahoma" charset="0"/>
                <a:cs typeface="Tahoma" charset="0"/>
              </a:rPr>
              <a:t>Jerga para referirse a un mercado a la baja (el precio está cayendo)</a:t>
            </a:r>
            <a:r>
              <a:rPr lang="es-ES_tradnl" sz="1600" b="1" dirty="0">
                <a:solidFill>
                  <a:srgbClr val="FFFF00"/>
                </a:solidFill>
                <a:latin typeface="Tahoma" charset="0"/>
                <a:ea typeface="Tahoma" charset="0"/>
                <a:cs typeface="Tahoma" charset="0"/>
                <a:hlinkClick r:id="rId3"/>
              </a:rPr>
              <a:t>,</a:t>
            </a:r>
          </a:p>
          <a:p>
            <a:pPr algn="just" fontAlgn="base"/>
            <a:r>
              <a:rPr lang="es-ES_tradnl" sz="1600" b="1" dirty="0">
                <a:solidFill>
                  <a:srgbClr val="FFFF00"/>
                </a:solidFill>
                <a:latin typeface="Tahoma" charset="0"/>
                <a:ea typeface="Tahoma" charset="0"/>
                <a:cs typeface="Tahoma" charset="0"/>
                <a:hlinkClick r:id="rId3"/>
              </a:rPr>
              <a:t/>
            </a:r>
            <a:br>
              <a:rPr lang="es-ES_tradnl" sz="1600" b="1" dirty="0">
                <a:solidFill>
                  <a:srgbClr val="FFFF00"/>
                </a:solidFill>
                <a:latin typeface="Tahoma" charset="0"/>
                <a:ea typeface="Tahoma" charset="0"/>
                <a:cs typeface="Tahoma" charset="0"/>
                <a:hlinkClick r:id="rId3"/>
              </a:rPr>
            </a:br>
            <a:r>
              <a:rPr lang="es-ES_tradnl" sz="1600" b="1" dirty="0">
                <a:solidFill>
                  <a:srgbClr val="FFFF00"/>
                </a:solidFill>
                <a:latin typeface="Tahoma" charset="0"/>
                <a:ea typeface="Tahoma" charset="0"/>
                <a:cs typeface="Tahoma" charset="0"/>
              </a:rPr>
              <a:t>Bull/Bullish Market</a:t>
            </a:r>
          </a:p>
          <a:p>
            <a:pPr algn="just" fontAlgn="base"/>
            <a:r>
              <a:rPr lang="es-ES_tradnl" sz="1600" b="1" dirty="0">
                <a:solidFill>
                  <a:srgbClr val="FFFF00"/>
                </a:solidFill>
                <a:latin typeface="Tahoma" charset="0"/>
                <a:ea typeface="Tahoma" charset="0"/>
                <a:cs typeface="Tahoma" charset="0"/>
              </a:rPr>
              <a:t>Jerga para referirse a un mercado al alza (que los precios están subiendo).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Buy Limit</a:t>
            </a:r>
          </a:p>
          <a:p>
            <a:pPr algn="just" fontAlgn="base"/>
            <a:r>
              <a:rPr lang="es-ES_tradnl" sz="1600" b="1" dirty="0">
                <a:solidFill>
                  <a:srgbClr val="FFFF00"/>
                </a:solidFill>
                <a:latin typeface="Tahoma" charset="0"/>
                <a:ea typeface="Tahoma" charset="0"/>
                <a:cs typeface="Tahoma" charset="0"/>
              </a:rPr>
              <a:t>Orden pendiente para establecer una posición de compra abierta en la cuenta del cliente en caso de que el precio del instrumento indicado caiga al nivel especificado, puede ser sólo ejecutada en el precio Ask y se coloca por debajo del actual precio Ask del instrumento especificado.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Buy Stop</a:t>
            </a:r>
          </a:p>
          <a:p>
            <a:pPr algn="just" fontAlgn="base"/>
            <a:r>
              <a:rPr lang="es-ES_tradnl" sz="1600" b="1" dirty="0">
                <a:solidFill>
                  <a:srgbClr val="FFFF00"/>
                </a:solidFill>
                <a:latin typeface="Tahoma" charset="0"/>
                <a:ea typeface="Tahoma" charset="0"/>
                <a:cs typeface="Tahoma" charset="0"/>
              </a:rPr>
              <a:t>Orden pendiente para establecer una posición abierta de compra (</a:t>
            </a:r>
            <a:r>
              <a:rPr lang="es-ES_tradnl" sz="1600" b="1" dirty="0" err="1">
                <a:solidFill>
                  <a:srgbClr val="FFFF00"/>
                </a:solidFill>
                <a:latin typeface="Tahoma" charset="0"/>
                <a:ea typeface="Tahoma" charset="0"/>
                <a:cs typeface="Tahoma" charset="0"/>
              </a:rPr>
              <a:t>Buy</a:t>
            </a:r>
            <a:r>
              <a:rPr lang="es-ES_tradnl" sz="1600" b="1" dirty="0">
                <a:solidFill>
                  <a:srgbClr val="FFFF00"/>
                </a:solidFill>
                <a:latin typeface="Tahoma" charset="0"/>
                <a:ea typeface="Tahoma" charset="0"/>
                <a:cs typeface="Tahoma" charset="0"/>
              </a:rPr>
              <a:t> Position) en la cuenta del cliente en caso de que el precio del instrumento indicado aumente al nivel especificado, puede ser ejecutada sólo en el precio de oferta y se coloca por debajo del actual precio de oferta del instrumento especificado.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Cerrar</a:t>
            </a:r>
          </a:p>
          <a:p>
            <a:pPr algn="just" fontAlgn="base"/>
            <a:r>
              <a:rPr lang="es-ES_tradnl" sz="1600" b="1" dirty="0">
                <a:solidFill>
                  <a:srgbClr val="FFFF00"/>
                </a:solidFill>
                <a:latin typeface="Tahoma" charset="0"/>
                <a:ea typeface="Tahoma" charset="0"/>
                <a:cs typeface="Tahoma" charset="0"/>
              </a:rPr>
              <a:t>Una petición o instrucción para cerrar una posición especificada en el precio actual de mercado.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Close By</a:t>
            </a:r>
          </a:p>
          <a:p>
            <a:pPr algn="just" fontAlgn="base"/>
            <a:r>
              <a:rPr lang="es-ES_tradnl" sz="1600" b="1" dirty="0">
                <a:solidFill>
                  <a:srgbClr val="FFFF00"/>
                </a:solidFill>
                <a:latin typeface="Tahoma" charset="0"/>
                <a:ea typeface="Tahoma" charset="0"/>
                <a:cs typeface="Tahoma" charset="0"/>
              </a:rPr>
              <a:t>Petición o instrucción para el cierre de las dos posiciones bloqueadas en el mismo instrumento.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Comisión</a:t>
            </a:r>
          </a:p>
          <a:p>
            <a:pPr algn="just" fontAlgn="base"/>
            <a:r>
              <a:rPr lang="es-ES_tradnl" sz="1600" b="1" dirty="0">
                <a:solidFill>
                  <a:srgbClr val="FFFF00"/>
                </a:solidFill>
                <a:latin typeface="Tahoma" charset="0"/>
                <a:ea typeface="Tahoma" charset="0"/>
                <a:cs typeface="Tahoma" charset="0"/>
              </a:rPr>
              <a:t>Monto pagado desde la cuenta del cliente por el servicio ofrecido.</a:t>
            </a:r>
          </a:p>
        </p:txBody>
      </p:sp>
    </p:spTree>
    <p:extLst>
      <p:ext uri="{BB962C8B-B14F-4D97-AF65-F5344CB8AC3E}">
        <p14:creationId xmlns:p14="http://schemas.microsoft.com/office/powerpoint/2010/main" val="100221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8" name="Rectángulo 7"/>
          <p:cNvSpPr/>
          <p:nvPr/>
        </p:nvSpPr>
        <p:spPr>
          <a:xfrm>
            <a:off x="463826" y="166952"/>
            <a:ext cx="11264347" cy="6494085"/>
          </a:xfrm>
          <a:prstGeom prst="rect">
            <a:avLst/>
          </a:prstGeom>
        </p:spPr>
        <p:txBody>
          <a:bodyPr wrap="square">
            <a:spAutoFit/>
          </a:bodyPr>
          <a:lstStyle/>
          <a:p>
            <a:pPr algn="just" fontAlgn="base"/>
            <a:r>
              <a:rPr lang="es-ES_tradnl" sz="1600" b="1" dirty="0">
                <a:solidFill>
                  <a:srgbClr val="FFFF00"/>
                </a:solidFill>
                <a:latin typeface="Tahoma" charset="0"/>
                <a:ea typeface="Tahoma" charset="0"/>
                <a:cs typeface="Tahoma" charset="0"/>
              </a:rPr>
              <a:t>Condiciones Anormales de Mercado</a:t>
            </a:r>
          </a:p>
          <a:p>
            <a:pPr algn="just" fontAlgn="base"/>
            <a:r>
              <a:rPr lang="es-ES_tradnl" sz="1600" b="1" dirty="0">
                <a:solidFill>
                  <a:srgbClr val="FFFF00"/>
                </a:solidFill>
                <a:latin typeface="Tahoma" charset="0"/>
                <a:ea typeface="Tahoma" charset="0"/>
                <a:cs typeface="Tahoma" charset="0"/>
              </a:rPr>
              <a:t>Un mercado rápido.</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Condiciones de Mercado Normales</a:t>
            </a:r>
          </a:p>
          <a:p>
            <a:pPr algn="just" fontAlgn="base"/>
            <a:r>
              <a:rPr lang="es-ES_tradnl" sz="1600" b="1" dirty="0">
                <a:solidFill>
                  <a:srgbClr val="FFFF00"/>
                </a:solidFill>
                <a:latin typeface="Tahoma" charset="0"/>
                <a:ea typeface="Tahoma" charset="0"/>
                <a:cs typeface="Tahoma" charset="0"/>
              </a:rPr>
              <a:t>Un mercado con condiciones sin errores.</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Contraparte</a:t>
            </a:r>
          </a:p>
          <a:p>
            <a:pPr algn="just" fontAlgn="base"/>
            <a:r>
              <a:rPr lang="es-ES_tradnl" sz="1600" b="1" dirty="0">
                <a:solidFill>
                  <a:srgbClr val="FFFF00"/>
                </a:solidFill>
                <a:latin typeface="Tahoma" charset="0"/>
                <a:ea typeface="Tahoma" charset="0"/>
                <a:cs typeface="Tahoma" charset="0"/>
              </a:rPr>
              <a:t>Uno de los participantes en una transacción financiera.</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Contrato</a:t>
            </a:r>
          </a:p>
          <a:p>
            <a:pPr algn="just" fontAlgn="base"/>
            <a:r>
              <a:rPr lang="es-ES_tradnl" sz="1600" b="1" dirty="0">
                <a:solidFill>
                  <a:srgbClr val="FFFF00"/>
                </a:solidFill>
                <a:latin typeface="Tahoma" charset="0"/>
                <a:ea typeface="Tahoma" charset="0"/>
                <a:cs typeface="Tahoma" charset="0"/>
              </a:rPr>
              <a:t>Unidad estándar para operar en Forex (ej1 lote).</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Contratos por Diferencia</a:t>
            </a:r>
          </a:p>
          <a:p>
            <a:r>
              <a:rPr lang="es-ES_tradnl" sz="1600" b="1" dirty="0">
                <a:solidFill>
                  <a:srgbClr val="FFFF00"/>
                </a:solidFill>
                <a:latin typeface="Tahoma" charset="0"/>
                <a:ea typeface="Tahoma" charset="0"/>
                <a:cs typeface="Tahoma" charset="0"/>
              </a:rPr>
              <a:t>En finanzas, un contrato por diferencia (en inglés, </a:t>
            </a:r>
            <a:r>
              <a:rPr lang="es-ES_tradnl" sz="1600" b="1" dirty="0" err="1">
                <a:solidFill>
                  <a:srgbClr val="FFFF00"/>
                </a:solidFill>
                <a:latin typeface="Tahoma" charset="0"/>
                <a:ea typeface="Tahoma" charset="0"/>
                <a:cs typeface="Tahoma" charset="0"/>
              </a:rPr>
              <a:t>contract</a:t>
            </a:r>
            <a:r>
              <a:rPr lang="es-ES_tradnl" sz="1600" b="1" dirty="0">
                <a:solidFill>
                  <a:srgbClr val="FFFF00"/>
                </a:solidFill>
                <a:latin typeface="Tahoma" charset="0"/>
                <a:ea typeface="Tahoma" charset="0"/>
                <a:cs typeface="Tahoma" charset="0"/>
              </a:rPr>
              <a:t> </a:t>
            </a:r>
            <a:r>
              <a:rPr lang="es-ES_tradnl" sz="1600" b="1" dirty="0" err="1">
                <a:solidFill>
                  <a:srgbClr val="FFFF00"/>
                </a:solidFill>
                <a:latin typeface="Tahoma" charset="0"/>
                <a:ea typeface="Tahoma" charset="0"/>
                <a:cs typeface="Tahoma" charset="0"/>
              </a:rPr>
              <a:t>for</a:t>
            </a:r>
            <a:r>
              <a:rPr lang="es-ES_tradnl" sz="1600" b="1" dirty="0">
                <a:solidFill>
                  <a:srgbClr val="FFFF00"/>
                </a:solidFill>
                <a:latin typeface="Tahoma" charset="0"/>
                <a:ea typeface="Tahoma" charset="0"/>
                <a:cs typeface="Tahoma" charset="0"/>
              </a:rPr>
              <a:t> </a:t>
            </a:r>
            <a:r>
              <a:rPr lang="es-ES_tradnl" sz="1600" b="1" dirty="0" err="1">
                <a:solidFill>
                  <a:srgbClr val="FFFF00"/>
                </a:solidFill>
                <a:latin typeface="Tahoma" charset="0"/>
                <a:ea typeface="Tahoma" charset="0"/>
                <a:cs typeface="Tahoma" charset="0"/>
              </a:rPr>
              <a:t>difference</a:t>
            </a:r>
            <a:r>
              <a:rPr lang="es-ES_tradnl" sz="1600" b="1" dirty="0">
                <a:solidFill>
                  <a:srgbClr val="FFFF00"/>
                </a:solidFill>
                <a:latin typeface="Tahoma" charset="0"/>
                <a:ea typeface="Tahoma" charset="0"/>
                <a:cs typeface="Tahoma" charset="0"/>
              </a:rPr>
              <a:t>, CFD) es un contrato entre dos partes, el comprador y el vendedor, estipulando que el vendedor pagará al comprador la diferencia entre el valor actual de un activo subyacente (acciones, índices, divisas, bonos, entre otros) al momento de la terminación del contrato (si la diferencia es negativa, entonces el comprador pagará al vendedor).</a:t>
            </a:r>
          </a:p>
          <a:p>
            <a:r>
              <a:rPr lang="es-ES_tradnl" sz="1600" b="1" dirty="0">
                <a:solidFill>
                  <a:srgbClr val="FFFF00"/>
                </a:solidFill>
                <a:latin typeface="Tahoma" charset="0"/>
                <a:ea typeface="Tahoma" charset="0"/>
                <a:cs typeface="Tahoma" charset="0"/>
              </a:rPr>
              <a:t>En efecto, los </a:t>
            </a:r>
            <a:r>
              <a:rPr lang="es-ES_tradnl" sz="1600" b="1" dirty="0" err="1">
                <a:solidFill>
                  <a:srgbClr val="FFFF00"/>
                </a:solidFill>
                <a:latin typeface="Tahoma" charset="0"/>
                <a:ea typeface="Tahoma" charset="0"/>
                <a:cs typeface="Tahoma" charset="0"/>
              </a:rPr>
              <a:t>CFD's</a:t>
            </a:r>
            <a:r>
              <a:rPr lang="es-ES_tradnl" sz="1600" b="1" dirty="0">
                <a:solidFill>
                  <a:srgbClr val="FFFF00"/>
                </a:solidFill>
                <a:latin typeface="Tahoma" charset="0"/>
                <a:ea typeface="Tahoma" charset="0"/>
                <a:cs typeface="Tahoma" charset="0"/>
              </a:rPr>
              <a:t> son </a:t>
            </a:r>
            <a:r>
              <a:rPr lang="es-ES_tradnl" sz="1600" b="1" dirty="0" smtClean="0">
                <a:solidFill>
                  <a:srgbClr val="FFFF00"/>
                </a:solidFill>
                <a:latin typeface="Tahoma" charset="0"/>
                <a:ea typeface="Tahoma" charset="0"/>
                <a:cs typeface="Tahoma" charset="0"/>
              </a:rPr>
              <a:t>derivados financieros que </a:t>
            </a:r>
            <a:r>
              <a:rPr lang="es-ES_tradnl" sz="1600" b="1" dirty="0">
                <a:solidFill>
                  <a:srgbClr val="FFFF00"/>
                </a:solidFill>
                <a:latin typeface="Tahoma" charset="0"/>
                <a:ea typeface="Tahoma" charset="0"/>
                <a:cs typeface="Tahoma" charset="0"/>
              </a:rPr>
              <a:t>permiten a los </a:t>
            </a:r>
            <a:r>
              <a:rPr lang="es-ES_tradnl" sz="1600" b="1" dirty="0" err="1">
                <a:solidFill>
                  <a:srgbClr val="FFFF00"/>
                </a:solidFill>
                <a:latin typeface="Tahoma" charset="0"/>
                <a:ea typeface="Tahoma" charset="0"/>
                <a:cs typeface="Tahoma" charset="0"/>
              </a:rPr>
              <a:t>traders</a:t>
            </a:r>
            <a:r>
              <a:rPr lang="es-ES_tradnl" sz="1600" b="1" dirty="0">
                <a:solidFill>
                  <a:srgbClr val="FFFF00"/>
                </a:solidFill>
                <a:latin typeface="Tahoma" charset="0"/>
                <a:ea typeface="Tahoma" charset="0"/>
                <a:cs typeface="Tahoma" charset="0"/>
              </a:rPr>
              <a:t> tomar ventaja de las subidas de precio (operaciones en largo) o bajadas de precios (operaciones en corto) en los instrumentos financieros. Por ejemplo, cuando se aplica a acciones, dicho contrato es un derivado de capital que permite a los </a:t>
            </a:r>
            <a:r>
              <a:rPr lang="es-ES_tradnl" sz="1600" b="1" dirty="0" err="1">
                <a:solidFill>
                  <a:srgbClr val="FFFF00"/>
                </a:solidFill>
                <a:latin typeface="Tahoma" charset="0"/>
                <a:ea typeface="Tahoma" charset="0"/>
                <a:cs typeface="Tahoma" charset="0"/>
              </a:rPr>
              <a:t>traders</a:t>
            </a:r>
            <a:r>
              <a:rPr lang="es-ES_tradnl" sz="1600" b="1" dirty="0">
                <a:solidFill>
                  <a:srgbClr val="FFFF00"/>
                </a:solidFill>
                <a:latin typeface="Tahoma" charset="0"/>
                <a:ea typeface="Tahoma" charset="0"/>
                <a:cs typeface="Tahoma" charset="0"/>
              </a:rPr>
              <a:t> especular sobre movimientos de precios de acciones, sin la necesidad de la propiedad de las acciones subyacentes</a:t>
            </a:r>
            <a:r>
              <a:rPr lang="es-ES_tradnl" sz="1600" b="1" dirty="0">
                <a:latin typeface="Tahoma" charset="0"/>
                <a:ea typeface="Tahoma" charset="0"/>
                <a:cs typeface="Tahoma" charset="0"/>
              </a:rPr>
              <a:t>. </a:t>
            </a:r>
          </a:p>
          <a:p>
            <a:pPr algn="just" fontAlgn="base"/>
            <a:endParaRPr lang="es-ES_tradnl" sz="1600" b="1" dirty="0">
              <a:solidFill>
                <a:srgbClr val="FFFF00"/>
              </a:solidFill>
              <a:latin typeface="Tahoma" charset="0"/>
              <a:ea typeface="Tahoma" charset="0"/>
              <a:cs typeface="Tahoma" charset="0"/>
            </a:endParaRPr>
          </a:p>
          <a:p>
            <a:pPr algn="just" fontAlgn="base"/>
            <a:r>
              <a:rPr lang="es-ES_tradnl" sz="1600" b="1" dirty="0">
                <a:solidFill>
                  <a:srgbClr val="FFFF00"/>
                </a:solidFill>
                <a:latin typeface="Tahoma" charset="0"/>
                <a:ea typeface="Tahoma" charset="0"/>
                <a:cs typeface="Tahoma" charset="0"/>
              </a:rPr>
              <a:t>Cotización</a:t>
            </a:r>
          </a:p>
          <a:p>
            <a:pPr algn="just" fontAlgn="base"/>
            <a:r>
              <a:rPr lang="es-ES_tradnl" sz="1600" b="1" dirty="0">
                <a:solidFill>
                  <a:srgbClr val="FFFF00"/>
                </a:solidFill>
                <a:latin typeface="Tahoma" charset="0"/>
                <a:ea typeface="Tahoma" charset="0"/>
                <a:cs typeface="Tahoma" charset="0"/>
              </a:rPr>
              <a:t>Entrega de cotizaciones al cliente que el </a:t>
            </a:r>
            <a:r>
              <a:rPr lang="es-ES_tradnl" sz="1600" b="1" dirty="0" err="1">
                <a:solidFill>
                  <a:srgbClr val="FFFF00"/>
                </a:solidFill>
                <a:latin typeface="Tahoma" charset="0"/>
                <a:ea typeface="Tahoma" charset="0"/>
                <a:cs typeface="Tahoma" charset="0"/>
              </a:rPr>
              <a:t>Broker</a:t>
            </a:r>
            <a:r>
              <a:rPr lang="es-ES_tradnl" sz="1600" b="1" dirty="0">
                <a:solidFill>
                  <a:srgbClr val="FFFF00"/>
                </a:solidFill>
                <a:latin typeface="Tahoma" charset="0"/>
                <a:ea typeface="Tahoma" charset="0"/>
                <a:cs typeface="Tahoma" charset="0"/>
              </a:rPr>
              <a:t> podrá aceptar para comprar o vender instrumentos en su </a:t>
            </a:r>
            <a:r>
              <a:rPr lang="es-ES_tradnl" sz="1600" b="1" dirty="0" smtClean="0">
                <a:solidFill>
                  <a:srgbClr val="FFFF00"/>
                </a:solidFill>
                <a:latin typeface="Tahoma" charset="0"/>
                <a:ea typeface="Tahoma" charset="0"/>
                <a:cs typeface="Tahoma" charset="0"/>
              </a:rPr>
              <a:t>cuenta</a:t>
            </a:r>
            <a:endParaRPr lang="es-ES_tradnl" sz="1600" b="1" dirty="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2109250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636104" y="342613"/>
            <a:ext cx="10919791" cy="6247864"/>
          </a:xfrm>
          <a:prstGeom prst="rect">
            <a:avLst/>
          </a:prstGeom>
        </p:spPr>
        <p:txBody>
          <a:bodyPr wrap="square">
            <a:spAutoFit/>
          </a:bodyPr>
          <a:lstStyle/>
          <a:p>
            <a:pPr algn="just" fontAlgn="base"/>
            <a:r>
              <a:rPr lang="es-ES_tradnl" sz="1600" b="1" dirty="0" smtClean="0">
                <a:solidFill>
                  <a:srgbClr val="FFFF00"/>
                </a:solidFill>
                <a:latin typeface="Tahoma" charset="0"/>
                <a:ea typeface="Tahoma" charset="0"/>
                <a:cs typeface="Tahoma" charset="0"/>
              </a:rPr>
              <a:t>Déficit</a:t>
            </a:r>
          </a:p>
          <a:p>
            <a:pPr algn="just" fontAlgn="base"/>
            <a:r>
              <a:rPr lang="es-ES_tradnl" sz="1600" b="1" dirty="0" smtClean="0">
                <a:solidFill>
                  <a:srgbClr val="FFFF00"/>
                </a:solidFill>
                <a:latin typeface="Tahoma" charset="0"/>
                <a:ea typeface="Tahoma" charset="0"/>
                <a:cs typeface="Tahoma" charset="0"/>
              </a:rPr>
              <a:t>Saldo negativo de una operación o un pago (es decir, no hay suficiente dinero),</a:t>
            </a:r>
          </a:p>
          <a:p>
            <a:pPr algn="just"/>
            <a:endParaRPr lang="es-ES_tradnl" sz="1600" b="1" dirty="0">
              <a:solidFill>
                <a:srgbClr val="FFFF00"/>
              </a:solidFill>
              <a:latin typeface="Tahoma" charset="0"/>
              <a:ea typeface="Tahoma" charset="0"/>
              <a:cs typeface="Tahoma" charset="0"/>
            </a:endParaRPr>
          </a:p>
          <a:p>
            <a:pPr algn="just"/>
            <a:r>
              <a:rPr lang="es-ES_tradnl" sz="1600" b="1" dirty="0" smtClean="0">
                <a:solidFill>
                  <a:srgbClr val="FFFF00"/>
                </a:solidFill>
                <a:latin typeface="Tahoma" charset="0"/>
                <a:ea typeface="Tahoma" charset="0"/>
                <a:cs typeface="Tahoma" charset="0"/>
              </a:rPr>
              <a:t>Diferencia de Precios</a:t>
            </a:r>
          </a:p>
          <a:p>
            <a:pPr algn="just"/>
            <a:r>
              <a:rPr lang="es-ES_tradnl" sz="1600" b="1" dirty="0" smtClean="0">
                <a:solidFill>
                  <a:srgbClr val="FFFF00"/>
                </a:solidFill>
                <a:latin typeface="Tahoma" charset="0"/>
                <a:ea typeface="Tahoma" charset="0"/>
                <a:cs typeface="Tahoma" charset="0"/>
              </a:rPr>
              <a:t>Un evento donde el precio de oferta actual está por encima del precio anterior de oferta y viceversa.</a:t>
            </a:r>
          </a:p>
          <a:p>
            <a:pPr algn="just"/>
            <a:endParaRPr lang="es-ES_tradnl" sz="1600" b="1" dirty="0" smtClean="0">
              <a:solidFill>
                <a:srgbClr val="FFFF00"/>
              </a:solidFill>
              <a:latin typeface="Tahoma" charset="0"/>
              <a:ea typeface="Tahoma" charset="0"/>
              <a:cs typeface="Tahoma" charset="0"/>
            </a:endParaRPr>
          </a:p>
          <a:p>
            <a:pPr algn="just"/>
            <a:r>
              <a:rPr lang="es-ES_tradnl" sz="1600" b="1" dirty="0" smtClean="0">
                <a:solidFill>
                  <a:srgbClr val="FFFF00"/>
                </a:solidFill>
                <a:latin typeface="Tahoma" charset="0"/>
                <a:ea typeface="Tahoma" charset="0"/>
                <a:cs typeface="Tahoma" charset="0"/>
              </a:rPr>
              <a:t>Divisa Base</a:t>
            </a:r>
          </a:p>
          <a:p>
            <a:pPr algn="just"/>
            <a:r>
              <a:rPr lang="es-ES_tradnl" sz="1600" b="1" dirty="0" smtClean="0">
                <a:solidFill>
                  <a:srgbClr val="FFFF00"/>
                </a:solidFill>
                <a:latin typeface="Tahoma" charset="0"/>
                <a:ea typeface="Tahoma" charset="0"/>
                <a:cs typeface="Tahoma" charset="0"/>
              </a:rPr>
              <a:t>El primer elemento en un par de divisas (</a:t>
            </a:r>
            <a:r>
              <a:rPr lang="es-ES_tradnl" sz="1600" b="1" dirty="0" err="1" smtClean="0">
                <a:solidFill>
                  <a:srgbClr val="FFFF00"/>
                </a:solidFill>
                <a:latin typeface="Tahoma" charset="0"/>
                <a:ea typeface="Tahoma" charset="0"/>
                <a:cs typeface="Tahoma" charset="0"/>
              </a:rPr>
              <a:t>ejem</a:t>
            </a:r>
            <a:r>
              <a:rPr lang="es-ES_tradnl" sz="1600" b="1" dirty="0" smtClean="0">
                <a:solidFill>
                  <a:srgbClr val="FFFF00"/>
                </a:solidFill>
                <a:latin typeface="Tahoma" charset="0"/>
                <a:ea typeface="Tahoma" charset="0"/>
                <a:cs typeface="Tahoma" charset="0"/>
              </a:rPr>
              <a:t> el EUR/USD la divisa base sería el EUR, si su valor es 1.3283, significa que el EUR cuesta 1.3283 USD)</a:t>
            </a:r>
          </a:p>
          <a:p>
            <a:pPr algn="just"/>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DJIA o Dow</a:t>
            </a:r>
          </a:p>
          <a:p>
            <a:pPr algn="just"/>
            <a:r>
              <a:rPr lang="es-ES_tradnl" sz="1600" b="1" dirty="0">
                <a:solidFill>
                  <a:srgbClr val="FFFF00"/>
                </a:solidFill>
                <a:latin typeface="Tahoma" charset="0"/>
                <a:ea typeface="Tahoma" charset="0"/>
                <a:cs typeface="Tahoma" charset="0"/>
              </a:rPr>
              <a:t>Abreviatura para el Dow Jones Industrial </a:t>
            </a:r>
            <a:r>
              <a:rPr lang="es-ES_tradnl" sz="1600" b="1" dirty="0" err="1">
                <a:solidFill>
                  <a:srgbClr val="FFFF00"/>
                </a:solidFill>
                <a:latin typeface="Tahoma" charset="0"/>
                <a:ea typeface="Tahoma" charset="0"/>
                <a:cs typeface="Tahoma" charset="0"/>
              </a:rPr>
              <a:t>Average</a:t>
            </a:r>
            <a:r>
              <a:rPr lang="es-ES_tradnl" sz="1600" b="1" dirty="0">
                <a:solidFill>
                  <a:srgbClr val="FFFF00"/>
                </a:solidFill>
                <a:latin typeface="Tahoma" charset="0"/>
                <a:ea typeface="Tahoma" charset="0"/>
                <a:cs typeface="Tahoma" charset="0"/>
              </a:rPr>
              <a:t> o US30</a:t>
            </a:r>
            <a:r>
              <a:rPr lang="es-ES_tradnl" sz="1600" b="1" dirty="0" smtClean="0">
                <a:solidFill>
                  <a:srgbClr val="FFFF00"/>
                </a:solidFill>
                <a:latin typeface="Tahoma" charset="0"/>
                <a:ea typeface="Tahoma" charset="0"/>
                <a:cs typeface="Tahoma" charset="0"/>
              </a:rPr>
              <a:t>.</a:t>
            </a:r>
          </a:p>
          <a:p>
            <a:pPr algn="just"/>
            <a:endParaRPr lang="es-ES_tradnl" sz="1600" b="1" dirty="0">
              <a:solidFill>
                <a:srgbClr val="FFFF00"/>
              </a:solidFill>
              <a:latin typeface="Tahoma" charset="0"/>
              <a:ea typeface="Tahoma" charset="0"/>
              <a:cs typeface="Tahoma" charset="0"/>
            </a:endParaRPr>
          </a:p>
          <a:p>
            <a:pPr algn="just"/>
            <a:r>
              <a:rPr lang="es-ES_tradnl" sz="1600" b="1" dirty="0" err="1">
                <a:solidFill>
                  <a:srgbClr val="FFFF00"/>
                </a:solidFill>
                <a:latin typeface="Tahoma" charset="0"/>
                <a:ea typeface="Tahoma" charset="0"/>
                <a:cs typeface="Tahoma" charset="0"/>
              </a:rPr>
              <a:t>Dove</a:t>
            </a:r>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Se refiere a la política monetaria más fácil o con menos tasa de interés. Lo contrario de "</a:t>
            </a:r>
            <a:r>
              <a:rPr lang="es-ES_tradnl" sz="1600" b="1" dirty="0" err="1">
                <a:solidFill>
                  <a:srgbClr val="FFFF00"/>
                </a:solidFill>
                <a:latin typeface="Tahoma" charset="0"/>
                <a:ea typeface="Tahoma" charset="0"/>
                <a:cs typeface="Tahoma" charset="0"/>
              </a:rPr>
              <a:t>Hawkish</a:t>
            </a:r>
            <a:r>
              <a:rPr lang="es-ES_tradnl" sz="1600" b="1" dirty="0" smtClean="0">
                <a:solidFill>
                  <a:srgbClr val="FFFF00"/>
                </a:solidFill>
                <a:latin typeface="Tahoma" charset="0"/>
                <a:ea typeface="Tahoma" charset="0"/>
                <a:cs typeface="Tahoma" charset="0"/>
              </a:rPr>
              <a:t>".</a:t>
            </a:r>
          </a:p>
          <a:p>
            <a:pPr algn="just"/>
            <a:endParaRPr lang="es-ES_tradnl" sz="1600" b="1" dirty="0">
              <a:solidFill>
                <a:srgbClr val="FFFF00"/>
              </a:solidFill>
              <a:latin typeface="Tahoma" charset="0"/>
              <a:ea typeface="Tahoma" charset="0"/>
              <a:cs typeface="Tahoma" charset="0"/>
            </a:endParaRPr>
          </a:p>
          <a:p>
            <a:pPr algn="just"/>
            <a:r>
              <a:rPr lang="es-ES_tradnl" sz="1600" b="1" dirty="0" err="1">
                <a:solidFill>
                  <a:srgbClr val="FFFF00"/>
                </a:solidFill>
                <a:latin typeface="Tahoma" charset="0"/>
                <a:ea typeface="Tahoma" charset="0"/>
                <a:cs typeface="Tahoma" charset="0"/>
              </a:rPr>
              <a:t>Downtrend</a:t>
            </a:r>
            <a:r>
              <a:rPr lang="es-ES_tradnl" sz="1600" b="1" dirty="0">
                <a:solidFill>
                  <a:srgbClr val="FFFF00"/>
                </a:solidFill>
                <a:latin typeface="Tahoma" charset="0"/>
                <a:ea typeface="Tahoma" charset="0"/>
                <a:cs typeface="Tahoma" charset="0"/>
              </a:rPr>
              <a:t> (Tendencia Bajista)</a:t>
            </a:r>
          </a:p>
          <a:p>
            <a:pPr algn="just"/>
            <a:r>
              <a:rPr lang="es-ES_tradnl" sz="1600" b="1" dirty="0">
                <a:solidFill>
                  <a:srgbClr val="FFFF00"/>
                </a:solidFill>
                <a:latin typeface="Tahoma" charset="0"/>
                <a:ea typeface="Tahoma" charset="0"/>
                <a:cs typeface="Tahoma" charset="0"/>
              </a:rPr>
              <a:t>Disminución del precio que se puede describir como mínimos y máximos más bajos</a:t>
            </a:r>
            <a:r>
              <a:rPr lang="es-ES_tradnl" sz="1600" b="1" dirty="0" smtClean="0">
                <a:solidFill>
                  <a:srgbClr val="FFFF00"/>
                </a:solidFill>
                <a:latin typeface="Tahoma" charset="0"/>
                <a:ea typeface="Tahoma" charset="0"/>
                <a:cs typeface="Tahoma" charset="0"/>
              </a:rPr>
              <a:t>.</a:t>
            </a:r>
          </a:p>
          <a:p>
            <a:pPr algn="just"/>
            <a:endParaRPr lang="es-ES_tradnl" sz="1600" b="1" dirty="0">
              <a:solidFill>
                <a:srgbClr val="FFFF00"/>
              </a:solidFill>
              <a:latin typeface="Tahoma" charset="0"/>
              <a:ea typeface="Tahoma" charset="0"/>
              <a:cs typeface="Tahoma" charset="0"/>
            </a:endParaRPr>
          </a:p>
          <a:p>
            <a:pPr algn="just"/>
            <a:r>
              <a:rPr lang="es-ES_tradnl" sz="1600" b="1" dirty="0">
                <a:solidFill>
                  <a:srgbClr val="FFFF00"/>
                </a:solidFill>
                <a:latin typeface="Tahoma" charset="0"/>
                <a:ea typeface="Tahoma" charset="0"/>
                <a:cs typeface="Tahoma" charset="0"/>
              </a:rPr>
              <a:t>ECN</a:t>
            </a:r>
          </a:p>
          <a:p>
            <a:pPr algn="just"/>
            <a:r>
              <a:rPr lang="es-ES_tradnl" sz="1600" b="1" dirty="0">
                <a:solidFill>
                  <a:srgbClr val="FFFF00"/>
                </a:solidFill>
                <a:latin typeface="Tahoma" charset="0"/>
                <a:ea typeface="Tahoma" charset="0"/>
                <a:cs typeface="Tahoma" charset="0"/>
              </a:rPr>
              <a:t>Comunicación de red electrónica, que elimina a los terceros en la ejecución de una orden.</a:t>
            </a:r>
          </a:p>
          <a:p>
            <a:pPr algn="just"/>
            <a:r>
              <a:rPr lang="es-ES_tradnl" sz="1600" b="1" dirty="0">
                <a:solidFill>
                  <a:srgbClr val="FFFF00"/>
                </a:solidFill>
                <a:latin typeface="Tahoma" charset="0"/>
                <a:ea typeface="Tahoma" charset="0"/>
                <a:cs typeface="Tahoma" charset="0"/>
              </a:rPr>
              <a:t>Ejecución </a:t>
            </a:r>
            <a:r>
              <a:rPr lang="es-ES_tradnl" sz="1600" b="1" dirty="0" err="1" smtClean="0">
                <a:solidFill>
                  <a:srgbClr val="FFFF00"/>
                </a:solidFill>
                <a:latin typeface="Tahoma" charset="0"/>
                <a:ea typeface="Tahoma" charset="0"/>
                <a:cs typeface="Tahoma" charset="0"/>
              </a:rPr>
              <a:t>InstantáneaUn</a:t>
            </a:r>
            <a:r>
              <a:rPr lang="es-ES_tradnl" sz="1600" b="1" dirty="0" smtClean="0">
                <a:solidFill>
                  <a:srgbClr val="FFFF00"/>
                </a:solidFill>
                <a:latin typeface="Tahoma" charset="0"/>
                <a:ea typeface="Tahoma" charset="0"/>
                <a:cs typeface="Tahoma" charset="0"/>
              </a:rPr>
              <a:t> </a:t>
            </a:r>
            <a:r>
              <a:rPr lang="es-ES_tradnl" sz="1600" b="1" dirty="0">
                <a:solidFill>
                  <a:srgbClr val="FFFF00"/>
                </a:solidFill>
                <a:latin typeface="Tahoma" charset="0"/>
                <a:ea typeface="Tahoma" charset="0"/>
                <a:cs typeface="Tahoma" charset="0"/>
              </a:rPr>
              <a:t>tipo de solicitud de ejecución que significa que todas las cotizaciones mostradas en el Terminal del Cliente pueden ser aceptadas por el </a:t>
            </a:r>
            <a:r>
              <a:rPr lang="es-ES_tradnl" sz="1600" b="1" dirty="0" err="1">
                <a:solidFill>
                  <a:srgbClr val="FFFF00"/>
                </a:solidFill>
                <a:latin typeface="Tahoma" charset="0"/>
                <a:ea typeface="Tahoma" charset="0"/>
                <a:cs typeface="Tahoma" charset="0"/>
              </a:rPr>
              <a:t>Broker</a:t>
            </a:r>
            <a:r>
              <a:rPr lang="es-ES_tradnl" sz="1600" b="1" dirty="0">
                <a:solidFill>
                  <a:srgbClr val="FFFF00"/>
                </a:solidFill>
                <a:latin typeface="Tahoma" charset="0"/>
                <a:ea typeface="Tahoma" charset="0"/>
                <a:cs typeface="Tahoma" charset="0"/>
              </a:rPr>
              <a:t> para que el cliente lleve a cabo trading sin solicitudes preliminares de cotización.</a:t>
            </a:r>
          </a:p>
          <a:p>
            <a:pPr algn="just"/>
            <a:endParaRPr lang="es-ES_tradnl" sz="1600" b="1" dirty="0" smtClean="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46932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503583" y="471752"/>
            <a:ext cx="11145078" cy="6001643"/>
          </a:xfrm>
          <a:prstGeom prst="rect">
            <a:avLst/>
          </a:prstGeom>
        </p:spPr>
        <p:txBody>
          <a:bodyPr wrap="square">
            <a:spAutoFit/>
          </a:bodyPr>
          <a:lstStyle/>
          <a:p>
            <a:pPr algn="just">
              <a:spcAft>
                <a:spcPts val="0"/>
              </a:spcAft>
            </a:pPr>
            <a:r>
              <a:rPr lang="es-ES_tradnl" sz="1600" b="1" dirty="0" smtClean="0">
                <a:solidFill>
                  <a:srgbClr val="FFFF00"/>
                </a:solidFill>
                <a:effectLst/>
                <a:latin typeface="Tahoma" charset="0"/>
                <a:ea typeface="Tahoma" charset="0"/>
                <a:cs typeface="Tahoma" charset="0"/>
              </a:rPr>
              <a:t>Equidad</a:t>
            </a:r>
          </a:p>
          <a:p>
            <a:pPr algn="just">
              <a:spcAft>
                <a:spcPts val="0"/>
              </a:spcAft>
            </a:pPr>
            <a:r>
              <a:rPr lang="es-ES_tradnl" sz="1600" b="1" dirty="0" smtClean="0">
                <a:solidFill>
                  <a:srgbClr val="FFFF00"/>
                </a:solidFill>
                <a:effectLst/>
                <a:latin typeface="Tahoma" charset="0"/>
                <a:ea typeface="Tahoma" charset="0"/>
                <a:cs typeface="Tahoma" charset="0"/>
              </a:rPr>
              <a:t>Valor neto de fondos en la cuenta del cliente.</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Expiry</a:t>
            </a:r>
            <a:r>
              <a:rPr lang="es-ES_tradnl" sz="1600" b="1" dirty="0" smtClean="0">
                <a:solidFill>
                  <a:srgbClr val="FFFF00"/>
                </a:solidFill>
                <a:effectLst/>
                <a:latin typeface="Tahoma" charset="0"/>
                <a:ea typeface="Tahoma" charset="0"/>
                <a:cs typeface="Tahoma" charset="0"/>
              </a:rPr>
              <a:t> (Caducidad)</a:t>
            </a:r>
          </a:p>
          <a:p>
            <a:pPr algn="just">
              <a:spcAft>
                <a:spcPts val="0"/>
              </a:spcAft>
            </a:pPr>
            <a:r>
              <a:rPr lang="es-ES_tradnl" sz="1600" b="1" dirty="0" smtClean="0">
                <a:solidFill>
                  <a:srgbClr val="FFFF00"/>
                </a:solidFill>
                <a:effectLst/>
                <a:latin typeface="Tahoma" charset="0"/>
                <a:ea typeface="Tahoma" charset="0"/>
                <a:cs typeface="Tahoma" charset="0"/>
              </a:rPr>
              <a:t>Instrucción para la cancelación de una orden pendiente en la hora y fecha especificada.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Explicit</a:t>
            </a:r>
            <a:r>
              <a:rPr lang="es-ES_tradnl" sz="1600" b="1" dirty="0" smtClean="0">
                <a:solidFill>
                  <a:srgbClr val="FFFF00"/>
                </a:solidFill>
                <a:effectLst/>
                <a:latin typeface="Tahoma" charset="0"/>
                <a:ea typeface="Tahoma" charset="0"/>
                <a:cs typeface="Tahoma" charset="0"/>
              </a:rPr>
              <a:t> Error (Error Explícito)</a:t>
            </a:r>
          </a:p>
          <a:p>
            <a:pPr algn="just">
              <a:spcAft>
                <a:spcPts val="0"/>
              </a:spcAft>
            </a:pPr>
            <a:r>
              <a:rPr lang="es-ES_tradnl" sz="1600" b="1" dirty="0" smtClean="0">
                <a:solidFill>
                  <a:srgbClr val="FFFF00"/>
                </a:solidFill>
                <a:effectLst/>
                <a:latin typeface="Tahoma" charset="0"/>
                <a:ea typeface="Tahoma" charset="0"/>
                <a:cs typeface="Tahoma" charset="0"/>
              </a:rPr>
              <a:t>Evento en que la apertura de la posición o el precio de cierre de la posición difiere significativamente del precio de mercado real en el momento de la ejecución, el evento de la ejecución de la orden o solicitud del cliente es inconsistente con su pedido o solicitud en su significado general.</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Fill</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or</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Kill</a:t>
            </a:r>
            <a:r>
              <a:rPr lang="es-ES_tradnl" sz="1600" b="1" dirty="0" smtClean="0">
                <a:solidFill>
                  <a:srgbClr val="FFFF00"/>
                </a:solidFill>
                <a:effectLst/>
                <a:latin typeface="Tahoma" charset="0"/>
                <a:ea typeface="Tahoma" charset="0"/>
                <a:cs typeface="Tahoma" charset="0"/>
              </a:rPr>
              <a:t> (Llenar o Matar)</a:t>
            </a:r>
          </a:p>
          <a:p>
            <a:pPr algn="just">
              <a:spcAft>
                <a:spcPts val="0"/>
              </a:spcAft>
            </a:pPr>
            <a:r>
              <a:rPr lang="es-ES_tradnl" sz="1600" b="1" dirty="0" smtClean="0">
                <a:solidFill>
                  <a:srgbClr val="FFFF00"/>
                </a:solidFill>
                <a:effectLst/>
                <a:latin typeface="Tahoma" charset="0"/>
                <a:ea typeface="Tahoma" charset="0"/>
                <a:cs typeface="Tahoma" charset="0"/>
              </a:rPr>
              <a:t>Tipo de orden que si no puede ser llevada a cabo será cancelada.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Floating</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Profit</a:t>
            </a:r>
            <a:r>
              <a:rPr lang="es-ES_tradnl" sz="1600" b="1" dirty="0" smtClean="0">
                <a:solidFill>
                  <a:srgbClr val="FFFF00"/>
                </a:solidFill>
                <a:effectLst/>
                <a:latin typeface="Tahoma" charset="0"/>
                <a:ea typeface="Tahoma" charset="0"/>
                <a:cs typeface="Tahoma" charset="0"/>
              </a:rPr>
              <a:t>/</a:t>
            </a:r>
            <a:r>
              <a:rPr lang="es-ES_tradnl" sz="1600" b="1" dirty="0" err="1" smtClean="0">
                <a:solidFill>
                  <a:srgbClr val="FFFF00"/>
                </a:solidFill>
                <a:effectLst/>
                <a:latin typeface="Tahoma" charset="0"/>
                <a:ea typeface="Tahoma" charset="0"/>
                <a:cs typeface="Tahoma" charset="0"/>
              </a:rPr>
              <a:t>Loss</a:t>
            </a:r>
            <a:r>
              <a:rPr lang="es-ES_tradnl" sz="1600" b="1" dirty="0" smtClean="0">
                <a:solidFill>
                  <a:srgbClr val="FFFF00"/>
                </a:solidFill>
                <a:effectLst/>
                <a:latin typeface="Tahoma" charset="0"/>
                <a:ea typeface="Tahoma" charset="0"/>
                <a:cs typeface="Tahoma" charset="0"/>
              </a:rPr>
              <a:t> (Ganancia/Pérdida Flotante)</a:t>
            </a:r>
          </a:p>
          <a:p>
            <a:pPr algn="just"/>
            <a:r>
              <a:rPr lang="es-ES_tradnl" sz="1600" b="1" dirty="0" smtClean="0">
                <a:solidFill>
                  <a:srgbClr val="FFFF00"/>
                </a:solidFill>
                <a:effectLst/>
                <a:latin typeface="Tahoma" charset="0"/>
                <a:ea typeface="Tahoma" charset="0"/>
                <a:cs typeface="Tahoma" charset="0"/>
              </a:rPr>
              <a:t>La diferencia entre el </a:t>
            </a:r>
            <a:r>
              <a:rPr lang="es-ES_tradnl" sz="1600" b="1" dirty="0" err="1" smtClean="0">
                <a:solidFill>
                  <a:srgbClr val="FFFF00"/>
                </a:solidFill>
                <a:effectLst/>
                <a:latin typeface="Tahoma" charset="0"/>
                <a:ea typeface="Tahoma" charset="0"/>
                <a:cs typeface="Tahoma" charset="0"/>
              </a:rPr>
              <a:t>equity</a:t>
            </a:r>
            <a:r>
              <a:rPr lang="es-ES_tradnl" sz="1600" b="1" dirty="0" smtClean="0">
                <a:solidFill>
                  <a:srgbClr val="FFFF00"/>
                </a:solidFill>
                <a:effectLst/>
                <a:latin typeface="Tahoma" charset="0"/>
                <a:ea typeface="Tahoma" charset="0"/>
                <a:cs typeface="Tahoma" charset="0"/>
              </a:rPr>
              <a:t> y el balance de la cuenta de un cliente. </a:t>
            </a:r>
          </a:p>
          <a:p>
            <a:pPr algn="just"/>
            <a:endParaRPr lang="es-ES_tradnl" sz="1600" b="1" dirty="0">
              <a:solidFill>
                <a:srgbClr val="FFFF00"/>
              </a:solidFill>
              <a:latin typeface="Tahoma" charset="0"/>
              <a:ea typeface="Tahoma" charset="0"/>
              <a:cs typeface="Tahoma" charset="0"/>
            </a:endParaRPr>
          </a:p>
          <a:p>
            <a:r>
              <a:rPr lang="es-ES_tradnl" sz="1600" b="1" dirty="0">
                <a:solidFill>
                  <a:srgbClr val="FFFF00"/>
                </a:solidFill>
                <a:latin typeface="Tahoma" charset="0"/>
                <a:ea typeface="Tahoma" charset="0"/>
                <a:cs typeface="Tahoma" charset="0"/>
              </a:rPr>
              <a:t>Gap</a:t>
            </a:r>
          </a:p>
          <a:p>
            <a:r>
              <a:rPr lang="es-ES_tradnl" sz="1600" b="1" dirty="0">
                <a:solidFill>
                  <a:srgbClr val="FFFF00"/>
                </a:solidFill>
                <a:latin typeface="Tahoma" charset="0"/>
                <a:ea typeface="Tahoma" charset="0"/>
                <a:cs typeface="Tahoma" charset="0"/>
              </a:rPr>
              <a:t>Diferencia significativa entre dos cotizaciones consecutivas, puede ser mostrado en los gráficos como un campo en blanco entre las barras o velas cuando el período de tiempo entre las dos cotizaciones cubre o está cerca del período de cierre de la barra o vela</a:t>
            </a:r>
            <a:r>
              <a:rPr lang="es-ES_tradnl" sz="1600" b="1" dirty="0" smtClean="0">
                <a:solidFill>
                  <a:srgbClr val="FFFF00"/>
                </a:solidFill>
                <a:latin typeface="Tahoma" charset="0"/>
                <a:ea typeface="Tahoma" charset="0"/>
                <a:cs typeface="Tahoma" charset="0"/>
              </a:rPr>
              <a:t>.</a:t>
            </a:r>
          </a:p>
          <a:p>
            <a:endParaRPr lang="es-ES_tradnl" sz="1600" b="1" dirty="0">
              <a:solidFill>
                <a:srgbClr val="FFFF00"/>
              </a:solidFill>
              <a:latin typeface="Tahoma" charset="0"/>
              <a:ea typeface="Tahoma" charset="0"/>
              <a:cs typeface="Tahoma" charset="0"/>
            </a:endParaRPr>
          </a:p>
          <a:p>
            <a:r>
              <a:rPr lang="es-ES_tradnl" sz="1600" b="1" dirty="0">
                <a:solidFill>
                  <a:srgbClr val="FFFF00"/>
                </a:solidFill>
                <a:latin typeface="Tahoma" charset="0"/>
                <a:ea typeface="Tahoma" charset="0"/>
                <a:cs typeface="Tahoma" charset="0"/>
              </a:rPr>
              <a:t>Gráfico</a:t>
            </a:r>
          </a:p>
          <a:p>
            <a:r>
              <a:rPr lang="es-ES_tradnl" sz="1600" b="1" dirty="0">
                <a:solidFill>
                  <a:srgbClr val="FFFF00"/>
                </a:solidFill>
                <a:latin typeface="Tahoma" charset="0"/>
                <a:ea typeface="Tahoma" charset="0"/>
                <a:cs typeface="Tahoma" charset="0"/>
              </a:rPr>
              <a:t>Representación esquemática de cotizaciones históricas en forma de líneas, barras o </a:t>
            </a:r>
            <a:r>
              <a:rPr lang="es-ES_tradnl" sz="1600" b="1" dirty="0" smtClean="0">
                <a:solidFill>
                  <a:srgbClr val="FFFF00"/>
                </a:solidFill>
                <a:latin typeface="Tahoma" charset="0"/>
                <a:ea typeface="Tahoma" charset="0"/>
                <a:cs typeface="Tahoma" charset="0"/>
              </a:rPr>
              <a:t>velas,</a:t>
            </a:r>
            <a:endParaRPr lang="es-ES_tradnl" sz="1600" b="1" dirty="0">
              <a:solidFill>
                <a:srgbClr val="FFFF00"/>
              </a:solidFill>
              <a:latin typeface="Tahoma" charset="0"/>
              <a:ea typeface="Tahoma" charset="0"/>
              <a:cs typeface="Tahoma" charset="0"/>
            </a:endParaRPr>
          </a:p>
        </p:txBody>
      </p:sp>
    </p:spTree>
    <p:extLst>
      <p:ext uri="{BB962C8B-B14F-4D97-AF65-F5344CB8AC3E}">
        <p14:creationId xmlns:p14="http://schemas.microsoft.com/office/powerpoint/2010/main" val="863426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347869" y="556451"/>
            <a:ext cx="11496261" cy="5509200"/>
          </a:xfrm>
          <a:prstGeom prst="rect">
            <a:avLst/>
          </a:prstGeom>
        </p:spPr>
        <p:txBody>
          <a:bodyPr wrap="square">
            <a:spAutoFit/>
          </a:bodyPr>
          <a:lstStyle/>
          <a:p>
            <a:pPr algn="just">
              <a:spcAft>
                <a:spcPts val="0"/>
              </a:spcAft>
            </a:pPr>
            <a:r>
              <a:rPr lang="es-ES_tradnl" sz="1600" b="1" dirty="0" smtClean="0">
                <a:solidFill>
                  <a:srgbClr val="FFFF00"/>
                </a:solidFill>
                <a:effectLst/>
                <a:latin typeface="Tahoma" charset="0"/>
                <a:ea typeface="Tahoma" charset="0"/>
                <a:cs typeface="Tahoma" charset="0"/>
              </a:rPr>
              <a:t>Gráfico de Vela</a:t>
            </a:r>
          </a:p>
          <a:p>
            <a:pPr algn="just">
              <a:spcAft>
                <a:spcPts val="0"/>
              </a:spcAft>
            </a:pPr>
            <a:r>
              <a:rPr lang="es-ES_tradnl" sz="1600" b="1" dirty="0" smtClean="0">
                <a:solidFill>
                  <a:srgbClr val="FFFF00"/>
                </a:solidFill>
                <a:effectLst/>
                <a:latin typeface="Tahoma" charset="0"/>
                <a:ea typeface="Tahoma" charset="0"/>
                <a:cs typeface="Tahoma" charset="0"/>
              </a:rPr>
              <a:t>Es una de las maneras de ver o mostrar un gráfico. Indica el precio de apertura y de cierre en un rango de fechas. Si el precio de cierre es mayor que el precio de apertura, el área de la vela no será sombreada y estará sombreada si el precio de apertura es más alto que el precio de cierre.</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Hawkish</a:t>
            </a: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Se refiere a la política monetaria más sencilla o a las tasas de interés más altas. Lo contrario a "</a:t>
            </a:r>
            <a:r>
              <a:rPr lang="es-ES_tradnl" sz="1600" b="1" dirty="0" err="1" smtClean="0">
                <a:solidFill>
                  <a:srgbClr val="FFFF00"/>
                </a:solidFill>
                <a:effectLst/>
                <a:latin typeface="Tahoma" charset="0"/>
                <a:ea typeface="Tahoma" charset="0"/>
                <a:cs typeface="Tahoma" charset="0"/>
              </a:rPr>
              <a:t>Dove</a:t>
            </a:r>
            <a:r>
              <a:rPr lang="es-ES_tradnl" sz="1600" b="1" dirty="0" smtClean="0">
                <a:solidFill>
                  <a:srgbClr val="FFFF00"/>
                </a:solidFill>
                <a:effectLst/>
                <a:latin typeface="Tahoma" charset="0"/>
                <a:ea typeface="Tahoma" charset="0"/>
                <a:cs typeface="Tahoma" charset="0"/>
              </a:rPr>
              <a:t>".</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Hedge</a:t>
            </a:r>
            <a:r>
              <a:rPr lang="es-ES_tradnl" sz="1600" b="1" dirty="0" smtClean="0">
                <a:solidFill>
                  <a:srgbClr val="FFFF00"/>
                </a:solidFill>
                <a:effectLst/>
                <a:latin typeface="Tahoma" charset="0"/>
                <a:ea typeface="Tahoma" charset="0"/>
                <a:cs typeface="Tahoma" charset="0"/>
              </a:rPr>
              <a:t> (Cobertura)</a:t>
            </a:r>
          </a:p>
          <a:p>
            <a:pPr algn="just">
              <a:spcAft>
                <a:spcPts val="0"/>
              </a:spcAft>
            </a:pPr>
            <a:r>
              <a:rPr lang="es-ES_tradnl" sz="1600" b="1" dirty="0" smtClean="0">
                <a:solidFill>
                  <a:srgbClr val="FFFF00"/>
                </a:solidFill>
                <a:effectLst/>
                <a:latin typeface="Tahoma" charset="0"/>
                <a:ea typeface="Tahoma" charset="0"/>
                <a:cs typeface="Tahoma" charset="0"/>
              </a:rPr>
              <a:t>Combinación de posiciones o posición que reduce el riesgo de tu posición primaria.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Historial de la Cuenta</a:t>
            </a:r>
          </a:p>
          <a:p>
            <a:pPr algn="just">
              <a:spcAft>
                <a:spcPts val="0"/>
              </a:spcAft>
            </a:pPr>
            <a:r>
              <a:rPr lang="es-ES_tradnl" sz="1600" b="1" dirty="0" smtClean="0">
                <a:solidFill>
                  <a:srgbClr val="FFFF00"/>
                </a:solidFill>
                <a:effectLst/>
                <a:latin typeface="Tahoma" charset="0"/>
                <a:ea typeface="Tahoma" charset="0"/>
                <a:cs typeface="Tahoma" charset="0"/>
              </a:rPr>
              <a:t>Registro de las transacciones completadas, es decir, las operaciones reflejadas en balance y las órdenes canceladas.</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Locked</a:t>
            </a:r>
            <a:r>
              <a:rPr lang="es-ES_tradnl" sz="1600" b="1" dirty="0" smtClean="0">
                <a:solidFill>
                  <a:srgbClr val="FFFF00"/>
                </a:solidFill>
                <a:effectLst/>
                <a:latin typeface="Tahoma" charset="0"/>
                <a:ea typeface="Tahoma" charset="0"/>
                <a:cs typeface="Tahoma" charset="0"/>
              </a:rPr>
              <a:t> Position (Posición Bloqueada o Cerrada)</a:t>
            </a:r>
          </a:p>
          <a:p>
            <a:pPr algn="just">
              <a:spcAft>
                <a:spcPts val="0"/>
              </a:spcAft>
            </a:pPr>
            <a:r>
              <a:rPr lang="es-ES_tradnl" sz="1600" b="1" dirty="0" smtClean="0">
                <a:solidFill>
                  <a:srgbClr val="FFFF00"/>
                </a:solidFill>
                <a:effectLst/>
                <a:latin typeface="Tahoma" charset="0"/>
                <a:ea typeface="Tahoma" charset="0"/>
                <a:cs typeface="Tahoma" charset="0"/>
              </a:rPr>
              <a:t>Posición que consiste en mantener posiciones largas y cortas con el mismo volumen en el mismo instrumento. Las posiciones de bloqueo requieren el 50% del margen para ambas posiciones.</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Lote</a:t>
            </a:r>
          </a:p>
          <a:p>
            <a:pPr algn="just">
              <a:spcAft>
                <a:spcPts val="0"/>
              </a:spcAft>
            </a:pPr>
            <a:r>
              <a:rPr lang="es-ES_tradnl" sz="1600" b="1" dirty="0" smtClean="0">
                <a:solidFill>
                  <a:srgbClr val="FFFF00"/>
                </a:solidFill>
                <a:effectLst/>
                <a:latin typeface="Tahoma" charset="0"/>
                <a:ea typeface="Tahoma" charset="0"/>
                <a:cs typeface="Tahoma" charset="0"/>
              </a:rPr>
              <a:t>Una transacción tamaño unidad en MT4, donde 1 lote equivale a un contrato de 100000 unidades de divisa base de pares de divisas; 1 lote equivale a una unidad de un instrumento cuando se trata de los </a:t>
            </a:r>
            <a:r>
              <a:rPr lang="es-ES_tradnl" sz="1600" b="1" dirty="0" err="1" smtClean="0">
                <a:solidFill>
                  <a:srgbClr val="FFFF00"/>
                </a:solidFill>
                <a:effectLst/>
                <a:latin typeface="Tahoma" charset="0"/>
                <a:ea typeface="Tahoma" charset="0"/>
                <a:cs typeface="Tahoma" charset="0"/>
              </a:rPr>
              <a:t>CFDs</a:t>
            </a:r>
            <a:r>
              <a:rPr lang="es-ES_tradnl" sz="1600" b="1" dirty="0" smtClean="0">
                <a:solidFill>
                  <a:srgbClr val="FFFF00"/>
                </a:solidFill>
                <a:effectLst/>
                <a:latin typeface="Tahoma" charset="0"/>
                <a:ea typeface="Tahoma" charset="0"/>
                <a:cs typeface="Tahoma" charset="0"/>
              </a:rPr>
              <a:t>.</a:t>
            </a:r>
            <a:endParaRPr lang="es-ES_tradnl" sz="1600"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15192708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530087" y="474345"/>
            <a:ext cx="11171583" cy="5632311"/>
          </a:xfrm>
          <a:prstGeom prst="rect">
            <a:avLst/>
          </a:prstGeom>
        </p:spPr>
        <p:txBody>
          <a:bodyPr wrap="square">
            <a:spAutoFit/>
          </a:bodyPr>
          <a:lstStyle/>
          <a:p>
            <a:pPr>
              <a:spcAft>
                <a:spcPts val="0"/>
              </a:spcAft>
            </a:pPr>
            <a:r>
              <a:rPr lang="es-ES_tradnl" b="1" dirty="0" smtClean="0">
                <a:solidFill>
                  <a:srgbClr val="FFFF00"/>
                </a:solidFill>
                <a:effectLst/>
                <a:latin typeface="Tahoma" charset="0"/>
                <a:ea typeface="Tahoma" charset="0"/>
                <a:cs typeface="Tahoma" charset="0"/>
              </a:rPr>
              <a:t>Margen</a:t>
            </a:r>
          </a:p>
          <a:p>
            <a:pPr>
              <a:spcAft>
                <a:spcPts val="0"/>
              </a:spcAft>
            </a:pPr>
            <a:r>
              <a:rPr lang="es-ES_tradnl" b="1" dirty="0" smtClean="0">
                <a:solidFill>
                  <a:srgbClr val="FFFF00"/>
                </a:solidFill>
                <a:effectLst/>
                <a:latin typeface="Tahoma" charset="0"/>
                <a:ea typeface="Tahoma" charset="0"/>
                <a:cs typeface="Tahoma" charset="0"/>
              </a:rPr>
              <a:t>Una parte de los fondos de la cuenta del cliente que está reservada como garantía de seguridad para mantener una posición abierta,</a:t>
            </a:r>
          </a:p>
          <a:p>
            <a:pPr>
              <a:spcAft>
                <a:spcPts val="0"/>
              </a:spcAft>
            </a:pPr>
            <a:endParaRPr lang="es-ES_tradnl" b="1" dirty="0" smtClean="0">
              <a:solidFill>
                <a:srgbClr val="FFFF00"/>
              </a:solidFill>
              <a:effectLst/>
              <a:latin typeface="Tahoma" charset="0"/>
              <a:ea typeface="Tahoma" charset="0"/>
              <a:cs typeface="Tahoma" charset="0"/>
            </a:endParaRPr>
          </a:p>
          <a:p>
            <a:pPr>
              <a:spcAft>
                <a:spcPts val="0"/>
              </a:spcAft>
            </a:pPr>
            <a:r>
              <a:rPr lang="es-ES_tradnl" b="1" dirty="0" smtClean="0">
                <a:solidFill>
                  <a:srgbClr val="FFFF00"/>
                </a:solidFill>
                <a:effectLst/>
                <a:latin typeface="Tahoma" charset="0"/>
                <a:ea typeface="Tahoma" charset="0"/>
                <a:cs typeface="Tahoma" charset="0"/>
              </a:rPr>
              <a:t>Margen de Cobertura</a:t>
            </a:r>
          </a:p>
          <a:p>
            <a:pPr>
              <a:spcAft>
                <a:spcPts val="0"/>
              </a:spcAft>
            </a:pPr>
            <a:r>
              <a:rPr lang="es-ES_tradnl" b="1" dirty="0" smtClean="0">
                <a:solidFill>
                  <a:srgbClr val="FFFF00"/>
                </a:solidFill>
                <a:effectLst/>
                <a:latin typeface="Tahoma" charset="0"/>
                <a:ea typeface="Tahoma" charset="0"/>
                <a:cs typeface="Tahoma" charset="0"/>
              </a:rPr>
              <a:t>Requerimientos de margen del </a:t>
            </a:r>
            <a:r>
              <a:rPr lang="es-ES_tradnl" b="1" dirty="0" err="1" smtClean="0">
                <a:solidFill>
                  <a:srgbClr val="FFFF00"/>
                </a:solidFill>
                <a:effectLst/>
                <a:latin typeface="Tahoma" charset="0"/>
                <a:ea typeface="Tahoma" charset="0"/>
                <a:cs typeface="Tahoma" charset="0"/>
              </a:rPr>
              <a:t>Broker</a:t>
            </a:r>
            <a:r>
              <a:rPr lang="es-ES_tradnl" b="1" dirty="0" smtClean="0">
                <a:solidFill>
                  <a:srgbClr val="FFFF00"/>
                </a:solidFill>
                <a:effectLst/>
                <a:latin typeface="Tahoma" charset="0"/>
                <a:ea typeface="Tahoma" charset="0"/>
                <a:cs typeface="Tahoma" charset="0"/>
              </a:rPr>
              <a:t> para mantener operaciones.</a:t>
            </a:r>
          </a:p>
          <a:p>
            <a:pPr>
              <a:spcAft>
                <a:spcPts val="0"/>
              </a:spcAft>
            </a:pPr>
            <a:endParaRPr lang="es-ES_tradnl" b="1" dirty="0" smtClean="0">
              <a:solidFill>
                <a:srgbClr val="FFFF00"/>
              </a:solidFill>
              <a:effectLst/>
              <a:latin typeface="Tahoma" charset="0"/>
              <a:ea typeface="Tahoma" charset="0"/>
              <a:cs typeface="Tahoma" charset="0"/>
            </a:endParaRPr>
          </a:p>
          <a:p>
            <a:pPr>
              <a:spcAft>
                <a:spcPts val="0"/>
              </a:spcAft>
            </a:pPr>
            <a:r>
              <a:rPr lang="es-ES_tradnl" b="1" dirty="0" smtClean="0">
                <a:solidFill>
                  <a:srgbClr val="FFFF00"/>
                </a:solidFill>
                <a:effectLst/>
                <a:latin typeface="Tahoma" charset="0"/>
                <a:ea typeface="Tahoma" charset="0"/>
                <a:cs typeface="Tahoma" charset="0"/>
              </a:rPr>
              <a:t>Margen de Trading</a:t>
            </a:r>
          </a:p>
          <a:p>
            <a:pPr>
              <a:spcAft>
                <a:spcPts val="0"/>
              </a:spcAft>
            </a:pPr>
            <a:r>
              <a:rPr lang="es-ES_tradnl" b="1" dirty="0" smtClean="0">
                <a:solidFill>
                  <a:srgbClr val="FFFF00"/>
                </a:solidFill>
                <a:effectLst/>
                <a:latin typeface="Tahoma" charset="0"/>
                <a:ea typeface="Tahoma" charset="0"/>
                <a:cs typeface="Tahoma" charset="0"/>
              </a:rPr>
              <a:t>Un servicio utilizado por los clientes el cual les permite, utilizando apalancamiento, hacer operaciones mayores a sus fondos.</a:t>
            </a:r>
          </a:p>
          <a:p>
            <a:pPr>
              <a:spcAft>
                <a:spcPts val="0"/>
              </a:spcAft>
            </a:pPr>
            <a:endParaRPr lang="es-ES_tradnl" b="1" dirty="0" smtClean="0">
              <a:solidFill>
                <a:srgbClr val="FFFF00"/>
              </a:solidFill>
              <a:effectLst/>
              <a:latin typeface="Tahoma" charset="0"/>
              <a:ea typeface="Tahoma" charset="0"/>
              <a:cs typeface="Tahoma" charset="0"/>
            </a:endParaRPr>
          </a:p>
          <a:p>
            <a:pPr>
              <a:spcAft>
                <a:spcPts val="0"/>
              </a:spcAft>
            </a:pPr>
            <a:r>
              <a:rPr lang="es-ES_tradnl" b="1" dirty="0" smtClean="0">
                <a:solidFill>
                  <a:srgbClr val="FFFF00"/>
                </a:solidFill>
                <a:effectLst/>
                <a:latin typeface="Tahoma" charset="0"/>
                <a:ea typeface="Tahoma" charset="0"/>
                <a:cs typeface="Tahoma" charset="0"/>
              </a:rPr>
              <a:t>Margen Disponible</a:t>
            </a:r>
          </a:p>
          <a:p>
            <a:pPr>
              <a:spcAft>
                <a:spcPts val="0"/>
              </a:spcAft>
            </a:pPr>
            <a:r>
              <a:rPr lang="es-ES_tradnl" b="1" dirty="0" smtClean="0">
                <a:solidFill>
                  <a:srgbClr val="FFFF00"/>
                </a:solidFill>
                <a:effectLst/>
                <a:latin typeface="Tahoma" charset="0"/>
                <a:ea typeface="Tahoma" charset="0"/>
                <a:cs typeface="Tahoma" charset="0"/>
              </a:rPr>
              <a:t>También llamado margen libre, es el resto de los fondos que están en la cuenta de un cliente, deduciendo los </a:t>
            </a:r>
            <a:r>
              <a:rPr lang="es-ES_tradnl" b="1" dirty="0" err="1" smtClean="0">
                <a:solidFill>
                  <a:srgbClr val="FFFF00"/>
                </a:solidFill>
                <a:effectLst/>
                <a:latin typeface="Tahoma" charset="0"/>
                <a:ea typeface="Tahoma" charset="0"/>
                <a:cs typeface="Tahoma" charset="0"/>
              </a:rPr>
              <a:t>margenes</a:t>
            </a:r>
            <a:r>
              <a:rPr lang="es-ES_tradnl" b="1" dirty="0" smtClean="0">
                <a:solidFill>
                  <a:srgbClr val="FFFF00"/>
                </a:solidFill>
                <a:effectLst/>
                <a:latin typeface="Tahoma" charset="0"/>
                <a:ea typeface="Tahoma" charset="0"/>
                <a:cs typeface="Tahoma" charset="0"/>
              </a:rPr>
              <a:t> ocupados, las ganancias y pérdidas flotantes, y los </a:t>
            </a:r>
            <a:r>
              <a:rPr lang="es-ES_tradnl" b="1" dirty="0" err="1" smtClean="0">
                <a:solidFill>
                  <a:srgbClr val="FFFF00"/>
                </a:solidFill>
                <a:effectLst/>
                <a:latin typeface="Tahoma" charset="0"/>
                <a:ea typeface="Tahoma" charset="0"/>
                <a:cs typeface="Tahoma" charset="0"/>
              </a:rPr>
              <a:t>rollovers</a:t>
            </a:r>
            <a:r>
              <a:rPr lang="es-ES_tradnl" b="1" dirty="0" smtClean="0">
                <a:solidFill>
                  <a:srgbClr val="FFFF00"/>
                </a:solidFill>
                <a:effectLst/>
                <a:latin typeface="Tahoma" charset="0"/>
                <a:ea typeface="Tahoma" charset="0"/>
                <a:cs typeface="Tahoma" charset="0"/>
              </a:rPr>
              <a:t>.</a:t>
            </a:r>
          </a:p>
          <a:p>
            <a:pPr>
              <a:spcAft>
                <a:spcPts val="0"/>
              </a:spcAft>
            </a:pPr>
            <a:endParaRPr lang="es-ES_tradnl" b="1" dirty="0" smtClean="0">
              <a:solidFill>
                <a:srgbClr val="FFFF00"/>
              </a:solidFill>
              <a:effectLst/>
              <a:latin typeface="Tahoma" charset="0"/>
              <a:ea typeface="Tahoma" charset="0"/>
              <a:cs typeface="Tahoma" charset="0"/>
            </a:endParaRPr>
          </a:p>
          <a:p>
            <a:pPr>
              <a:spcAft>
                <a:spcPts val="0"/>
              </a:spcAft>
            </a:pPr>
            <a:r>
              <a:rPr lang="es-ES_tradnl" b="1" dirty="0" smtClean="0">
                <a:solidFill>
                  <a:srgbClr val="FFFF00"/>
                </a:solidFill>
                <a:effectLst/>
                <a:latin typeface="Tahoma" charset="0"/>
                <a:ea typeface="Tahoma" charset="0"/>
                <a:cs typeface="Tahoma" charset="0"/>
              </a:rPr>
              <a:t>Margen Inicial</a:t>
            </a:r>
          </a:p>
          <a:p>
            <a:pPr>
              <a:spcAft>
                <a:spcPts val="0"/>
              </a:spcAft>
            </a:pPr>
            <a:r>
              <a:rPr lang="es-ES_tradnl" b="1" dirty="0" smtClean="0">
                <a:solidFill>
                  <a:srgbClr val="FFFF00"/>
                </a:solidFill>
                <a:effectLst/>
                <a:latin typeface="Tahoma" charset="0"/>
                <a:ea typeface="Tahoma" charset="0"/>
                <a:cs typeface="Tahoma" charset="0"/>
              </a:rPr>
              <a:t>Requerimiento monetario inicial del </a:t>
            </a:r>
            <a:r>
              <a:rPr lang="es-ES_tradnl" b="1" dirty="0" err="1" smtClean="0">
                <a:solidFill>
                  <a:srgbClr val="FFFF00"/>
                </a:solidFill>
                <a:effectLst/>
                <a:latin typeface="Tahoma" charset="0"/>
                <a:ea typeface="Tahoma" charset="0"/>
                <a:cs typeface="Tahoma" charset="0"/>
              </a:rPr>
              <a:t>Broker</a:t>
            </a:r>
            <a:r>
              <a:rPr lang="es-ES_tradnl" b="1" dirty="0" smtClean="0">
                <a:solidFill>
                  <a:srgbClr val="FFFF00"/>
                </a:solidFill>
                <a:effectLst/>
                <a:latin typeface="Tahoma" charset="0"/>
                <a:ea typeface="Tahoma" charset="0"/>
                <a:cs typeface="Tahoma" charset="0"/>
              </a:rPr>
              <a:t> para abrir y mantener una posición.</a:t>
            </a:r>
          </a:p>
          <a:p>
            <a:pPr>
              <a:spcAft>
                <a:spcPts val="0"/>
              </a:spcAft>
            </a:pPr>
            <a:endParaRPr lang="es-ES_tradnl" b="1" dirty="0" smtClean="0">
              <a:solidFill>
                <a:srgbClr val="FFFF00"/>
              </a:solidFill>
              <a:effectLst/>
              <a:latin typeface="Tahoma" charset="0"/>
              <a:ea typeface="Tahoma" charset="0"/>
              <a:cs typeface="Tahoma" charset="0"/>
            </a:endParaRPr>
          </a:p>
          <a:p>
            <a:pPr>
              <a:spcAft>
                <a:spcPts val="0"/>
              </a:spcAft>
            </a:pPr>
            <a:r>
              <a:rPr lang="es-ES_tradnl" b="1" dirty="0" err="1" smtClean="0">
                <a:solidFill>
                  <a:srgbClr val="FFFF00"/>
                </a:solidFill>
                <a:effectLst/>
                <a:latin typeface="Tahoma" charset="0"/>
                <a:ea typeface="Tahoma" charset="0"/>
                <a:cs typeface="Tahoma" charset="0"/>
              </a:rPr>
              <a:t>Margin</a:t>
            </a:r>
            <a:r>
              <a:rPr lang="es-ES_tradnl" b="1" dirty="0" smtClean="0">
                <a:solidFill>
                  <a:srgbClr val="FFFF00"/>
                </a:solidFill>
                <a:effectLst/>
                <a:latin typeface="Tahoma" charset="0"/>
                <a:ea typeface="Tahoma" charset="0"/>
                <a:cs typeface="Tahoma" charset="0"/>
              </a:rPr>
              <a:t> </a:t>
            </a:r>
            <a:r>
              <a:rPr lang="es-ES_tradnl" b="1" dirty="0" err="1" smtClean="0">
                <a:solidFill>
                  <a:srgbClr val="FFFF00"/>
                </a:solidFill>
                <a:effectLst/>
                <a:latin typeface="Tahoma" charset="0"/>
                <a:ea typeface="Tahoma" charset="0"/>
                <a:cs typeface="Tahoma" charset="0"/>
              </a:rPr>
              <a:t>Level</a:t>
            </a:r>
            <a:r>
              <a:rPr lang="es-ES_tradnl" b="1" dirty="0" smtClean="0">
                <a:solidFill>
                  <a:srgbClr val="FFFF00"/>
                </a:solidFill>
                <a:effectLst/>
                <a:latin typeface="Tahoma" charset="0"/>
                <a:ea typeface="Tahoma" charset="0"/>
                <a:cs typeface="Tahoma" charset="0"/>
              </a:rPr>
              <a:t> (Nivel de Margen)</a:t>
            </a:r>
          </a:p>
          <a:p>
            <a:pPr>
              <a:spcAft>
                <a:spcPts val="0"/>
              </a:spcAft>
            </a:pPr>
            <a:r>
              <a:rPr lang="es-ES_tradnl" b="1" dirty="0" smtClean="0">
                <a:solidFill>
                  <a:srgbClr val="FFFF00"/>
                </a:solidFill>
                <a:effectLst/>
                <a:latin typeface="Tahoma" charset="0"/>
                <a:ea typeface="Tahoma" charset="0"/>
                <a:cs typeface="Tahoma" charset="0"/>
              </a:rPr>
              <a:t>Porcentaje de la proporción </a:t>
            </a:r>
            <a:r>
              <a:rPr lang="es-ES_tradnl" b="1" dirty="0" err="1" smtClean="0">
                <a:solidFill>
                  <a:srgbClr val="FFFF00"/>
                </a:solidFill>
                <a:effectLst/>
                <a:latin typeface="Tahoma" charset="0"/>
                <a:ea typeface="Tahoma" charset="0"/>
                <a:cs typeface="Tahoma" charset="0"/>
              </a:rPr>
              <a:t>equity</a:t>
            </a:r>
            <a:r>
              <a:rPr lang="es-ES_tradnl" b="1" dirty="0" smtClean="0">
                <a:solidFill>
                  <a:srgbClr val="FFFF00"/>
                </a:solidFill>
                <a:effectLst/>
                <a:latin typeface="Tahoma" charset="0"/>
                <a:ea typeface="Tahoma" charset="0"/>
                <a:cs typeface="Tahoma" charset="0"/>
              </a:rPr>
              <a:t>/</a:t>
            </a:r>
            <a:r>
              <a:rPr lang="es-ES_tradnl" b="1" dirty="0" err="1" smtClean="0">
                <a:solidFill>
                  <a:srgbClr val="FFFF00"/>
                </a:solidFill>
                <a:effectLst/>
                <a:latin typeface="Tahoma" charset="0"/>
                <a:ea typeface="Tahoma" charset="0"/>
                <a:cs typeface="Tahoma" charset="0"/>
              </a:rPr>
              <a:t>margin</a:t>
            </a:r>
            <a:r>
              <a:rPr lang="es-ES_tradnl" b="1" dirty="0" smtClean="0">
                <a:solidFill>
                  <a:srgbClr val="FFFF00"/>
                </a:solidFill>
                <a:effectLst/>
                <a:latin typeface="Tahoma" charset="0"/>
                <a:ea typeface="Tahoma" charset="0"/>
                <a:cs typeface="Tahoma" charset="0"/>
              </a:rPr>
              <a:t> (equidad/margen).</a:t>
            </a:r>
            <a:endParaRPr lang="es-ES_tradnl"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1384568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1430"/>
          </a:xfrm>
          <a:prstGeom prst="rect">
            <a:avLst/>
          </a:prstGeom>
        </p:spPr>
      </p:pic>
      <p:sp>
        <p:nvSpPr>
          <p:cNvPr id="5" name="Rectángulo 4"/>
          <p:cNvSpPr/>
          <p:nvPr/>
        </p:nvSpPr>
        <p:spPr>
          <a:xfrm>
            <a:off x="397565" y="563726"/>
            <a:ext cx="11396870" cy="5509200"/>
          </a:xfrm>
          <a:prstGeom prst="rect">
            <a:avLst/>
          </a:prstGeom>
        </p:spPr>
        <p:txBody>
          <a:bodyPr wrap="square">
            <a:spAutoFit/>
          </a:bodyPr>
          <a:lstStyle/>
          <a:p>
            <a:pPr algn="just">
              <a:spcAft>
                <a:spcPts val="0"/>
              </a:spcAft>
            </a:pPr>
            <a:r>
              <a:rPr lang="es-ES_tradnl" sz="1600" b="1" dirty="0" err="1" smtClean="0">
                <a:solidFill>
                  <a:srgbClr val="FFFF00"/>
                </a:solidFill>
                <a:effectLst/>
                <a:latin typeface="Tahoma" charset="0"/>
                <a:ea typeface="Tahoma" charset="0"/>
                <a:cs typeface="Tahoma" charset="0"/>
              </a:rPr>
              <a:t>Market</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Opening</a:t>
            </a:r>
            <a:r>
              <a:rPr lang="es-ES_tradnl" sz="1600" b="1" dirty="0" smtClean="0">
                <a:solidFill>
                  <a:srgbClr val="FFFF00"/>
                </a:solidFill>
                <a:effectLst/>
                <a:latin typeface="Tahoma" charset="0"/>
                <a:ea typeface="Tahoma" charset="0"/>
                <a:cs typeface="Tahoma" charset="0"/>
              </a:rPr>
              <a:t> (Apertura de Mercado)</a:t>
            </a:r>
          </a:p>
          <a:p>
            <a:pPr algn="just">
              <a:spcAft>
                <a:spcPts val="0"/>
              </a:spcAft>
            </a:pPr>
            <a:r>
              <a:rPr lang="es-ES_tradnl" sz="1600" b="1" dirty="0" smtClean="0">
                <a:solidFill>
                  <a:srgbClr val="FFFF00"/>
                </a:solidFill>
                <a:effectLst/>
                <a:latin typeface="Tahoma" charset="0"/>
                <a:ea typeface="Tahoma" charset="0"/>
                <a:cs typeface="Tahoma" charset="0"/>
              </a:rPr>
              <a:t>Momento en que los instrumentos quedan disponibles para el trading de los clientes después de los fines de semana, días festivos, intervalos de cierre regulares o tiempos de inactividad del servidor.</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err="1" smtClean="0">
                <a:solidFill>
                  <a:srgbClr val="FFFF00"/>
                </a:solidFill>
                <a:effectLst/>
                <a:latin typeface="Tahoma" charset="0"/>
                <a:ea typeface="Tahoma" charset="0"/>
                <a:cs typeface="Tahoma" charset="0"/>
              </a:rPr>
              <a:t>Modify</a:t>
            </a:r>
            <a:r>
              <a:rPr lang="es-ES_tradnl" sz="1600" b="1" dirty="0" smtClean="0">
                <a:solidFill>
                  <a:srgbClr val="FFFF00"/>
                </a:solidFill>
                <a:effectLst/>
                <a:latin typeface="Tahoma" charset="0"/>
                <a:ea typeface="Tahoma" charset="0"/>
                <a:cs typeface="Tahoma" charset="0"/>
              </a:rPr>
              <a:t> (Modificar)</a:t>
            </a:r>
          </a:p>
          <a:p>
            <a:pPr algn="just">
              <a:spcAft>
                <a:spcPts val="0"/>
              </a:spcAft>
            </a:pPr>
            <a:r>
              <a:rPr lang="es-ES_tradnl" sz="1600" b="1" dirty="0" smtClean="0">
                <a:solidFill>
                  <a:srgbClr val="FFFF00"/>
                </a:solidFill>
                <a:effectLst/>
                <a:latin typeface="Tahoma" charset="0"/>
                <a:ea typeface="Tahoma" charset="0"/>
                <a:cs typeface="Tahoma" charset="0"/>
              </a:rPr>
              <a:t>Solicitud de modificación del nivel de la orden pendiente, una solicitud para la ubicación, la cancelación o la modificación de los niveles de Stop </a:t>
            </a:r>
            <a:r>
              <a:rPr lang="es-ES_tradnl" sz="1600" b="1" dirty="0" err="1" smtClean="0">
                <a:solidFill>
                  <a:srgbClr val="FFFF00"/>
                </a:solidFill>
                <a:effectLst/>
                <a:latin typeface="Tahoma" charset="0"/>
                <a:ea typeface="Tahoma" charset="0"/>
                <a:cs typeface="Tahoma" charset="0"/>
              </a:rPr>
              <a:t>Loss</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o"Take</a:t>
            </a:r>
            <a:r>
              <a:rPr lang="es-ES_tradnl" sz="1600" b="1" dirty="0" smtClean="0">
                <a:solidFill>
                  <a:srgbClr val="FFFF00"/>
                </a:solidFill>
                <a:effectLst/>
                <a:latin typeface="Tahoma" charset="0"/>
                <a:ea typeface="Tahoma" charset="0"/>
                <a:cs typeface="Tahoma" charset="0"/>
              </a:rPr>
              <a:t> </a:t>
            </a:r>
            <a:r>
              <a:rPr lang="es-ES_tradnl" sz="1600" b="1" dirty="0" err="1" smtClean="0">
                <a:solidFill>
                  <a:srgbClr val="FFFF00"/>
                </a:solidFill>
                <a:effectLst/>
                <a:latin typeface="Tahoma" charset="0"/>
                <a:ea typeface="Tahoma" charset="0"/>
                <a:cs typeface="Tahoma" charset="0"/>
              </a:rPr>
              <a:t>Profit</a:t>
            </a:r>
            <a:r>
              <a:rPr lang="es-ES_tradnl" sz="1600" b="1" dirty="0" smtClean="0">
                <a:solidFill>
                  <a:srgbClr val="FFFF00"/>
                </a:solidFill>
                <a:effectLst/>
                <a:latin typeface="Tahoma" charset="0"/>
                <a:ea typeface="Tahoma" charset="0"/>
                <a:cs typeface="Tahoma" charset="0"/>
              </a:rPr>
              <a:t> en una posición abierta u orden pendiente.</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Múltiples Cierres</a:t>
            </a:r>
          </a:p>
          <a:p>
            <a:pPr algn="just">
              <a:spcAft>
                <a:spcPts val="0"/>
              </a:spcAft>
            </a:pPr>
            <a:r>
              <a:rPr lang="es-ES_tradnl" sz="1600" b="1" dirty="0" smtClean="0">
                <a:solidFill>
                  <a:srgbClr val="FFFF00"/>
                </a:solidFill>
                <a:effectLst/>
                <a:latin typeface="Tahoma" charset="0"/>
                <a:ea typeface="Tahoma" charset="0"/>
                <a:cs typeface="Tahoma" charset="0"/>
              </a:rPr>
              <a:t>Un pedido o instrucción para cerrar todas las posiciones en la cuenta del cliente.</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Nivel de la Orden</a:t>
            </a:r>
          </a:p>
          <a:p>
            <a:pPr algn="just">
              <a:spcAft>
                <a:spcPts val="0"/>
              </a:spcAft>
            </a:pPr>
            <a:r>
              <a:rPr lang="es-ES_tradnl" sz="1600" b="1" dirty="0" smtClean="0">
                <a:solidFill>
                  <a:srgbClr val="FFFF00"/>
                </a:solidFill>
                <a:effectLst/>
                <a:latin typeface="Tahoma" charset="0"/>
                <a:ea typeface="Tahoma" charset="0"/>
                <a:cs typeface="Tahoma" charset="0"/>
              </a:rPr>
              <a:t>Un precio especificado por el cliente cuando configura una orden, que funciona como una instrucción para abrir una posición en su cuenta con ese precio y las condiciones determinados por el tipo de orden.</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Oferta</a:t>
            </a:r>
          </a:p>
          <a:p>
            <a:pPr algn="just">
              <a:spcAft>
                <a:spcPts val="0"/>
              </a:spcAft>
            </a:pPr>
            <a:r>
              <a:rPr lang="es-ES_tradnl" sz="1600" b="1" dirty="0" smtClean="0">
                <a:solidFill>
                  <a:srgbClr val="FFFF00"/>
                </a:solidFill>
                <a:effectLst/>
                <a:latin typeface="Tahoma" charset="0"/>
                <a:ea typeface="Tahoma" charset="0"/>
                <a:cs typeface="Tahoma" charset="0"/>
              </a:rPr>
              <a:t>El precio al que un vendedor o un creador de mercado está dispuesto a comprar un instrumento negociado, un precio para establecer una posición abierta de venta.</a:t>
            </a:r>
          </a:p>
          <a:p>
            <a:pPr algn="just">
              <a:spcAft>
                <a:spcPts val="0"/>
              </a:spcAft>
            </a:pPr>
            <a:endParaRPr lang="es-ES_tradnl" sz="1600" b="1" dirty="0" smtClean="0">
              <a:solidFill>
                <a:srgbClr val="FFFF00"/>
              </a:solidFill>
              <a:effectLst/>
              <a:latin typeface="Tahoma" charset="0"/>
              <a:ea typeface="Tahoma" charset="0"/>
              <a:cs typeface="Tahoma" charset="0"/>
            </a:endParaRPr>
          </a:p>
          <a:p>
            <a:pPr algn="just">
              <a:spcAft>
                <a:spcPts val="0"/>
              </a:spcAft>
            </a:pPr>
            <a:r>
              <a:rPr lang="es-ES_tradnl" sz="1600" b="1" dirty="0" smtClean="0">
                <a:solidFill>
                  <a:srgbClr val="FFFF00"/>
                </a:solidFill>
                <a:effectLst/>
                <a:latin typeface="Tahoma" charset="0"/>
                <a:ea typeface="Tahoma" charset="0"/>
                <a:cs typeface="Tahoma" charset="0"/>
              </a:rPr>
              <a:t>Orden</a:t>
            </a:r>
          </a:p>
          <a:p>
            <a:pPr algn="just">
              <a:spcAft>
                <a:spcPts val="0"/>
              </a:spcAft>
            </a:pPr>
            <a:r>
              <a:rPr lang="es-ES_tradnl" sz="1600" b="1" dirty="0" smtClean="0">
                <a:solidFill>
                  <a:srgbClr val="FFFF00"/>
                </a:solidFill>
                <a:effectLst/>
                <a:latin typeface="Tahoma" charset="0"/>
                <a:ea typeface="Tahoma" charset="0"/>
                <a:cs typeface="Tahoma" charset="0"/>
              </a:rPr>
              <a:t>Instrucción electrónica para abrir o cerrar una posición en la cuenta del cliente sobre un instrumento específico, en caso de que el precio alcance el nivel determinado.</a:t>
            </a:r>
            <a:endParaRPr lang="es-ES_tradnl" sz="1600" b="1" dirty="0">
              <a:solidFill>
                <a:srgbClr val="FFFF00"/>
              </a:solidFill>
              <a:effectLst/>
              <a:latin typeface="Tahoma" charset="0"/>
              <a:ea typeface="Tahoma" charset="0"/>
              <a:cs typeface="Tahoma" charset="0"/>
            </a:endParaRPr>
          </a:p>
        </p:txBody>
      </p:sp>
    </p:spTree>
    <p:extLst>
      <p:ext uri="{BB962C8B-B14F-4D97-AF65-F5344CB8AC3E}">
        <p14:creationId xmlns:p14="http://schemas.microsoft.com/office/powerpoint/2010/main" val="545047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2600</Words>
  <Application>Microsoft Macintosh PowerPoint</Application>
  <PresentationFormat>Panorámica</PresentationFormat>
  <Paragraphs>276</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Calibri</vt:lpstr>
      <vt:lpstr>Calibri Light</vt:lpstr>
      <vt:lpstr>Tahoma</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Usuario de Microsoft Office</cp:lastModifiedBy>
  <cp:revision>18</cp:revision>
  <dcterms:created xsi:type="dcterms:W3CDTF">2018-12-06T12:10:58Z</dcterms:created>
  <dcterms:modified xsi:type="dcterms:W3CDTF">2018-12-06T20:40:20Z</dcterms:modified>
</cp:coreProperties>
</file>