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 id="2147483675" r:id="rId3"/>
  </p:sldMasterIdLst>
  <p:notesMasterIdLst>
    <p:notesMasterId r:id="rId30"/>
  </p:notesMasterIdLst>
  <p:sldIdLst>
    <p:sldId id="283" r:id="rId4"/>
    <p:sldId id="286" r:id="rId5"/>
    <p:sldId id="287" r:id="rId6"/>
    <p:sldId id="288" r:id="rId7"/>
    <p:sldId id="289" r:id="rId8"/>
    <p:sldId id="304"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5" r:id="rId24"/>
    <p:sldId id="278" r:id="rId25"/>
    <p:sldId id="308" r:id="rId26"/>
    <p:sldId id="309" r:id="rId27"/>
    <p:sldId id="280" r:id="rId28"/>
    <p:sldId id="30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2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70B51B0-5246-411E-962F-7933A312930A}" type="datetimeFigureOut">
              <a:rPr lang="he-IL" smtClean="0"/>
              <a:t>כ"ג/תשרי/תשפ"א</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E6C8757-D2D8-43CD-8CD8-AFC497357569}" type="slidenum">
              <a:rPr lang="he-IL" smtClean="0"/>
              <a:t>‹#›</a:t>
            </a:fld>
            <a:endParaRPr lang="he-IL"/>
          </a:p>
        </p:txBody>
      </p:sp>
    </p:spTree>
    <p:extLst>
      <p:ext uri="{BB962C8B-B14F-4D97-AF65-F5344CB8AC3E}">
        <p14:creationId xmlns:p14="http://schemas.microsoft.com/office/powerpoint/2010/main" val="23311349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7874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0" y="2693990"/>
            <a:ext cx="10363200" cy="1470025"/>
          </a:xfrm>
        </p:spPr>
        <p:txBody>
          <a:bodyPr vert="horz" lIns="91440" tIns="45720" rIns="91440" bIns="45720" rtlCol="1" anchor="ctr">
            <a:normAutofit/>
          </a:bodyPr>
          <a:lstStyle>
            <a:lvl1pPr>
              <a:defRPr kumimoji="0" lang="he-IL" sz="495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6858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8" y="6569428"/>
            <a:ext cx="2623960"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מעוגל 7"/>
          <p:cNvSpPr/>
          <p:nvPr userDrawn="1"/>
        </p:nvSpPr>
        <p:spPr>
          <a:xfrm>
            <a:off x="-1488809" y="6410589"/>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מעוגל 8"/>
          <p:cNvSpPr/>
          <p:nvPr userDrawn="1"/>
        </p:nvSpPr>
        <p:spPr>
          <a:xfrm>
            <a:off x="9986481" y="-439221"/>
            <a:ext cx="4205648"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מעוגל 9"/>
          <p:cNvSpPr/>
          <p:nvPr userDrawn="1"/>
        </p:nvSpPr>
        <p:spPr>
          <a:xfrm>
            <a:off x="8259471" y="6565100"/>
            <a:ext cx="4434215"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1" cy="1597430"/>
          </a:xfrm>
          <a:prstGeom prst="rect">
            <a:avLst/>
          </a:prstGeom>
        </p:spPr>
      </p:pic>
    </p:spTree>
    <p:extLst>
      <p:ext uri="{BB962C8B-B14F-4D97-AF65-F5344CB8AC3E}">
        <p14:creationId xmlns:p14="http://schemas.microsoft.com/office/powerpoint/2010/main" val="1837622908"/>
      </p:ext>
    </p:extLst>
  </p:cSld>
  <p:clrMapOvr>
    <a:masterClrMapping/>
  </p:clrMapOvr>
  <p:transition spd="slow">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43" y="1396871"/>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350" dirty="0"/>
              <a:t>  </a:t>
            </a:r>
          </a:p>
        </p:txBody>
      </p:sp>
      <p:sp>
        <p:nvSpPr>
          <p:cNvPr id="2" name="כותרת 1"/>
          <p:cNvSpPr>
            <a:spLocks noGrp="1"/>
          </p:cNvSpPr>
          <p:nvPr>
            <p:ph type="ctrTitle"/>
          </p:nvPr>
        </p:nvSpPr>
        <p:spPr>
          <a:xfrm>
            <a:off x="739037" y="1640910"/>
            <a:ext cx="10872592" cy="1260000"/>
          </a:xfrm>
          <a:prstGeom prst="rect">
            <a:avLst/>
          </a:prstGeom>
        </p:spPr>
        <p:txBody>
          <a:bodyPr anchor="ctr" anchorCtr="0">
            <a:noAutofit/>
          </a:bodyPr>
          <a:lstStyle>
            <a:lvl1pPr algn="ctr">
              <a:defRPr sz="4951"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9949" y="6579191"/>
            <a:ext cx="5333867"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מעוגל 7"/>
          <p:cNvSpPr/>
          <p:nvPr userDrawn="1"/>
        </p:nvSpPr>
        <p:spPr>
          <a:xfrm>
            <a:off x="9501144" y="6294302"/>
            <a:ext cx="3049656"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מעוגל 8"/>
          <p:cNvSpPr/>
          <p:nvPr userDrawn="1"/>
        </p:nvSpPr>
        <p:spPr>
          <a:xfrm>
            <a:off x="9996884" y="-235260"/>
            <a:ext cx="276849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מעוגל 10"/>
          <p:cNvSpPr/>
          <p:nvPr userDrawn="1"/>
        </p:nvSpPr>
        <p:spPr>
          <a:xfrm>
            <a:off x="-501113" y="163632"/>
            <a:ext cx="1428109"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2" name="Google Shape;11;p2"/>
          <p:cNvSpPr txBox="1">
            <a:spLocks noGrp="1"/>
          </p:cNvSpPr>
          <p:nvPr>
            <p:ph type="subTitle" idx="1"/>
          </p:nvPr>
        </p:nvSpPr>
        <p:spPr>
          <a:xfrm>
            <a:off x="738213" y="2918492"/>
            <a:ext cx="10873416" cy="552322"/>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450"/>
              </a:spcAft>
              <a:buSzPts val="2800"/>
              <a:buNone/>
              <a:defRPr sz="27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2775"/>
            </a:lvl2pPr>
            <a:lvl3pPr lvl="2" algn="ctr">
              <a:lnSpc>
                <a:spcPct val="100000"/>
              </a:lnSpc>
              <a:spcBef>
                <a:spcPts val="0"/>
              </a:spcBef>
              <a:spcAft>
                <a:spcPts val="0"/>
              </a:spcAft>
              <a:buSzPts val="2800"/>
              <a:buNone/>
              <a:defRPr sz="2775"/>
            </a:lvl3pPr>
            <a:lvl4pPr lvl="3" algn="ctr">
              <a:lnSpc>
                <a:spcPct val="100000"/>
              </a:lnSpc>
              <a:spcBef>
                <a:spcPts val="0"/>
              </a:spcBef>
              <a:spcAft>
                <a:spcPts val="0"/>
              </a:spcAft>
              <a:buSzPts val="2800"/>
              <a:buNone/>
              <a:defRPr sz="2775"/>
            </a:lvl4pPr>
            <a:lvl5pPr lvl="4" algn="ctr">
              <a:lnSpc>
                <a:spcPct val="100000"/>
              </a:lnSpc>
              <a:spcBef>
                <a:spcPts val="0"/>
              </a:spcBef>
              <a:spcAft>
                <a:spcPts val="0"/>
              </a:spcAft>
              <a:buSzPts val="2800"/>
              <a:buNone/>
              <a:defRPr sz="2775"/>
            </a:lvl5pPr>
            <a:lvl6pPr lvl="5" algn="ctr">
              <a:lnSpc>
                <a:spcPct val="100000"/>
              </a:lnSpc>
              <a:spcBef>
                <a:spcPts val="0"/>
              </a:spcBef>
              <a:spcAft>
                <a:spcPts val="0"/>
              </a:spcAft>
              <a:buSzPts val="2800"/>
              <a:buNone/>
              <a:defRPr sz="2775"/>
            </a:lvl6pPr>
            <a:lvl7pPr lvl="6" algn="ctr">
              <a:lnSpc>
                <a:spcPct val="100000"/>
              </a:lnSpc>
              <a:spcBef>
                <a:spcPts val="0"/>
              </a:spcBef>
              <a:spcAft>
                <a:spcPts val="0"/>
              </a:spcAft>
              <a:buSzPts val="2800"/>
              <a:buNone/>
              <a:defRPr sz="2775"/>
            </a:lvl7pPr>
            <a:lvl8pPr lvl="7" algn="ctr">
              <a:lnSpc>
                <a:spcPct val="100000"/>
              </a:lnSpc>
              <a:spcBef>
                <a:spcPts val="0"/>
              </a:spcBef>
              <a:spcAft>
                <a:spcPts val="0"/>
              </a:spcAft>
              <a:buSzPts val="2800"/>
              <a:buNone/>
              <a:defRPr sz="2775"/>
            </a:lvl8pPr>
            <a:lvl9pPr lvl="8" algn="ctr">
              <a:lnSpc>
                <a:spcPct val="100000"/>
              </a:lnSpc>
              <a:spcBef>
                <a:spcPts val="0"/>
              </a:spcBef>
              <a:spcAft>
                <a:spcPts val="0"/>
              </a:spcAft>
              <a:buSzPts val="2800"/>
              <a:buNone/>
              <a:defRPr sz="2775"/>
            </a:lvl9pPr>
          </a:lstStyle>
          <a:p>
            <a:endParaRPr dirty="0"/>
          </a:p>
        </p:txBody>
      </p:sp>
      <p:sp>
        <p:nvSpPr>
          <p:cNvPr id="13" name="מציין מיקום תוכן 2"/>
          <p:cNvSpPr>
            <a:spLocks noGrp="1"/>
          </p:cNvSpPr>
          <p:nvPr>
            <p:ph idx="10"/>
          </p:nvPr>
        </p:nvSpPr>
        <p:spPr>
          <a:xfrm>
            <a:off x="738213" y="3655832"/>
            <a:ext cx="10873416" cy="720000"/>
          </a:xfrm>
        </p:spPr>
        <p:txBody>
          <a:bodyPr>
            <a:noAutofit/>
          </a:bodyPr>
          <a:lstStyle>
            <a:lvl1pPr marL="257209" indent="-257209" algn="ctr" defTabSz="685891" rtl="1" eaLnBrk="1" latinLnBrk="0" hangingPunct="1">
              <a:lnSpc>
                <a:spcPct val="100000"/>
              </a:lnSpc>
              <a:spcBef>
                <a:spcPts val="0"/>
              </a:spcBef>
              <a:spcAft>
                <a:spcPts val="450"/>
              </a:spcAft>
              <a:buSzPts val="2800"/>
              <a:buFont typeface="Arial" pitchFamily="34" charset="0"/>
              <a:buNone/>
              <a:defRPr lang="he-IL" sz="2100" b="1" kern="1200" dirty="0" smtClean="0">
                <a:solidFill>
                  <a:srgbClr val="002060"/>
                </a:solidFill>
                <a:latin typeface="Varela Round" pitchFamily="2" charset="-79"/>
                <a:ea typeface="+mn-ea"/>
                <a:cs typeface="Varela Round" pitchFamily="2" charset="-79"/>
              </a:defRPr>
            </a:lvl1pPr>
            <a:lvl2pPr marL="257209" indent="-257209" algn="ctr" defTabSz="685891" rtl="1" eaLnBrk="1" latinLnBrk="0" hangingPunct="1">
              <a:lnSpc>
                <a:spcPct val="100000"/>
              </a:lnSpc>
              <a:spcBef>
                <a:spcPts val="0"/>
              </a:spcBef>
              <a:spcAft>
                <a:spcPts val="450"/>
              </a:spcAft>
              <a:buSzPts val="2800"/>
              <a:buFont typeface="Arial" pitchFamily="34" charset="0"/>
              <a:buNone/>
              <a:defRPr lang="he-IL" sz="24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701035940"/>
      </p:ext>
    </p:extLst>
  </p:cSld>
  <p:clrMapOvr>
    <a:masterClrMapping/>
  </p:clrMapOvr>
  <p:transition spd="slow">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43" y="1396871"/>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350" dirty="0"/>
              <a:t>  </a:t>
            </a:r>
          </a:p>
        </p:txBody>
      </p:sp>
      <p:sp>
        <p:nvSpPr>
          <p:cNvPr id="2" name="כותרת 1"/>
          <p:cNvSpPr>
            <a:spLocks noGrp="1"/>
          </p:cNvSpPr>
          <p:nvPr>
            <p:ph type="ctrTitle"/>
          </p:nvPr>
        </p:nvSpPr>
        <p:spPr>
          <a:xfrm>
            <a:off x="739037" y="1640910"/>
            <a:ext cx="10872592" cy="1260000"/>
          </a:xfrm>
          <a:prstGeom prst="rect">
            <a:avLst/>
          </a:prstGeom>
        </p:spPr>
        <p:txBody>
          <a:bodyPr anchor="ctr" anchorCtr="0">
            <a:noAutofit/>
          </a:bodyPr>
          <a:lstStyle>
            <a:lvl1pPr algn="ctr">
              <a:defRPr sz="4951"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9949" y="6579191"/>
            <a:ext cx="5333867"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מעוגל 7"/>
          <p:cNvSpPr/>
          <p:nvPr userDrawn="1"/>
        </p:nvSpPr>
        <p:spPr>
          <a:xfrm>
            <a:off x="9501144" y="6294302"/>
            <a:ext cx="3049656"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מעוגל 8"/>
          <p:cNvSpPr/>
          <p:nvPr userDrawn="1"/>
        </p:nvSpPr>
        <p:spPr>
          <a:xfrm>
            <a:off x="9996884" y="-235260"/>
            <a:ext cx="276849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מעוגל 10"/>
          <p:cNvSpPr/>
          <p:nvPr userDrawn="1"/>
        </p:nvSpPr>
        <p:spPr>
          <a:xfrm>
            <a:off x="-501113" y="163632"/>
            <a:ext cx="1428109"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2" name="Google Shape;11;p2"/>
          <p:cNvSpPr txBox="1">
            <a:spLocks noGrp="1"/>
          </p:cNvSpPr>
          <p:nvPr>
            <p:ph type="subTitle" idx="1"/>
          </p:nvPr>
        </p:nvSpPr>
        <p:spPr>
          <a:xfrm>
            <a:off x="738213" y="2918494"/>
            <a:ext cx="10873416" cy="506155"/>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450"/>
              </a:spcAft>
              <a:buSzPts val="2800"/>
              <a:buNone/>
              <a:defRPr sz="2400" b="1">
                <a:latin typeface="Varela Round" pitchFamily="2" charset="-79"/>
                <a:cs typeface="Varela Round" pitchFamily="2" charset="-79"/>
              </a:defRPr>
            </a:lvl1pPr>
            <a:lvl2pPr lvl="1" algn="ctr">
              <a:lnSpc>
                <a:spcPct val="100000"/>
              </a:lnSpc>
              <a:spcBef>
                <a:spcPts val="0"/>
              </a:spcBef>
              <a:spcAft>
                <a:spcPts val="0"/>
              </a:spcAft>
              <a:buSzPts val="2800"/>
              <a:buNone/>
              <a:defRPr sz="2775"/>
            </a:lvl2pPr>
            <a:lvl3pPr lvl="2" algn="ctr">
              <a:lnSpc>
                <a:spcPct val="100000"/>
              </a:lnSpc>
              <a:spcBef>
                <a:spcPts val="0"/>
              </a:spcBef>
              <a:spcAft>
                <a:spcPts val="0"/>
              </a:spcAft>
              <a:buSzPts val="2800"/>
              <a:buNone/>
              <a:defRPr sz="2775"/>
            </a:lvl3pPr>
            <a:lvl4pPr lvl="3" algn="ctr">
              <a:lnSpc>
                <a:spcPct val="100000"/>
              </a:lnSpc>
              <a:spcBef>
                <a:spcPts val="0"/>
              </a:spcBef>
              <a:spcAft>
                <a:spcPts val="0"/>
              </a:spcAft>
              <a:buSzPts val="2800"/>
              <a:buNone/>
              <a:defRPr sz="2775"/>
            </a:lvl4pPr>
            <a:lvl5pPr lvl="4" algn="ctr">
              <a:lnSpc>
                <a:spcPct val="100000"/>
              </a:lnSpc>
              <a:spcBef>
                <a:spcPts val="0"/>
              </a:spcBef>
              <a:spcAft>
                <a:spcPts val="0"/>
              </a:spcAft>
              <a:buSzPts val="2800"/>
              <a:buNone/>
              <a:defRPr sz="2775"/>
            </a:lvl5pPr>
            <a:lvl6pPr lvl="5" algn="ctr">
              <a:lnSpc>
                <a:spcPct val="100000"/>
              </a:lnSpc>
              <a:spcBef>
                <a:spcPts val="0"/>
              </a:spcBef>
              <a:spcAft>
                <a:spcPts val="0"/>
              </a:spcAft>
              <a:buSzPts val="2800"/>
              <a:buNone/>
              <a:defRPr sz="2775"/>
            </a:lvl6pPr>
            <a:lvl7pPr lvl="6" algn="ctr">
              <a:lnSpc>
                <a:spcPct val="100000"/>
              </a:lnSpc>
              <a:spcBef>
                <a:spcPts val="0"/>
              </a:spcBef>
              <a:spcAft>
                <a:spcPts val="0"/>
              </a:spcAft>
              <a:buSzPts val="2800"/>
              <a:buNone/>
              <a:defRPr sz="2775"/>
            </a:lvl7pPr>
            <a:lvl8pPr lvl="7" algn="ctr">
              <a:lnSpc>
                <a:spcPct val="100000"/>
              </a:lnSpc>
              <a:spcBef>
                <a:spcPts val="0"/>
              </a:spcBef>
              <a:spcAft>
                <a:spcPts val="0"/>
              </a:spcAft>
              <a:buSzPts val="2800"/>
              <a:buNone/>
              <a:defRPr sz="2775"/>
            </a:lvl8pPr>
            <a:lvl9pPr lvl="8" algn="ctr">
              <a:lnSpc>
                <a:spcPct val="100000"/>
              </a:lnSpc>
              <a:spcBef>
                <a:spcPts val="0"/>
              </a:spcBef>
              <a:spcAft>
                <a:spcPts val="0"/>
              </a:spcAft>
              <a:buSzPts val="2800"/>
              <a:buNone/>
              <a:defRPr sz="2775"/>
            </a:lvl9pPr>
          </a:lstStyle>
          <a:p>
            <a:endParaRPr dirty="0"/>
          </a:p>
        </p:txBody>
      </p:sp>
    </p:spTree>
    <p:extLst>
      <p:ext uri="{BB962C8B-B14F-4D97-AF65-F5344CB8AC3E}">
        <p14:creationId xmlns:p14="http://schemas.microsoft.com/office/powerpoint/2010/main" val="357165345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4"/>
            <a:ext cx="11161453" cy="720000"/>
          </a:xfrm>
        </p:spPr>
        <p:txBody>
          <a:bodyPr lIns="36000" tIns="0" rIns="36000" bIns="0">
            <a:noAutofit/>
          </a:bodyPr>
          <a:lstStyle>
            <a:lvl1pPr>
              <a:defRPr sz="36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74" y="1195757"/>
            <a:ext cx="11161453" cy="4680000"/>
          </a:xfrm>
        </p:spPr>
        <p:txBody>
          <a:bodyPr>
            <a:normAutofit/>
          </a:bodyPr>
          <a:lstStyle>
            <a:lvl1pPr>
              <a:lnSpc>
                <a:spcPct val="150000"/>
              </a:lnSpc>
              <a:spcBef>
                <a:spcPts val="0"/>
              </a:spcBef>
              <a:spcAft>
                <a:spcPts val="450"/>
              </a:spcAft>
              <a:defRPr sz="1800">
                <a:solidFill>
                  <a:srgbClr val="002060"/>
                </a:solidFill>
                <a:latin typeface="Varela Round" pitchFamily="2" charset="-79"/>
                <a:cs typeface="Varela Round" pitchFamily="2" charset="-79"/>
              </a:defRPr>
            </a:lvl1pPr>
            <a:lvl2pPr>
              <a:lnSpc>
                <a:spcPct val="150000"/>
              </a:lnSpc>
              <a:spcBef>
                <a:spcPts val="0"/>
              </a:spcBef>
              <a:spcAft>
                <a:spcPts val="450"/>
              </a:spcAft>
              <a:defRPr sz="18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200"/>
            <a:ext cx="4766192"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9" name="מלבן מעוגל 8"/>
          <p:cNvSpPr/>
          <p:nvPr userDrawn="1"/>
        </p:nvSpPr>
        <p:spPr>
          <a:xfrm>
            <a:off x="0" y="6306750"/>
            <a:ext cx="7724432"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Tree>
    <p:extLst>
      <p:ext uri="{BB962C8B-B14F-4D97-AF65-F5344CB8AC3E}">
        <p14:creationId xmlns:p14="http://schemas.microsoft.com/office/powerpoint/2010/main" val="2808086006"/>
      </p:ext>
    </p:extLst>
  </p:cSld>
  <p:clrMapOvr>
    <a:masterClrMapping/>
  </p:clrMapOvr>
  <p:transition spd="slow">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4"/>
            <a:ext cx="11161453" cy="720000"/>
          </a:xfrm>
          <a:noFill/>
        </p:spPr>
        <p:txBody>
          <a:bodyPr vert="horz" lIns="91440" tIns="45720" rIns="91440" bIns="45720" rtlCol="1" anchor="ctr">
            <a:noAutofit/>
          </a:bodyPr>
          <a:lstStyle>
            <a:lvl1pPr marL="0" marR="0" indent="0" algn="ctr" defTabSz="685891" rtl="1" eaLnBrk="1" fontAlgn="auto" latinLnBrk="0" hangingPunct="1">
              <a:lnSpc>
                <a:spcPct val="100000"/>
              </a:lnSpc>
              <a:spcBef>
                <a:spcPct val="0"/>
              </a:spcBef>
              <a:spcAft>
                <a:spcPts val="0"/>
              </a:spcAft>
              <a:buClrTx/>
              <a:buSzTx/>
              <a:buFontTx/>
              <a:buNone/>
              <a:tabLst/>
              <a:defRPr kumimoji="0" lang="he-IL" sz="36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6858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4" y="1185681"/>
            <a:ext cx="11161452" cy="540000"/>
          </a:xfrm>
        </p:spPr>
        <p:txBody>
          <a:bodyPr anchor="b">
            <a:noAutofit/>
          </a:bodyPr>
          <a:lstStyle>
            <a:lvl1pPr marL="0" indent="0">
              <a:buNone/>
              <a:defRPr sz="2400" b="1">
                <a:solidFill>
                  <a:srgbClr val="0070C0"/>
                </a:solidFill>
                <a:latin typeface="Varela Round" pitchFamily="2" charset="-79"/>
                <a:cs typeface="Varela Round" pitchFamily="2" charset="-79"/>
              </a:defRPr>
            </a:lvl1pPr>
            <a:lvl2pPr marL="342946" indent="0">
              <a:buNone/>
              <a:defRPr sz="1500" b="1"/>
            </a:lvl2pPr>
            <a:lvl3pPr marL="685891" indent="0">
              <a:buNone/>
              <a:defRPr sz="1350" b="1"/>
            </a:lvl3pPr>
            <a:lvl4pPr marL="1028837" indent="0">
              <a:buNone/>
              <a:defRPr sz="1200" b="1"/>
            </a:lvl4pPr>
            <a:lvl5pPr marL="1371783" indent="0">
              <a:buNone/>
              <a:defRPr sz="1200" b="1"/>
            </a:lvl5pPr>
            <a:lvl6pPr marL="1714729" indent="0">
              <a:buNone/>
              <a:defRPr sz="1200" b="1"/>
            </a:lvl6pPr>
            <a:lvl7pPr marL="2057674" indent="0">
              <a:buNone/>
              <a:defRPr sz="1200" b="1"/>
            </a:lvl7pPr>
            <a:lvl8pPr marL="2400620" indent="0">
              <a:buNone/>
              <a:defRPr sz="1200" b="1"/>
            </a:lvl8pPr>
            <a:lvl9pPr marL="2743566" indent="0">
              <a:buNone/>
              <a:defRPr sz="12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4" y="1725683"/>
            <a:ext cx="11161453" cy="4152517"/>
          </a:xfrm>
        </p:spPr>
        <p:txBody>
          <a:bodyPr>
            <a:normAutofit/>
          </a:bodyPr>
          <a:lstStyle>
            <a:lvl1pPr>
              <a:lnSpc>
                <a:spcPct val="100000"/>
              </a:lnSpc>
              <a:spcBef>
                <a:spcPts val="0"/>
              </a:spcBef>
              <a:spcAft>
                <a:spcPts val="450"/>
              </a:spcAft>
              <a:defRPr lang="he-IL" sz="18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450"/>
              </a:spcAft>
              <a:defRPr lang="he-IL" sz="1800" kern="1200" dirty="0" smtClean="0">
                <a:solidFill>
                  <a:srgbClr val="002060"/>
                </a:solidFill>
                <a:latin typeface="Varela Round" pitchFamily="2" charset="-79"/>
                <a:ea typeface="+mn-ea"/>
                <a:cs typeface="Varela Round" pitchFamily="2" charset="-79"/>
              </a:defRPr>
            </a:lvl2pPr>
            <a:lvl3pPr>
              <a:defRPr sz="1350"/>
            </a:lvl3pPr>
            <a:lvl4pPr>
              <a:defRPr sz="1200"/>
            </a:lvl4pPr>
            <a:lvl5pPr>
              <a:defRPr sz="1200"/>
            </a:lvl5pPr>
            <a:lvl6pPr>
              <a:defRPr sz="1200"/>
            </a:lvl6pPr>
            <a:lvl7pPr>
              <a:defRPr sz="1200"/>
            </a:lvl7pPr>
            <a:lvl8pPr>
              <a:defRPr sz="1200"/>
            </a:lvl8pPr>
            <a:lvl9pPr>
              <a:defRPr sz="1200"/>
            </a:lvl9pPr>
          </a:lstStyle>
          <a:p>
            <a:pPr marL="257209" lvl="0" indent="-257209" algn="r" defTabSz="6858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557287" lvl="1" indent="-214341" algn="r" defTabSz="685891"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200"/>
            <a:ext cx="4766192"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12" name="מלבן מעוגל 11"/>
          <p:cNvSpPr/>
          <p:nvPr userDrawn="1"/>
        </p:nvSpPr>
        <p:spPr>
          <a:xfrm>
            <a:off x="0" y="6306750"/>
            <a:ext cx="7724432"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Tree>
    <p:extLst>
      <p:ext uri="{BB962C8B-B14F-4D97-AF65-F5344CB8AC3E}">
        <p14:creationId xmlns:p14="http://schemas.microsoft.com/office/powerpoint/2010/main" val="4268973196"/>
      </p:ext>
    </p:extLst>
  </p:cSld>
  <p:clrMapOvr>
    <a:masterClrMapping/>
  </p:clrMapOvr>
  <p:transition spd="slow">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4"/>
            <a:ext cx="11161453" cy="720000"/>
          </a:xfrm>
          <a:noFill/>
        </p:spPr>
        <p:txBody>
          <a:bodyPr vert="horz" lIns="91440" tIns="45720" rIns="91440" bIns="45720" rtlCol="1" anchor="ctr">
            <a:noAutofit/>
          </a:bodyPr>
          <a:lstStyle>
            <a:lvl1pPr>
              <a:defRPr kumimoji="0" lang="he-IL" sz="36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6858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200"/>
            <a:ext cx="4766192"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9" name="מלבן מעוגל 8"/>
          <p:cNvSpPr/>
          <p:nvPr userDrawn="1"/>
        </p:nvSpPr>
        <p:spPr>
          <a:xfrm>
            <a:off x="0" y="6306750"/>
            <a:ext cx="7724432"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Tree>
    <p:extLst>
      <p:ext uri="{BB962C8B-B14F-4D97-AF65-F5344CB8AC3E}">
        <p14:creationId xmlns:p14="http://schemas.microsoft.com/office/powerpoint/2010/main" val="755118276"/>
      </p:ext>
    </p:extLst>
  </p:cSld>
  <p:clrMapOvr>
    <a:masterClrMapping/>
  </p:clrMapOvr>
  <p:transition spd="slow">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0" y="5878200"/>
            <a:ext cx="4766192"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9" name="מלבן מעוגל 8"/>
          <p:cNvSpPr/>
          <p:nvPr userDrawn="1"/>
        </p:nvSpPr>
        <p:spPr>
          <a:xfrm>
            <a:off x="0" y="6306750"/>
            <a:ext cx="7724432"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193701" y="228600"/>
            <a:ext cx="11782372" cy="6470650"/>
          </a:xfrm>
        </p:spPr>
        <p:txBody>
          <a:bodyPr/>
          <a:lstStyle>
            <a:lvl1pPr>
              <a:defRPr>
                <a:latin typeface="Varela Round" panose="00000500000000000000" pitchFamily="2" charset="-79"/>
                <a:cs typeface="Varela Round" panose="00000500000000000000" pitchFamily="2" charset="-79"/>
              </a:defRPr>
            </a:lvl1pPr>
          </a:lstStyle>
          <a:p>
            <a:r>
              <a:rPr lang="he-IL" dirty="0"/>
              <a:t>מיועד לסרטים</a:t>
            </a:r>
          </a:p>
        </p:txBody>
      </p:sp>
    </p:spTree>
    <p:extLst>
      <p:ext uri="{BB962C8B-B14F-4D97-AF65-F5344CB8AC3E}">
        <p14:creationId xmlns:p14="http://schemas.microsoft.com/office/powerpoint/2010/main" val="4265833671"/>
      </p:ext>
    </p:extLst>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485228-0E29-4D12-A6E9-299A5C766D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088C8B4-22B8-402C-8100-ED5EA1F70D17}"/>
              </a:ext>
            </a:extLst>
          </p:cNvPr>
          <p:cNvSpPr>
            <a:spLocks noGrp="1"/>
          </p:cNvSpPr>
          <p:nvPr>
            <p:ph type="dt" sz="half" idx="10"/>
          </p:nvPr>
        </p:nvSpPr>
        <p:spPr/>
        <p:txBody>
          <a:bodyPr/>
          <a:lstStyle/>
          <a:p>
            <a:fld id="{BB6F552B-607E-4869-A917-C44959BDCB12}" type="datetimeFigureOut">
              <a:rPr lang="he-IL" smtClean="0"/>
              <a:pPr/>
              <a:t>כ"ג/תשרי/תשפ"א</a:t>
            </a:fld>
            <a:endParaRPr lang="he-IL"/>
          </a:p>
        </p:txBody>
      </p:sp>
      <p:sp>
        <p:nvSpPr>
          <p:cNvPr id="4" name="מציין מיקום של כותרת תחתונה 3">
            <a:extLst>
              <a:ext uri="{FF2B5EF4-FFF2-40B4-BE49-F238E27FC236}">
                <a16:creationId xmlns:a16="http://schemas.microsoft.com/office/drawing/2014/main" id="{C3864E2F-0B6E-4A5C-BFAA-22472070C587}"/>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645161E-6299-41F9-9211-72210EFA3ACB}"/>
              </a:ext>
            </a:extLst>
          </p:cNvPr>
          <p:cNvSpPr>
            <a:spLocks noGrp="1"/>
          </p:cNvSpPr>
          <p:nvPr>
            <p:ph type="sldNum" sz="quarter" idx="12"/>
          </p:nvPr>
        </p:nvSpPr>
        <p:spPr/>
        <p:txBody>
          <a:bodyPr/>
          <a:lstStyle/>
          <a:p>
            <a:fld id="{16478A40-4CDB-4A89-A7AB-ED0E5AEAC786}" type="slidenum">
              <a:rPr lang="he-IL" smtClean="0"/>
              <a:pPr/>
              <a:t>‹#›</a:t>
            </a:fld>
            <a:endParaRPr lang="he-IL"/>
          </a:p>
        </p:txBody>
      </p:sp>
    </p:spTree>
    <p:extLst>
      <p:ext uri="{BB962C8B-B14F-4D97-AF65-F5344CB8AC3E}">
        <p14:creationId xmlns:p14="http://schemas.microsoft.com/office/powerpoint/2010/main" val="2429219212"/>
      </p:ext>
    </p:extLst>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623881" y="1288473"/>
            <a:ext cx="10872592" cy="5224442"/>
          </a:xfrm>
          <a:prstGeom prst="rect">
            <a:avLst/>
          </a:prstGeom>
        </p:spPr>
        <p:txBody>
          <a:bodyPr anchor="ctr">
            <a:noAutofit/>
          </a:bodyPr>
          <a:lstStyle>
            <a:lvl1pPr algn="ctr">
              <a:defRPr sz="2700">
                <a:latin typeface="Varela Round" panose="00000500000000000000" pitchFamily="2" charset="-79"/>
                <a:cs typeface="Varela Round" panose="00000500000000000000" pitchFamily="2" charset="-79"/>
              </a:defRPr>
            </a:lvl1pPr>
          </a:lstStyle>
          <a:p>
            <a:r>
              <a:rPr lang="he-IL" dirty="0"/>
              <a:t>לחץ כדי לערוך סגנון טקסט של תבנית בסיס</a:t>
            </a:r>
          </a:p>
        </p:txBody>
      </p:sp>
      <p:sp>
        <p:nvSpPr>
          <p:cNvPr id="7" name="מלבן מעוגל 6"/>
          <p:cNvSpPr/>
          <p:nvPr userDrawn="1"/>
        </p:nvSpPr>
        <p:spPr>
          <a:xfrm>
            <a:off x="-910417" y="6189198"/>
            <a:ext cx="3068596"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מעוגל 7"/>
          <p:cNvSpPr/>
          <p:nvPr userDrawn="1"/>
        </p:nvSpPr>
        <p:spPr>
          <a:xfrm>
            <a:off x="10082352" y="81723"/>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מעוגל 10"/>
          <p:cNvSpPr/>
          <p:nvPr userDrawn="1"/>
        </p:nvSpPr>
        <p:spPr>
          <a:xfrm>
            <a:off x="-2155687" y="6347805"/>
            <a:ext cx="5559136"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dirty="0"/>
          </a:p>
        </p:txBody>
      </p:sp>
      <p:sp>
        <p:nvSpPr>
          <p:cNvPr id="9" name="מציין מיקום טקסט 3"/>
          <p:cNvSpPr>
            <a:spLocks noGrp="1"/>
          </p:cNvSpPr>
          <p:nvPr>
            <p:ph type="body" sz="quarter" idx="10" hasCustomPrompt="1"/>
          </p:nvPr>
        </p:nvSpPr>
        <p:spPr>
          <a:xfrm>
            <a:off x="623889" y="192531"/>
            <a:ext cx="10872585" cy="1009650"/>
          </a:xfrm>
          <a:prstGeom prst="rect">
            <a:avLst/>
          </a:prstGeom>
        </p:spPr>
        <p:txBody>
          <a:bodyPr/>
          <a:lstStyle>
            <a:lvl1pPr marL="0" indent="0" algn="ctr">
              <a:buNone/>
              <a:defRPr sz="2100">
                <a:latin typeface="Varela Round" panose="00000500000000000000" pitchFamily="2" charset="-79"/>
                <a:cs typeface="Varela Round" panose="00000500000000000000" pitchFamily="2" charset="-79"/>
              </a:defRPr>
            </a:lvl1pPr>
          </a:lstStyle>
          <a:p>
            <a:r>
              <a:rPr lang="he-IL" sz="3300" dirty="0"/>
              <a:t>לחץ כדי לערוך סגנון כותרת של תבנית בסיס</a:t>
            </a:r>
          </a:p>
        </p:txBody>
      </p:sp>
    </p:spTree>
    <p:extLst>
      <p:ext uri="{BB962C8B-B14F-4D97-AF65-F5344CB8AC3E}">
        <p14:creationId xmlns:p14="http://schemas.microsoft.com/office/powerpoint/2010/main" val="1272559089"/>
      </p:ext>
    </p:extLst>
  </p:cSld>
  <p:clrMapOvr>
    <a:masterClrMapping/>
  </p:clrMapOvr>
  <p:transition spd="slow">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1" y="2693989"/>
            <a:ext cx="10363200"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410588"/>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3763217132"/>
      </p:ext>
    </p:extLst>
  </p:cSld>
  <p:clrMapOvr>
    <a:masterClrMapping/>
  </p:clrMapOvr>
  <p:transition spd="slow">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43" y="1396870"/>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2" name="כותרת 1"/>
          <p:cNvSpPr>
            <a:spLocks noGrp="1"/>
          </p:cNvSpPr>
          <p:nvPr>
            <p:ph type="ctrTitle"/>
          </p:nvPr>
        </p:nvSpPr>
        <p:spPr>
          <a:xfrm>
            <a:off x="739037" y="1640910"/>
            <a:ext cx="10872592"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9949" y="6579191"/>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9501144" y="6294301"/>
            <a:ext cx="3049656"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96883" y="-235260"/>
            <a:ext cx="276849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1636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Google Shape;11;p2"/>
          <p:cNvSpPr txBox="1">
            <a:spLocks noGrp="1"/>
          </p:cNvSpPr>
          <p:nvPr>
            <p:ph type="subTitle" idx="1"/>
          </p:nvPr>
        </p:nvSpPr>
        <p:spPr>
          <a:xfrm>
            <a:off x="738213" y="2918492"/>
            <a:ext cx="10873415"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213" y="3655832"/>
            <a:ext cx="10873415"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3634864257"/>
      </p:ext>
    </p:extLst>
  </p:cSld>
  <p:clrMapOvr>
    <a:masterClrMapping/>
  </p:clrMapOvr>
  <p:transition spd="slow">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p:spPr>
        <p:txBody>
          <a:bodyPr lIns="36000" tIns="0" rIns="36000" bIns="0">
            <a:noAutofit/>
          </a:bodyPr>
          <a:lstStyle>
            <a:lvl1pPr>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73" y="1195757"/>
            <a:ext cx="11161453" cy="4680000"/>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491941154"/>
      </p:ext>
    </p:extLst>
  </p:cSld>
  <p:clrMapOvr>
    <a:masterClrMapping/>
  </p:clrMapOvr>
  <p:transition spd="slow">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185681"/>
            <a:ext cx="11161452"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11161453"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2" name="מלבן מעוגל 11"/>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54592678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2579378710"/>
      </p:ext>
    </p:extLst>
  </p:cSld>
  <p:clrMapOvr>
    <a:masterClrMapping/>
  </p:clrMapOvr>
  <p:transition spd="slow">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193700" y="228600"/>
            <a:ext cx="11782372" cy="6470650"/>
          </a:xfrm>
        </p:spPr>
        <p:txBody>
          <a:bodyPr/>
          <a:lstStyle>
            <a:lvl1pPr>
              <a:defRPr>
                <a:latin typeface="Varela Round" panose="00000500000000000000" pitchFamily="2" charset="-79"/>
                <a:cs typeface="Varela Round" panose="00000500000000000000" pitchFamily="2" charset="-79"/>
              </a:defRPr>
            </a:lvl1pPr>
          </a:lstStyle>
          <a:p>
            <a:r>
              <a:rPr lang="he-IL" dirty="0"/>
              <a:t>מיועד לסרטים</a:t>
            </a:r>
          </a:p>
        </p:txBody>
      </p:sp>
    </p:spTree>
    <p:extLst>
      <p:ext uri="{BB962C8B-B14F-4D97-AF65-F5344CB8AC3E}">
        <p14:creationId xmlns:p14="http://schemas.microsoft.com/office/powerpoint/2010/main" val="3402037485"/>
      </p:ext>
    </p:extLst>
  </p:cSld>
  <p:clrMapOvr>
    <a:masterClrMapping/>
  </p:clrMapOvr>
  <p:transition spd="slow">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485228-0E29-4D12-A6E9-299A5C766D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088C8B4-22B8-402C-8100-ED5EA1F70D17}"/>
              </a:ext>
            </a:extLst>
          </p:cNvPr>
          <p:cNvSpPr>
            <a:spLocks noGrp="1"/>
          </p:cNvSpPr>
          <p:nvPr>
            <p:ph type="dt" sz="half" idx="10"/>
          </p:nvPr>
        </p:nvSpPr>
        <p:spPr/>
        <p:txBody>
          <a:bodyPr/>
          <a:lstStyle/>
          <a:p>
            <a:fld id="{BB6F552B-607E-4869-A917-C44959BDCB12}" type="datetimeFigureOut">
              <a:rPr lang="he-IL" smtClean="0"/>
              <a:pPr/>
              <a:t>כ"ג/תשרי/תשפ"א</a:t>
            </a:fld>
            <a:endParaRPr lang="he-IL"/>
          </a:p>
        </p:txBody>
      </p:sp>
      <p:sp>
        <p:nvSpPr>
          <p:cNvPr id="4" name="מציין מיקום של כותרת תחתונה 3">
            <a:extLst>
              <a:ext uri="{FF2B5EF4-FFF2-40B4-BE49-F238E27FC236}">
                <a16:creationId xmlns:a16="http://schemas.microsoft.com/office/drawing/2014/main" id="{C3864E2F-0B6E-4A5C-BFAA-22472070C587}"/>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645161E-6299-41F9-9211-72210EFA3ACB}"/>
              </a:ext>
            </a:extLst>
          </p:cNvPr>
          <p:cNvSpPr>
            <a:spLocks noGrp="1"/>
          </p:cNvSpPr>
          <p:nvPr>
            <p:ph type="sldNum" sz="quarter" idx="12"/>
          </p:nvPr>
        </p:nvSpPr>
        <p:spPr/>
        <p:txBody>
          <a:bodyPr/>
          <a:lstStyle/>
          <a:p>
            <a:fld id="{16478A40-4CDB-4A89-A7AB-ED0E5AEAC786}" type="slidenum">
              <a:rPr lang="he-IL" smtClean="0"/>
              <a:pPr/>
              <a:t>‹#›</a:t>
            </a:fld>
            <a:endParaRPr lang="he-IL"/>
          </a:p>
        </p:txBody>
      </p:sp>
    </p:spTree>
    <p:extLst>
      <p:ext uri="{BB962C8B-B14F-4D97-AF65-F5344CB8AC3E}">
        <p14:creationId xmlns:p14="http://schemas.microsoft.com/office/powerpoint/2010/main" val="793677242"/>
      </p:ext>
    </p:extLst>
  </p:cSld>
  <p:clrMapOvr>
    <a:masterClrMapping/>
  </p:clrMapOvr>
  <p:transition spd="slow">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623882" y="1288473"/>
            <a:ext cx="10872592" cy="5224442"/>
          </a:xfrm>
          <a:prstGeom prst="rect">
            <a:avLst/>
          </a:prstGeom>
        </p:spPr>
        <p:txBody>
          <a:bodyPr anchor="ctr">
            <a:noAutofit/>
          </a:bodyPr>
          <a:lstStyle>
            <a:lvl1pPr algn="ctr">
              <a:defRPr sz="3600">
                <a:latin typeface="Varela Round" panose="00000500000000000000" pitchFamily="2" charset="-79"/>
                <a:cs typeface="Varela Round" panose="00000500000000000000" pitchFamily="2" charset="-79"/>
              </a:defRPr>
            </a:lvl1pPr>
          </a:lstStyle>
          <a:p>
            <a:r>
              <a:rPr lang="he-IL" dirty="0"/>
              <a:t>לחץ כדי לערוך סגנון טקסט של תבנית בסיס</a:t>
            </a:r>
          </a:p>
        </p:txBody>
      </p:sp>
      <p:sp>
        <p:nvSpPr>
          <p:cNvPr id="7" name="מלבן מעוגל 6"/>
          <p:cNvSpPr/>
          <p:nvPr userDrawn="1"/>
        </p:nvSpPr>
        <p:spPr>
          <a:xfrm>
            <a:off x="-910416" y="6189198"/>
            <a:ext cx="3068595"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2352" y="8172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687" y="6347804"/>
            <a:ext cx="5559136"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623888" y="192531"/>
            <a:ext cx="10872585" cy="1009650"/>
          </a:xfrm>
          <a:prstGeom prst="rect">
            <a:avLst/>
          </a:prstGeom>
        </p:spPr>
        <p:txBody>
          <a:bodyPr/>
          <a:lstStyle>
            <a:lvl1pPr marL="0" indent="0" algn="ctr">
              <a:buNone/>
              <a:defRPr sz="2800">
                <a:latin typeface="Varela Round" panose="00000500000000000000" pitchFamily="2" charset="-79"/>
                <a:cs typeface="Varela Round" panose="00000500000000000000" pitchFamily="2" charset="-79"/>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3966814097"/>
      </p:ext>
    </p:extLst>
  </p:cSld>
  <p:clrMapOvr>
    <a:masterClrMapping/>
  </p:clrMapOvr>
  <p:transition spd="slow">
    <p:randomBar dir="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5399"/>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457154" indent="0" algn="ctr">
              <a:buNone/>
              <a:defRPr>
                <a:solidFill>
                  <a:schemeClr val="tx1">
                    <a:tint val="75000"/>
                  </a:schemeClr>
                </a:solidFill>
              </a:defRPr>
            </a:lvl2pPr>
            <a:lvl3pPr marL="914309" indent="0" algn="ctr">
              <a:buNone/>
              <a:defRPr>
                <a:solidFill>
                  <a:schemeClr val="tx1">
                    <a:tint val="75000"/>
                  </a:schemeClr>
                </a:solidFill>
              </a:defRPr>
            </a:lvl3pPr>
            <a:lvl4pPr marL="1371463" indent="0" algn="ctr">
              <a:buNone/>
              <a:defRPr>
                <a:solidFill>
                  <a:schemeClr val="tx1">
                    <a:tint val="75000"/>
                  </a:schemeClr>
                </a:solidFill>
              </a:defRPr>
            </a:lvl4pPr>
            <a:lvl5pPr marL="1828617" indent="0" algn="ctr">
              <a:buNone/>
              <a:defRPr>
                <a:solidFill>
                  <a:schemeClr val="tx1">
                    <a:tint val="75000"/>
                  </a:schemeClr>
                </a:solidFill>
              </a:defRPr>
            </a:lvl5pPr>
            <a:lvl6pPr marL="2285771" indent="0" algn="ctr">
              <a:buNone/>
              <a:defRPr>
                <a:solidFill>
                  <a:schemeClr val="tx1">
                    <a:tint val="75000"/>
                  </a:schemeClr>
                </a:solidFill>
              </a:defRPr>
            </a:lvl6pPr>
            <a:lvl7pPr marL="2742926" indent="0" algn="ctr">
              <a:buNone/>
              <a:defRPr>
                <a:solidFill>
                  <a:schemeClr val="tx1">
                    <a:tint val="75000"/>
                  </a:schemeClr>
                </a:solidFill>
              </a:defRPr>
            </a:lvl7pPr>
            <a:lvl8pPr marL="3200080" indent="0" algn="ctr">
              <a:buNone/>
              <a:defRPr>
                <a:solidFill>
                  <a:schemeClr val="tx1">
                    <a:tint val="75000"/>
                  </a:schemeClr>
                </a:solidFill>
              </a:defRPr>
            </a:lvl8pPr>
            <a:lvl9pPr marL="3657234"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3" y="452954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5509095"/>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theme" Target="../theme/theme2.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theme" Target="../theme/theme3.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spd="slow">
    <p:randomBar dir="vert"/>
  </p:transition>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0" y="1600203"/>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0" y="6356353"/>
            <a:ext cx="28448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BB6F552B-607E-4869-A917-C44959BDCB12}" type="datetimeFigureOut">
              <a:rPr lang="he-IL" smtClean="0"/>
              <a:pPr/>
              <a:t>כ"ג/תשרי/תשפ"א</a:t>
            </a:fld>
            <a:endParaRPr lang="he-IL"/>
          </a:p>
        </p:txBody>
      </p:sp>
      <p:sp>
        <p:nvSpPr>
          <p:cNvPr id="5" name="מציין מיקום של כותרת תחתונה 4"/>
          <p:cNvSpPr>
            <a:spLocks noGrp="1"/>
          </p:cNvSpPr>
          <p:nvPr>
            <p:ph type="ftr" sz="quarter" idx="3"/>
          </p:nvPr>
        </p:nvSpPr>
        <p:spPr>
          <a:xfrm>
            <a:off x="4165600" y="6356353"/>
            <a:ext cx="38608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0" y="6356353"/>
            <a:ext cx="28448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16478A40-4CDB-4A89-A7AB-ED0E5AEAC786}" type="slidenum">
              <a:rPr lang="he-IL" smtClean="0"/>
              <a:pPr/>
              <a:t>‹#›</a:t>
            </a:fld>
            <a:endParaRPr lang="he-IL"/>
          </a:p>
        </p:txBody>
      </p:sp>
    </p:spTree>
    <p:extLst>
      <p:ext uri="{BB962C8B-B14F-4D97-AF65-F5344CB8AC3E}">
        <p14:creationId xmlns:p14="http://schemas.microsoft.com/office/powerpoint/2010/main" val="226768068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Lst>
  <p:transition spd="slow">
    <p:randomBar dir="vert"/>
  </p:transition>
  <p:txStyles>
    <p:titleStyle>
      <a:lvl1pPr algn="ctr" defTabSz="685891" rtl="1" eaLnBrk="1" latinLnBrk="0" hangingPunct="1">
        <a:spcBef>
          <a:spcPct val="0"/>
        </a:spcBef>
        <a:buNone/>
        <a:defRPr sz="3300" kern="1200">
          <a:solidFill>
            <a:schemeClr val="tx1"/>
          </a:solidFill>
          <a:latin typeface="+mj-lt"/>
          <a:ea typeface="+mj-ea"/>
          <a:cs typeface="+mj-cs"/>
        </a:defRPr>
      </a:lvl1pPr>
    </p:titleStyle>
    <p:bodyStyle>
      <a:lvl1pPr marL="257209" indent="-257209" algn="r" defTabSz="685891" rtl="1" eaLnBrk="1" latinLnBrk="0" hangingPunct="1">
        <a:spcBef>
          <a:spcPct val="20000"/>
        </a:spcBef>
        <a:buFont typeface="Arial" pitchFamily="34" charset="0"/>
        <a:buChar char="•"/>
        <a:defRPr sz="2400" kern="1200">
          <a:solidFill>
            <a:schemeClr val="tx1"/>
          </a:solidFill>
          <a:latin typeface="+mn-lt"/>
          <a:ea typeface="+mn-ea"/>
          <a:cs typeface="+mn-cs"/>
        </a:defRPr>
      </a:lvl1pPr>
      <a:lvl2pPr marL="557287" indent="-214341" algn="r" defTabSz="685891" rtl="1" eaLnBrk="1" latinLnBrk="0" hangingPunct="1">
        <a:spcBef>
          <a:spcPct val="20000"/>
        </a:spcBef>
        <a:buFont typeface="Arial" pitchFamily="34" charset="0"/>
        <a:buChar char="–"/>
        <a:defRPr sz="2100" kern="1200">
          <a:solidFill>
            <a:schemeClr val="tx1"/>
          </a:solidFill>
          <a:latin typeface="+mn-lt"/>
          <a:ea typeface="+mn-ea"/>
          <a:cs typeface="+mn-cs"/>
        </a:defRPr>
      </a:lvl2pPr>
      <a:lvl3pPr marL="857364" indent="-171473" algn="r" defTabSz="6858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200310" indent="-171473" algn="r" defTabSz="685891" rtl="1" eaLnBrk="1" latinLnBrk="0" hangingPunct="1">
        <a:spcBef>
          <a:spcPct val="20000"/>
        </a:spcBef>
        <a:buFont typeface="Arial" pitchFamily="34" charset="0"/>
        <a:buChar char="–"/>
        <a:defRPr sz="1500" kern="1200">
          <a:solidFill>
            <a:schemeClr val="tx1"/>
          </a:solidFill>
          <a:latin typeface="+mn-lt"/>
          <a:ea typeface="+mn-ea"/>
          <a:cs typeface="+mn-cs"/>
        </a:defRPr>
      </a:lvl4pPr>
      <a:lvl5pPr marL="1543256" indent="-171473" algn="r" defTabSz="685891" rtl="1" eaLnBrk="1" latinLnBrk="0" hangingPunct="1">
        <a:spcBef>
          <a:spcPct val="20000"/>
        </a:spcBef>
        <a:buFont typeface="Arial" pitchFamily="34" charset="0"/>
        <a:buChar char="»"/>
        <a:defRPr sz="1500" kern="1200">
          <a:solidFill>
            <a:schemeClr val="tx1"/>
          </a:solidFill>
          <a:latin typeface="+mn-lt"/>
          <a:ea typeface="+mn-ea"/>
          <a:cs typeface="+mn-cs"/>
        </a:defRPr>
      </a:lvl5pPr>
      <a:lvl6pPr marL="1886201" indent="-171473" algn="r" defTabSz="685891"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9147" indent="-171473" algn="r" defTabSz="685891"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2093" indent="-171473" algn="r" defTabSz="685891"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5039" indent="-171473" algn="r" defTabSz="685891"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he-IL"/>
      </a:defPPr>
      <a:lvl1pPr marL="0" algn="r" defTabSz="685891" rtl="1" eaLnBrk="1" latinLnBrk="0" hangingPunct="1">
        <a:defRPr sz="1350" kern="1200">
          <a:solidFill>
            <a:schemeClr val="tx1"/>
          </a:solidFill>
          <a:latin typeface="+mn-lt"/>
          <a:ea typeface="+mn-ea"/>
          <a:cs typeface="+mn-cs"/>
        </a:defRPr>
      </a:lvl1pPr>
      <a:lvl2pPr marL="342946" algn="r" defTabSz="685891" rtl="1" eaLnBrk="1" latinLnBrk="0" hangingPunct="1">
        <a:defRPr sz="1350" kern="1200">
          <a:solidFill>
            <a:schemeClr val="tx1"/>
          </a:solidFill>
          <a:latin typeface="+mn-lt"/>
          <a:ea typeface="+mn-ea"/>
          <a:cs typeface="+mn-cs"/>
        </a:defRPr>
      </a:lvl2pPr>
      <a:lvl3pPr marL="685891" algn="r" defTabSz="685891" rtl="1" eaLnBrk="1" latinLnBrk="0" hangingPunct="1">
        <a:defRPr sz="1350" kern="1200">
          <a:solidFill>
            <a:schemeClr val="tx1"/>
          </a:solidFill>
          <a:latin typeface="+mn-lt"/>
          <a:ea typeface="+mn-ea"/>
          <a:cs typeface="+mn-cs"/>
        </a:defRPr>
      </a:lvl3pPr>
      <a:lvl4pPr marL="1028837" algn="r" defTabSz="685891" rtl="1" eaLnBrk="1" latinLnBrk="0" hangingPunct="1">
        <a:defRPr sz="1350" kern="1200">
          <a:solidFill>
            <a:schemeClr val="tx1"/>
          </a:solidFill>
          <a:latin typeface="+mn-lt"/>
          <a:ea typeface="+mn-ea"/>
          <a:cs typeface="+mn-cs"/>
        </a:defRPr>
      </a:lvl4pPr>
      <a:lvl5pPr marL="1371783" algn="r" defTabSz="685891" rtl="1" eaLnBrk="1" latinLnBrk="0" hangingPunct="1">
        <a:defRPr sz="1350" kern="1200">
          <a:solidFill>
            <a:schemeClr val="tx1"/>
          </a:solidFill>
          <a:latin typeface="+mn-lt"/>
          <a:ea typeface="+mn-ea"/>
          <a:cs typeface="+mn-cs"/>
        </a:defRPr>
      </a:lvl5pPr>
      <a:lvl6pPr marL="1714729" algn="r" defTabSz="685891" rtl="1" eaLnBrk="1" latinLnBrk="0" hangingPunct="1">
        <a:defRPr sz="1350" kern="1200">
          <a:solidFill>
            <a:schemeClr val="tx1"/>
          </a:solidFill>
          <a:latin typeface="+mn-lt"/>
          <a:ea typeface="+mn-ea"/>
          <a:cs typeface="+mn-cs"/>
        </a:defRPr>
      </a:lvl6pPr>
      <a:lvl7pPr marL="2057674" algn="r" defTabSz="685891" rtl="1" eaLnBrk="1" latinLnBrk="0" hangingPunct="1">
        <a:defRPr sz="1350" kern="1200">
          <a:solidFill>
            <a:schemeClr val="tx1"/>
          </a:solidFill>
          <a:latin typeface="+mn-lt"/>
          <a:ea typeface="+mn-ea"/>
          <a:cs typeface="+mn-cs"/>
        </a:defRPr>
      </a:lvl7pPr>
      <a:lvl8pPr marL="2400620" algn="r" defTabSz="685891" rtl="1" eaLnBrk="1" latinLnBrk="0" hangingPunct="1">
        <a:defRPr sz="1350" kern="1200">
          <a:solidFill>
            <a:schemeClr val="tx1"/>
          </a:solidFill>
          <a:latin typeface="+mn-lt"/>
          <a:ea typeface="+mn-ea"/>
          <a:cs typeface="+mn-cs"/>
        </a:defRPr>
      </a:lvl8pPr>
      <a:lvl9pPr marL="2743566" algn="r" defTabSz="685891" rtl="1"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כ"ג/תשרי/תשפ"א</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extLst>
      <p:ext uri="{BB962C8B-B14F-4D97-AF65-F5344CB8AC3E}">
        <p14:creationId xmlns:p14="http://schemas.microsoft.com/office/powerpoint/2010/main" val="327982296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transition spd="slow">
    <p:randomBar dir="ver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ar-SA" sz="8000" dirty="0">
                <a:cs typeface="+mn-cs"/>
              </a:rPr>
              <a:t>منظومة البثّ القطريّة</a:t>
            </a:r>
            <a:endParaRPr lang="he-IL" sz="8000" dirty="0">
              <a:cs typeface="+mn-cs"/>
            </a:endParaRPr>
          </a:p>
        </p:txBody>
      </p:sp>
    </p:spTree>
    <p:extLst>
      <p:ext uri="{BB962C8B-B14F-4D97-AF65-F5344CB8AC3E}">
        <p14:creationId xmlns:p14="http://schemas.microsoft.com/office/powerpoint/2010/main" val="218788372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822036"/>
            <a:ext cx="11161453" cy="1274618"/>
          </a:xfrm>
        </p:spPr>
        <p:txBody>
          <a:bodyPr/>
          <a:lstStyle/>
          <a:p>
            <a:pPr algn="r"/>
            <a:r>
              <a:rPr lang="ar-SA" sz="2400" dirty="0">
                <a:cs typeface="+mn-cs"/>
              </a:rPr>
              <a:t>الأبيات السّادس حتّى الثّامن: التّوجّه إلى لبنان والحديث عن هجرة اللّبنانيّين إلى الغرب</a:t>
            </a:r>
            <a:br>
              <a:rPr lang="ar-SA" sz="2400" dirty="0">
                <a:cs typeface="+mn-cs"/>
              </a:rPr>
            </a:br>
            <a:br>
              <a:rPr lang="ar-SA" sz="2800" dirty="0">
                <a:cs typeface="+mn-cs"/>
              </a:rPr>
            </a:br>
            <a:r>
              <a:rPr lang="ar-SA" sz="2800" dirty="0">
                <a:solidFill>
                  <a:srgbClr val="7030A0"/>
                </a:solidFill>
                <a:cs typeface="+mn-cs"/>
              </a:rPr>
              <a:t>نسيمَ لُبنانَ كم جادَتْكَ عاطِرَة ٌ                  من الرِّياضِ وكم حَيّاكَ مُنْسَكِبُ</a:t>
            </a:r>
            <a:br>
              <a:rPr lang="ar-SA" sz="2800" dirty="0">
                <a:solidFill>
                  <a:srgbClr val="7030A0"/>
                </a:solidFill>
                <a:cs typeface="+mn-cs"/>
              </a:rPr>
            </a:br>
            <a:r>
              <a:rPr lang="ar-SA" sz="2800" dirty="0">
                <a:solidFill>
                  <a:srgbClr val="7030A0"/>
                </a:solidFill>
                <a:cs typeface="+mn-cs"/>
              </a:rPr>
              <a:t>في الشَّرقِ والغَربِ أنفاسٌ مُسَعَّرَةٌ             تَهْفُو إليكَ وأكبادٌ بها لَهَبُ</a:t>
            </a:r>
            <a:br>
              <a:rPr lang="ar-SA" sz="2800" dirty="0">
                <a:solidFill>
                  <a:srgbClr val="7030A0"/>
                </a:solidFill>
                <a:cs typeface="+mn-cs"/>
              </a:rPr>
            </a:br>
            <a:r>
              <a:rPr lang="ar-SA" sz="2800" dirty="0">
                <a:solidFill>
                  <a:srgbClr val="7030A0"/>
                </a:solidFill>
                <a:cs typeface="+mn-cs"/>
              </a:rPr>
              <a:t>لولا طِلابُ العُلا لم يَبتَغُوا بَدَلاً                  من طِيبِ رَيّاكَ لكنّ العُلا تَعَبُ</a:t>
            </a:r>
            <a:br>
              <a:rPr lang="ar-SA" sz="2800" dirty="0">
                <a:solidFill>
                  <a:srgbClr val="7030A0"/>
                </a:solidFill>
                <a:cs typeface="+mn-cs"/>
              </a:rPr>
            </a:br>
            <a:endParaRPr lang="he-IL" sz="2800" dirty="0">
              <a:cs typeface="+mn-cs"/>
            </a:endParaRPr>
          </a:p>
        </p:txBody>
      </p:sp>
      <p:sp>
        <p:nvSpPr>
          <p:cNvPr id="3" name="מציין מיקום תוכן 2"/>
          <p:cNvSpPr>
            <a:spLocks noGrp="1"/>
          </p:cNvSpPr>
          <p:nvPr>
            <p:ph idx="1"/>
          </p:nvPr>
        </p:nvSpPr>
        <p:spPr>
          <a:xfrm>
            <a:off x="515274" y="2392217"/>
            <a:ext cx="11161453" cy="3888509"/>
          </a:xfrm>
        </p:spPr>
        <p:txBody>
          <a:bodyPr>
            <a:normAutofit fontScale="92500" lnSpcReduction="10000"/>
          </a:bodyPr>
          <a:lstStyle/>
          <a:p>
            <a:r>
              <a:rPr lang="ar-SA" sz="2600" dirty="0">
                <a:cs typeface="+mn-cs"/>
              </a:rPr>
              <a:t>يخاطب نسيم لبنان بقوله: إنّك عذب وجميل، وهذا بفعل الأماكن الّتي تمرّ بها، ويقصد رياض لبنان بأزهارها وعبقها العَطِر، وفي الشّتاء تنعشك الأمطار الغزيرة. ويمكن أنّه يقصد انتعاش الهواء من الشّلّال المنسكب والمتدفّق في الأنهار.</a:t>
            </a:r>
            <a:endParaRPr lang="en-US" sz="2600" dirty="0">
              <a:cs typeface="+mn-cs"/>
            </a:endParaRPr>
          </a:p>
          <a:p>
            <a:r>
              <a:rPr lang="ar-SA" sz="2600" dirty="0">
                <a:cs typeface="+mn-cs"/>
              </a:rPr>
              <a:t>اِعلمْ يا بلد النّسيم العطر (لبنان) بأنّ نفوس النّاس ومشاعرهم تشتاق إليك شوقًا حارًّا، وأكبادهم تتلظّى (تحترق) بحرارة الشّوق إليك في مشارق الأرض ومغاربها.</a:t>
            </a:r>
            <a:endParaRPr lang="en-US" sz="2600" dirty="0">
              <a:cs typeface="+mn-cs"/>
            </a:endParaRPr>
          </a:p>
          <a:p>
            <a:r>
              <a:rPr lang="ar-SA" sz="2600" dirty="0">
                <a:cs typeface="+mn-cs"/>
              </a:rPr>
              <a:t>يبيّن الشّاعر سبب هجرة بعض أهل الشّام من بلادهم؛ وهو طلب العلا والرّقيّ والتّقدّم، ولولا هذا الهدف لما أُبعِدوا عن بلادهم مقابل أيّ ثمن.</a:t>
            </a:r>
            <a:endParaRPr lang="en-US" sz="2600" dirty="0">
              <a:cs typeface="+mn-cs"/>
            </a:endParaRPr>
          </a:p>
          <a:p>
            <a:endParaRPr lang="he-IL" dirty="0">
              <a:cs typeface="+mn-cs"/>
            </a:endParaRPr>
          </a:p>
        </p:txBody>
      </p:sp>
    </p:spTree>
    <p:extLst>
      <p:ext uri="{BB962C8B-B14F-4D97-AF65-F5344CB8AC3E}">
        <p14:creationId xmlns:p14="http://schemas.microsoft.com/office/powerpoint/2010/main" val="35840835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3"/>
            <a:ext cx="11161453" cy="2040579"/>
          </a:xfrm>
        </p:spPr>
        <p:txBody>
          <a:bodyPr/>
          <a:lstStyle/>
          <a:p>
            <a:pPr algn="r"/>
            <a:r>
              <a:rPr lang="ar-SA" sz="2800" dirty="0">
                <a:cs typeface="+mn-cs"/>
              </a:rPr>
              <a:t>الأبيات التّاسع حتّى الحادي عشر: تفصيل أسباب الهجرة إلى الغرب</a:t>
            </a:r>
            <a:br>
              <a:rPr lang="ar-SA" sz="2800" dirty="0">
                <a:cs typeface="+mn-cs"/>
              </a:rPr>
            </a:br>
            <a:br>
              <a:rPr lang="ar-SA" sz="2800" dirty="0">
                <a:cs typeface="+mn-cs"/>
              </a:rPr>
            </a:br>
            <a:r>
              <a:rPr lang="ar-SA" sz="2800" dirty="0">
                <a:solidFill>
                  <a:srgbClr val="7030A0"/>
                </a:solidFill>
                <a:cs typeface="+mn-cs"/>
              </a:rPr>
              <a:t>رَادُوا المَناهِلَ في الدُّنْيا ولو وَجَدُوا        إلى المَجَرَّة ِ رَكبًا صاعِدًا رَكِبُوا</a:t>
            </a:r>
            <a:br>
              <a:rPr lang="ar-SA" sz="2800" dirty="0">
                <a:solidFill>
                  <a:srgbClr val="7030A0"/>
                </a:solidFill>
                <a:cs typeface="+mn-cs"/>
              </a:rPr>
            </a:br>
            <a:r>
              <a:rPr lang="ar-SA" sz="2800" dirty="0">
                <a:solidFill>
                  <a:srgbClr val="7030A0"/>
                </a:solidFill>
                <a:cs typeface="+mn-cs"/>
              </a:rPr>
              <a:t>أو قيلَ في الشمسِ للرّاجِينَ مُنْتَجَعٌ         مَدُّوا لها سَبَبًا في الجَوِّ وانتَدَبُوا</a:t>
            </a:r>
            <a:br>
              <a:rPr lang="ar-SA" sz="2800" dirty="0">
                <a:solidFill>
                  <a:srgbClr val="7030A0"/>
                </a:solidFill>
                <a:cs typeface="+mn-cs"/>
              </a:rPr>
            </a:br>
            <a:r>
              <a:rPr lang="ar-SA" sz="2800" dirty="0">
                <a:solidFill>
                  <a:srgbClr val="7030A0"/>
                </a:solidFill>
                <a:cs typeface="+mn-cs"/>
              </a:rPr>
              <a:t>سَعَوا إلى الكَسْبِ مَحْمُودًا وما فَتِئَتْ       أمُّ اللُّغاتِ بذاكَ السَّعْي تَكْتَسِبُ</a:t>
            </a:r>
            <a:endParaRPr lang="he-IL" sz="2800" dirty="0">
              <a:cs typeface="+mn-cs"/>
            </a:endParaRPr>
          </a:p>
        </p:txBody>
      </p:sp>
      <p:sp>
        <p:nvSpPr>
          <p:cNvPr id="3" name="מציין מיקום תוכן 2"/>
          <p:cNvSpPr>
            <a:spLocks noGrp="1"/>
          </p:cNvSpPr>
          <p:nvPr>
            <p:ph idx="1"/>
          </p:nvPr>
        </p:nvSpPr>
        <p:spPr>
          <a:xfrm>
            <a:off x="515274" y="2410690"/>
            <a:ext cx="11161453" cy="4341091"/>
          </a:xfrm>
        </p:spPr>
        <p:txBody>
          <a:bodyPr>
            <a:normAutofit/>
          </a:bodyPr>
          <a:lstStyle/>
          <a:p>
            <a:r>
              <a:rPr lang="ar-SA" sz="2400" dirty="0">
                <a:cs typeface="+mn-cs"/>
              </a:rPr>
              <a:t>يُفصّل الشّاعر أغراض الهجرة، ويبالغ: هؤلاء الّذين تركوا بلادهم طلبوا العلم والتّقدّم في كلّ مكان، ولو أنّهم وجدوا مرادهم في المجرّة (كناية عن البعد السّحيق - القصد في أيّ مكان حتّى ولو كان بعيدًا جدًّا) وكان أمر الوصول إليها متاحًا لقصدوها لتحقيق أهدافهم.</a:t>
            </a:r>
            <a:endParaRPr lang="en-US" sz="2400" dirty="0">
              <a:cs typeface="+mn-cs"/>
            </a:endParaRPr>
          </a:p>
          <a:p>
            <a:r>
              <a:rPr lang="ar-SA" sz="2400" dirty="0">
                <a:cs typeface="+mn-cs"/>
              </a:rPr>
              <a:t>وفي مبالغة أخرى يوضّح أنّهم لن يكلّوا ولن يملّوا في محاولة تحقيق أهدافهم، فلو كان ذلك في الشّمس لمدّوا إليها الحبال وتسلّقوا. فاليأس لا يجد السّبيل إلى قلوبهم، بل يستهينون بالمخاطر ويضحّون لتحقيق غاياتهم.</a:t>
            </a:r>
            <a:endParaRPr lang="en-US" sz="2400" dirty="0">
              <a:cs typeface="+mn-cs"/>
            </a:endParaRPr>
          </a:p>
          <a:p>
            <a:r>
              <a:rPr lang="ar-SA" sz="2400" dirty="0">
                <a:cs typeface="+mn-cs"/>
              </a:rPr>
              <a:t>في هجرة هؤلاء لا ضعفَ ولا وهَنَ للّغة العربيّة، بل على العكس من ذلك؛ فهم يعملون على نشرها بين الأمم حيثما حلّوا طالبين الكسب من أجل العيش الكريم.</a:t>
            </a:r>
            <a:endParaRPr lang="en-US" sz="2400" dirty="0">
              <a:cs typeface="+mn-cs"/>
            </a:endParaRPr>
          </a:p>
          <a:p>
            <a:endParaRPr lang="he-IL" dirty="0"/>
          </a:p>
        </p:txBody>
      </p:sp>
    </p:spTree>
    <p:extLst>
      <p:ext uri="{BB962C8B-B14F-4D97-AF65-F5344CB8AC3E}">
        <p14:creationId xmlns:p14="http://schemas.microsoft.com/office/powerpoint/2010/main" val="18264348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4"/>
            <a:ext cx="11161453" cy="2142180"/>
          </a:xfrm>
        </p:spPr>
        <p:txBody>
          <a:bodyPr/>
          <a:lstStyle/>
          <a:p>
            <a:pPr algn="r"/>
            <a:r>
              <a:rPr lang="ar-SA" sz="2800" dirty="0">
                <a:cs typeface="+mn-cs"/>
              </a:rPr>
              <a:t>البيتان الثّاني عشر والثّالث عشر: اعتبار الشّاعر لنفسه ممثّلًا لمصر في محبّة الشّام.</a:t>
            </a:r>
            <a:br>
              <a:rPr lang="he-IL" sz="2800" dirty="0">
                <a:cs typeface="+mn-cs"/>
              </a:rPr>
            </a:br>
            <a:br>
              <a:rPr lang="he-IL" sz="2800" dirty="0">
                <a:cs typeface="+mn-cs"/>
              </a:rPr>
            </a:br>
            <a:r>
              <a:rPr lang="ar-SA" sz="2800" dirty="0">
                <a:solidFill>
                  <a:srgbClr val="7030A0"/>
                </a:solidFill>
                <a:cs typeface="+mn-cs"/>
              </a:rPr>
              <a:t>هذي يَدي عن بني مِصرٍ تُصافِحُكُم             فصافِحُوها تُصافِحْ نَفسَها العَرَبُ</a:t>
            </a:r>
            <a:br>
              <a:rPr lang="ar-SA" sz="2800" dirty="0">
                <a:solidFill>
                  <a:srgbClr val="7030A0"/>
                </a:solidFill>
                <a:cs typeface="+mn-cs"/>
              </a:rPr>
            </a:br>
            <a:r>
              <a:rPr lang="ar-SA" sz="2800" dirty="0">
                <a:solidFill>
                  <a:srgbClr val="7030A0"/>
                </a:solidFill>
                <a:cs typeface="+mn-cs"/>
              </a:rPr>
              <a:t>إِنْ يَكْتُبوا لِيَ ذَنْبًا في مَوَدَّتِهمْ                   فإنّما الفَخْرُ في الذَّنْبِ الذي كَتَبُوا</a:t>
            </a:r>
            <a:endParaRPr lang="he-IL" sz="2800" dirty="0">
              <a:cs typeface="+mn-cs"/>
            </a:endParaRPr>
          </a:p>
        </p:txBody>
      </p:sp>
      <p:sp>
        <p:nvSpPr>
          <p:cNvPr id="3" name="מציין מיקום תוכן 2"/>
          <p:cNvSpPr>
            <a:spLocks noGrp="1"/>
          </p:cNvSpPr>
          <p:nvPr>
            <p:ph idx="1"/>
          </p:nvPr>
        </p:nvSpPr>
        <p:spPr>
          <a:xfrm>
            <a:off x="515274" y="2355275"/>
            <a:ext cx="11161453" cy="3925452"/>
          </a:xfrm>
        </p:spPr>
        <p:txBody>
          <a:bodyPr/>
          <a:lstStyle/>
          <a:p>
            <a:r>
              <a:rPr lang="ar-SA" sz="2400" dirty="0">
                <a:cs typeface="+mn-cs"/>
              </a:rPr>
              <a:t>ها أنا أتقدّم منكم (بني الشّام: سوريا ولبنان وفلسطين والأردن) نيابة عن الشّعب المصريّ مصافحًا، فصافحوني ولنشدَّ على أيدي بعضنا البعض، وبهذا تتحقّق الوحدة ونبيت أخوة تحت عَلَم العروبة، وتتحقّق الحياة المبنيّة على أواصر الأخوّة والوئام.</a:t>
            </a:r>
            <a:endParaRPr lang="en-US" sz="2400" dirty="0">
              <a:cs typeface="+mn-cs"/>
            </a:endParaRPr>
          </a:p>
          <a:p>
            <a:r>
              <a:rPr lang="ar-SA" sz="2400" dirty="0">
                <a:cs typeface="+mn-cs"/>
              </a:rPr>
              <a:t>يوظّف الشّاعر أسلوب المدح بما يشبه الذّمّ مبالغةً في تقدير واحترام الموقف بقوله: إذا اُعتُبِر حبّي اللّامحدود لأهل الشّام ذنبًا لي، فإنّني أفخر وأعتزّ بهذا الذّنب.</a:t>
            </a:r>
            <a:endParaRPr lang="en-US" sz="2400" dirty="0">
              <a:cs typeface="+mn-cs"/>
            </a:endParaRPr>
          </a:p>
          <a:p>
            <a:r>
              <a:rPr lang="ar-SA" sz="2400" dirty="0">
                <a:cs typeface="+mn-cs"/>
              </a:rPr>
              <a:t>وهذا أيضًا مدح لتوطيد علاقة المودّة بين الأخوة من الشّعبين.</a:t>
            </a:r>
            <a:endParaRPr lang="en-US" sz="2400" dirty="0">
              <a:cs typeface="+mn-cs"/>
            </a:endParaRPr>
          </a:p>
          <a:p>
            <a:endParaRPr lang="he-IL" dirty="0"/>
          </a:p>
          <a:p>
            <a:endParaRPr lang="he-IL" dirty="0"/>
          </a:p>
        </p:txBody>
      </p:sp>
    </p:spTree>
    <p:extLst>
      <p:ext uri="{BB962C8B-B14F-4D97-AF65-F5344CB8AC3E}">
        <p14:creationId xmlns:p14="http://schemas.microsoft.com/office/powerpoint/2010/main" val="10754666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3"/>
            <a:ext cx="11161453" cy="4331197"/>
          </a:xfrm>
        </p:spPr>
        <p:txBody>
          <a:bodyPr/>
          <a:lstStyle/>
          <a:p>
            <a:br>
              <a:rPr lang="ar-SA" sz="4400" dirty="0">
                <a:solidFill>
                  <a:srgbClr val="7030A0"/>
                </a:solidFill>
                <a:cs typeface="+mn-cs"/>
              </a:rPr>
            </a:br>
            <a:br>
              <a:rPr lang="ar-SA" sz="4400" dirty="0">
                <a:solidFill>
                  <a:srgbClr val="7030A0"/>
                </a:solidFill>
                <a:cs typeface="+mn-cs"/>
              </a:rPr>
            </a:br>
            <a:r>
              <a:rPr lang="ar-SA" sz="4400" dirty="0">
                <a:solidFill>
                  <a:srgbClr val="7030A0"/>
                </a:solidFill>
                <a:cs typeface="+mn-cs"/>
              </a:rPr>
              <a:t>من الأساليب المستخدمة في النّصّ</a:t>
            </a:r>
            <a:endParaRPr lang="he-IL" sz="4400" dirty="0">
              <a:cs typeface="+mn-cs"/>
            </a:endParaRPr>
          </a:p>
        </p:txBody>
      </p:sp>
    </p:spTree>
    <p:extLst>
      <p:ext uri="{BB962C8B-B14F-4D97-AF65-F5344CB8AC3E}">
        <p14:creationId xmlns:p14="http://schemas.microsoft.com/office/powerpoint/2010/main" val="2416311748"/>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4"/>
            <a:ext cx="11161453" cy="1809670"/>
          </a:xfrm>
        </p:spPr>
        <p:txBody>
          <a:bodyPr/>
          <a:lstStyle/>
          <a:p>
            <a:pPr algn="r"/>
            <a:r>
              <a:rPr lang="ar-SA" sz="3200" u="sng" dirty="0">
                <a:solidFill>
                  <a:prstClr val="black">
                    <a:lumMod val="85000"/>
                    <a:lumOff val="15000"/>
                  </a:prstClr>
                </a:solidFill>
                <a:cs typeface="+mn-cs"/>
              </a:rPr>
              <a:t>التّصريع</a:t>
            </a:r>
            <a:r>
              <a:rPr lang="ar-SA" sz="3200" dirty="0">
                <a:solidFill>
                  <a:prstClr val="black">
                    <a:lumMod val="85000"/>
                    <a:lumOff val="15000"/>
                  </a:prstClr>
                </a:solidFill>
                <a:cs typeface="+mn-cs"/>
              </a:rPr>
              <a:t> </a:t>
            </a:r>
            <a:r>
              <a:rPr lang="ar-SA" sz="3200" b="0" dirty="0">
                <a:solidFill>
                  <a:prstClr val="black">
                    <a:lumMod val="85000"/>
                    <a:lumOff val="15000"/>
                  </a:prstClr>
                </a:solidFill>
                <a:cs typeface="+mn-cs"/>
              </a:rPr>
              <a:t>في مطلع القصيدة؛ وهو اتّفاق صدر البيت وعجزه بالتّقفية: </a:t>
            </a:r>
            <a:br>
              <a:rPr lang="ar-SA" sz="3200" dirty="0">
                <a:solidFill>
                  <a:prstClr val="black">
                    <a:lumMod val="85000"/>
                    <a:lumOff val="15000"/>
                  </a:prstClr>
                </a:solidFill>
                <a:cs typeface="+mn-cs"/>
              </a:rPr>
            </a:br>
            <a:br>
              <a:rPr lang="ar-SA" sz="3200" dirty="0">
                <a:solidFill>
                  <a:prstClr val="black">
                    <a:lumMod val="85000"/>
                    <a:lumOff val="15000"/>
                  </a:prstClr>
                </a:solidFill>
                <a:cs typeface="+mn-cs"/>
              </a:rPr>
            </a:br>
            <a:r>
              <a:rPr lang="ar-SA" sz="3200" dirty="0">
                <a:cs typeface="+mn-cs"/>
              </a:rPr>
              <a:t>لمِصرَ أم لرُبُوعِ الشَّامِ تَنْتَسِ</a:t>
            </a:r>
            <a:r>
              <a:rPr lang="ar-SA" sz="3200" dirty="0">
                <a:solidFill>
                  <a:srgbClr val="FF0000"/>
                </a:solidFill>
                <a:cs typeface="+mn-cs"/>
              </a:rPr>
              <a:t>ب</a:t>
            </a:r>
            <a:r>
              <a:rPr lang="ar-SA" sz="3200" dirty="0">
                <a:cs typeface="+mn-cs"/>
              </a:rPr>
              <a:t>ُ      هُنا العُلا وهُناكَ المجدُ والحَسَ</a:t>
            </a:r>
            <a:r>
              <a:rPr lang="ar-SA" sz="3200" dirty="0">
                <a:solidFill>
                  <a:srgbClr val="FF0000"/>
                </a:solidFill>
                <a:cs typeface="+mn-cs"/>
              </a:rPr>
              <a:t>ب</a:t>
            </a:r>
            <a:r>
              <a:rPr lang="ar-SA" sz="3200" dirty="0">
                <a:cs typeface="+mn-cs"/>
              </a:rPr>
              <a:t>ُ</a:t>
            </a:r>
            <a:endParaRPr lang="he-IL" sz="3200" dirty="0">
              <a:cs typeface="+mn-cs"/>
            </a:endParaRPr>
          </a:p>
        </p:txBody>
      </p:sp>
      <p:sp>
        <p:nvSpPr>
          <p:cNvPr id="3" name="מציין מיקום תוכן 2"/>
          <p:cNvSpPr>
            <a:spLocks noGrp="1"/>
          </p:cNvSpPr>
          <p:nvPr>
            <p:ph idx="1"/>
          </p:nvPr>
        </p:nvSpPr>
        <p:spPr>
          <a:xfrm>
            <a:off x="515274" y="2216726"/>
            <a:ext cx="11161453" cy="4027055"/>
          </a:xfrm>
        </p:spPr>
        <p:txBody>
          <a:bodyPr>
            <a:normAutofit lnSpcReduction="10000"/>
          </a:bodyPr>
          <a:lstStyle/>
          <a:p>
            <a:r>
              <a:rPr lang="ar-SA" sz="2800" dirty="0">
                <a:solidFill>
                  <a:schemeClr val="tx1"/>
                </a:solidFill>
                <a:cs typeface="+mn-cs"/>
              </a:rPr>
              <a:t>والغرض هو الإيقاع والموسيقى ولفت الانتباه </a:t>
            </a:r>
            <a:r>
              <a:rPr lang="ar-SA" sz="2800" b="1" u="sng" dirty="0">
                <a:solidFill>
                  <a:schemeClr val="accent2"/>
                </a:solidFill>
                <a:cs typeface="+mn-cs"/>
              </a:rPr>
              <a:t>للمضمون</a:t>
            </a:r>
            <a:r>
              <a:rPr lang="ar-SA" sz="2800" dirty="0">
                <a:solidFill>
                  <a:schemeClr val="tx1"/>
                </a:solidFill>
                <a:cs typeface="+mn-cs"/>
              </a:rPr>
              <a:t> ...</a:t>
            </a:r>
          </a:p>
          <a:p>
            <a:endParaRPr lang="ar-SA" sz="2800" dirty="0">
              <a:solidFill>
                <a:schemeClr val="tx1"/>
              </a:solidFill>
              <a:cs typeface="+mn-cs"/>
            </a:endParaRPr>
          </a:p>
          <a:p>
            <a:endParaRPr lang="ar-SA" sz="2800" dirty="0">
              <a:solidFill>
                <a:schemeClr val="tx1"/>
              </a:solidFill>
              <a:cs typeface="+mn-cs"/>
            </a:endParaRPr>
          </a:p>
          <a:p>
            <a:r>
              <a:rPr lang="ar-SA" sz="2800" b="1" dirty="0">
                <a:solidFill>
                  <a:schemeClr val="accent2"/>
                </a:solidFill>
                <a:cs typeface="+mn-cs"/>
              </a:rPr>
              <a:t>يجب</a:t>
            </a:r>
            <a:r>
              <a:rPr lang="ar-SA" sz="2800" dirty="0">
                <a:solidFill>
                  <a:schemeClr val="tx1"/>
                </a:solidFill>
                <a:cs typeface="+mn-cs"/>
              </a:rPr>
              <a:t> توضيح </a:t>
            </a:r>
            <a:r>
              <a:rPr lang="ar-SA" sz="2800" b="1" dirty="0">
                <a:solidFill>
                  <a:schemeClr val="accent2"/>
                </a:solidFill>
                <a:cs typeface="+mn-cs"/>
              </a:rPr>
              <a:t>المضمون</a:t>
            </a:r>
            <a:r>
              <a:rPr lang="ar-SA" sz="2800" dirty="0">
                <a:solidFill>
                  <a:schemeClr val="tx1"/>
                </a:solidFill>
                <a:cs typeface="+mn-cs"/>
              </a:rPr>
              <a:t> الّذي يريدنا الشّاعر أن ننتبه إليه: </a:t>
            </a:r>
          </a:p>
          <a:p>
            <a:r>
              <a:rPr lang="ar-SA" sz="2800" dirty="0">
                <a:solidFill>
                  <a:prstClr val="black"/>
                </a:solidFill>
                <a:cs typeface="+mn-cs"/>
              </a:rPr>
              <a:t>التّمجيد والمفاخرة بالأصل العريق المشترك لأهل الشّام والمصريّين</a:t>
            </a:r>
            <a:br>
              <a:rPr lang="ar-SA" sz="2800" dirty="0">
                <a:solidFill>
                  <a:prstClr val="black"/>
                </a:solidFill>
                <a:cs typeface="+mn-cs"/>
              </a:rPr>
            </a:br>
            <a:endParaRPr lang="he-IL" sz="2800" dirty="0">
              <a:cs typeface="+mn-cs"/>
            </a:endParaRPr>
          </a:p>
          <a:p>
            <a:endParaRPr lang="he-IL" dirty="0"/>
          </a:p>
        </p:txBody>
      </p:sp>
      <p:sp>
        <p:nvSpPr>
          <p:cNvPr id="4" name="חץ מעוקל ימינה 3"/>
          <p:cNvSpPr/>
          <p:nvPr/>
        </p:nvSpPr>
        <p:spPr>
          <a:xfrm>
            <a:off x="3288146" y="2826326"/>
            <a:ext cx="1071418" cy="19581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extLst>
      <p:ext uri="{BB962C8B-B14F-4D97-AF65-F5344CB8AC3E}">
        <p14:creationId xmlns:p14="http://schemas.microsoft.com/office/powerpoint/2010/main" val="37964584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3"/>
            <a:ext cx="11161453" cy="2059051"/>
          </a:xfrm>
        </p:spPr>
        <p:txBody>
          <a:bodyPr/>
          <a:lstStyle/>
          <a:p>
            <a:pPr algn="r"/>
            <a:r>
              <a:rPr lang="ar-SA" sz="3200" dirty="0">
                <a:cs typeface="+mn-cs"/>
              </a:rPr>
              <a:t>تسيطر </a:t>
            </a:r>
            <a:r>
              <a:rPr lang="ar-SA" sz="3200" dirty="0">
                <a:solidFill>
                  <a:schemeClr val="accent2"/>
                </a:solidFill>
                <a:cs typeface="+mn-cs"/>
              </a:rPr>
              <a:t>الجمل الخبريّة </a:t>
            </a:r>
            <a:r>
              <a:rPr lang="ar-SA" sz="3200" dirty="0">
                <a:cs typeface="+mn-cs"/>
              </a:rPr>
              <a:t>على أبيات القصيدة؛ والأغراض منها متعدّدة: فيمكن توظيفها لإثبات أمر أو نفيه، أو تأكيده .... عن طريق السّرد أو الإخبار أو الوصف أو الإقناع .... الخ</a:t>
            </a:r>
            <a:endParaRPr lang="he-IL" sz="3200" dirty="0">
              <a:cs typeface="+mn-cs"/>
            </a:endParaRPr>
          </a:p>
        </p:txBody>
      </p:sp>
      <p:sp>
        <p:nvSpPr>
          <p:cNvPr id="3" name="מציין מיקום תוכן 2"/>
          <p:cNvSpPr>
            <a:spLocks noGrp="1"/>
          </p:cNvSpPr>
          <p:nvPr>
            <p:ph idx="1"/>
          </p:nvPr>
        </p:nvSpPr>
        <p:spPr>
          <a:xfrm>
            <a:off x="515274" y="2272145"/>
            <a:ext cx="11161453" cy="3990110"/>
          </a:xfrm>
        </p:spPr>
        <p:txBody>
          <a:bodyPr/>
          <a:lstStyle/>
          <a:p>
            <a:r>
              <a:rPr lang="ar-SA" sz="2400" dirty="0">
                <a:cs typeface="+mn-cs"/>
              </a:rPr>
              <a:t>وكيف نعرف </a:t>
            </a:r>
            <a:r>
              <a:rPr lang="ar-SA" sz="2400" dirty="0">
                <a:solidFill>
                  <a:srgbClr val="FF0000"/>
                </a:solidFill>
                <a:cs typeface="+mn-cs"/>
              </a:rPr>
              <a:t>الغرض</a:t>
            </a:r>
            <a:r>
              <a:rPr lang="ar-SA" sz="2400" dirty="0">
                <a:cs typeface="+mn-cs"/>
              </a:rPr>
              <a:t> في الموضع المعيّن؟؟</a:t>
            </a:r>
          </a:p>
          <a:p>
            <a:r>
              <a:rPr lang="ar-SA" sz="2400" dirty="0">
                <a:cs typeface="+mn-cs"/>
              </a:rPr>
              <a:t>طبعًا بناءً على </a:t>
            </a:r>
            <a:r>
              <a:rPr lang="ar-SA" sz="2400" dirty="0">
                <a:solidFill>
                  <a:srgbClr val="FF0000"/>
                </a:solidFill>
                <a:cs typeface="+mn-cs"/>
              </a:rPr>
              <a:t>المضمون</a:t>
            </a:r>
            <a:r>
              <a:rPr lang="ar-SA" sz="2400" dirty="0">
                <a:cs typeface="+mn-cs"/>
              </a:rPr>
              <a:t>، مثال:</a:t>
            </a:r>
          </a:p>
          <a:p>
            <a:r>
              <a:rPr lang="ar-SA" sz="2400" b="1" dirty="0">
                <a:cs typeface="+mn-cs"/>
              </a:rPr>
              <a:t>"هنا العلا وهناك المجد والحسب" </a:t>
            </a:r>
            <a:r>
              <a:rPr lang="ar-SA" sz="2400" dirty="0">
                <a:cs typeface="+mn-cs"/>
              </a:rPr>
              <a:t>في البيت الأوّل:</a:t>
            </a:r>
          </a:p>
          <a:p>
            <a:r>
              <a:rPr lang="ar-SA" sz="2400" dirty="0">
                <a:cs typeface="+mn-cs"/>
              </a:rPr>
              <a:t>يهدف الشّاعر من خلال الجملة الخبريّة أن يفخر بالأصل المشترك للشّاميّين والمصريّين، فهو يساوي بينهما كونهما من سلالة الأمجاد والأنساب، ومن طلّاب الرّقيّ والمعالي والإنتاج الفكريّ. </a:t>
            </a:r>
            <a:endParaRPr lang="he-IL" sz="2400" dirty="0">
              <a:cs typeface="+mn-cs"/>
            </a:endParaRPr>
          </a:p>
          <a:p>
            <a:endParaRPr lang="he-IL" dirty="0"/>
          </a:p>
        </p:txBody>
      </p:sp>
    </p:spTree>
    <p:extLst>
      <p:ext uri="{BB962C8B-B14F-4D97-AF65-F5344CB8AC3E}">
        <p14:creationId xmlns:p14="http://schemas.microsoft.com/office/powerpoint/2010/main" val="34860343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cs typeface="+mn-cs"/>
              </a:rPr>
              <a:t>الكنايات، وهي كثيرة:</a:t>
            </a:r>
            <a:endParaRPr lang="he-IL" dirty="0">
              <a:cs typeface="+mn-cs"/>
            </a:endParaRPr>
          </a:p>
        </p:txBody>
      </p:sp>
      <p:sp>
        <p:nvSpPr>
          <p:cNvPr id="3" name="מציין מיקום תוכן 2"/>
          <p:cNvSpPr>
            <a:spLocks noGrp="1"/>
          </p:cNvSpPr>
          <p:nvPr>
            <p:ph idx="1"/>
          </p:nvPr>
        </p:nvSpPr>
        <p:spPr>
          <a:xfrm>
            <a:off x="515274" y="1006764"/>
            <a:ext cx="11161453" cy="5449454"/>
          </a:xfrm>
        </p:spPr>
        <p:txBody>
          <a:bodyPr>
            <a:normAutofit fontScale="77500" lnSpcReduction="20000"/>
          </a:bodyPr>
          <a:lstStyle/>
          <a:p>
            <a:r>
              <a:rPr lang="ar-SA" sz="2400" b="1" dirty="0">
                <a:cs typeface="+mn-cs"/>
              </a:rPr>
              <a:t>مصر (بيت 1): كناية عن الشّعب المصريّ</a:t>
            </a:r>
          </a:p>
          <a:p>
            <a:r>
              <a:rPr lang="ar-SA" sz="2400" b="1" dirty="0">
                <a:cs typeface="+mn-cs"/>
              </a:rPr>
              <a:t>ربوع الشّام (بيت 1): كناية عن الشّعب الشّاميّ</a:t>
            </a:r>
          </a:p>
          <a:p>
            <a:r>
              <a:rPr lang="ar-SA" sz="2400" b="1" dirty="0">
                <a:cs typeface="+mn-cs"/>
              </a:rPr>
              <a:t>المجد والحسب (بيت 1): كناية عن التّاريخ العريق</a:t>
            </a:r>
          </a:p>
          <a:p>
            <a:r>
              <a:rPr lang="ar-SA" sz="2400" b="1" dirty="0">
                <a:cs typeface="+mn-cs"/>
              </a:rPr>
              <a:t>أمّ اللّغات (بيت 2): كناية عن اللّغة العربيّة</a:t>
            </a:r>
          </a:p>
          <a:p>
            <a:r>
              <a:rPr lang="ar-SA" sz="2400" b="1" dirty="0">
                <a:cs typeface="+mn-cs"/>
              </a:rPr>
              <a:t>وادي النّيل (بيت 3): كناية عن مصر</a:t>
            </a:r>
          </a:p>
          <a:p>
            <a:r>
              <a:rPr lang="ar-SA" sz="2400" b="1" dirty="0">
                <a:cs typeface="+mn-cs"/>
              </a:rPr>
              <a:t>راسيات الشّام (بيت 3): كناية عن سوريّة ولبنان وفلسطين والأردن </a:t>
            </a:r>
          </a:p>
          <a:p>
            <a:r>
              <a:rPr lang="ar-SA" sz="2400" b="1" dirty="0">
                <a:cs typeface="+mn-cs"/>
              </a:rPr>
              <a:t>ثرى الأهرام (بيت 4): كناية عن مصر</a:t>
            </a:r>
          </a:p>
          <a:p>
            <a:r>
              <a:rPr lang="ar-SA" sz="2400" b="1" dirty="0">
                <a:cs typeface="+mn-cs"/>
              </a:rPr>
              <a:t>النّيل (بيت 5): كناية عن مصر</a:t>
            </a:r>
          </a:p>
          <a:p>
            <a:r>
              <a:rPr lang="ar-SA" sz="2400" b="1" dirty="0">
                <a:cs typeface="+mn-cs"/>
              </a:rPr>
              <a:t>الأردن (بيت 5): كناية عن شرق الأردن وفلسطين</a:t>
            </a:r>
          </a:p>
          <a:p>
            <a:r>
              <a:rPr lang="ar-SA" sz="2400" b="1" dirty="0">
                <a:cs typeface="+mn-cs"/>
              </a:rPr>
              <a:t>في الشّرق والغرب (بيت 7): كناية عن كلّ البلاد في كلّ العالم المتحضّر</a:t>
            </a:r>
          </a:p>
          <a:p>
            <a:r>
              <a:rPr lang="ar-SA" sz="2400" b="1" dirty="0">
                <a:cs typeface="+mn-cs"/>
              </a:rPr>
              <a:t>المناهل (بيت 9): كناية عن المعاهد والجامعات ودور العلم والتّقدّم</a:t>
            </a:r>
          </a:p>
          <a:p>
            <a:r>
              <a:rPr lang="ar-SA" sz="2400" b="1" dirty="0">
                <a:cs typeface="+mn-cs"/>
              </a:rPr>
              <a:t>المجرّة (بيت 9): كناية عن البعد الشّاسع</a:t>
            </a:r>
          </a:p>
          <a:p>
            <a:endParaRPr lang="he-IL" dirty="0"/>
          </a:p>
        </p:txBody>
      </p:sp>
    </p:spTree>
    <p:extLst>
      <p:ext uri="{BB962C8B-B14F-4D97-AF65-F5344CB8AC3E}">
        <p14:creationId xmlns:p14="http://schemas.microsoft.com/office/powerpoint/2010/main" val="196959946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cs typeface="+mn-cs"/>
              </a:rPr>
              <a:t>الاستعارات:</a:t>
            </a:r>
            <a:endParaRPr lang="he-IL" dirty="0">
              <a:cs typeface="+mn-cs"/>
            </a:endParaRPr>
          </a:p>
        </p:txBody>
      </p:sp>
      <p:sp>
        <p:nvSpPr>
          <p:cNvPr id="3" name="מציין מיקום תוכן 2"/>
          <p:cNvSpPr>
            <a:spLocks noGrp="1"/>
          </p:cNvSpPr>
          <p:nvPr>
            <p:ph idx="1"/>
          </p:nvPr>
        </p:nvSpPr>
        <p:spPr/>
        <p:txBody>
          <a:bodyPr>
            <a:normAutofit/>
          </a:bodyPr>
          <a:lstStyle/>
          <a:p>
            <a:r>
              <a:rPr lang="ar-SA" sz="2400" dirty="0">
                <a:solidFill>
                  <a:schemeClr val="accent1"/>
                </a:solidFill>
                <a:cs typeface="+mn-cs"/>
              </a:rPr>
              <a:t>"ألمّت بوادي النّيل نازلة" </a:t>
            </a:r>
            <a:r>
              <a:rPr lang="ar-SA" sz="2400" dirty="0">
                <a:cs typeface="+mn-cs"/>
              </a:rPr>
              <a:t>(بيت 3): شبّه وادي النّيل بجسم تتدفّق بعروقه الدّماء، يحسّ ويتألّم كالإنسان.</a:t>
            </a:r>
          </a:p>
          <a:p>
            <a:r>
              <a:rPr lang="ar-SA" sz="2400" dirty="0">
                <a:solidFill>
                  <a:schemeClr val="accent1"/>
                </a:solidFill>
                <a:cs typeface="+mn-cs"/>
              </a:rPr>
              <a:t>"راسيات الشّام تضطرب" </a:t>
            </a:r>
            <a:r>
              <a:rPr lang="ar-SA" sz="2400" dirty="0">
                <a:cs typeface="+mn-cs"/>
              </a:rPr>
              <a:t>(بيت 3): شبّه جبال الشّام بالإنسان الّذي يقلق ويضطرب.</a:t>
            </a:r>
          </a:p>
          <a:p>
            <a:r>
              <a:rPr lang="ar-SA" sz="2400" dirty="0">
                <a:solidFill>
                  <a:schemeClr val="accent1"/>
                </a:solidFill>
                <a:cs typeface="+mn-cs"/>
              </a:rPr>
              <a:t>"تصافحت الأمواه والعشب" </a:t>
            </a:r>
            <a:r>
              <a:rPr lang="ar-SA" sz="2400" dirty="0">
                <a:cs typeface="+mn-cs"/>
              </a:rPr>
              <a:t>(بيت 5): يشبّه المياه والأعشاب بالإنسان الّذي يصافح أخاه بيده.</a:t>
            </a:r>
          </a:p>
          <a:p>
            <a:r>
              <a:rPr lang="ar-SA" sz="2400" dirty="0">
                <a:solidFill>
                  <a:schemeClr val="accent1"/>
                </a:solidFill>
                <a:cs typeface="+mn-cs"/>
              </a:rPr>
              <a:t>"نسيم لبنان كم جادتك عاطرة، وكم حيّاك منسكب" </a:t>
            </a:r>
            <a:r>
              <a:rPr lang="ar-SA" sz="2400" dirty="0">
                <a:cs typeface="+mn-cs"/>
              </a:rPr>
              <a:t>(بيت 6): شبّه النّسيم بالإنسان، فيناديه ويحدّثه عن روائح الزّهور الّتي تعطّره..</a:t>
            </a:r>
          </a:p>
          <a:p>
            <a:r>
              <a:rPr lang="ar-SA" sz="2400" dirty="0">
                <a:solidFill>
                  <a:schemeClr val="accent1"/>
                </a:solidFill>
                <a:cs typeface="+mn-cs"/>
              </a:rPr>
              <a:t>"أنفاس مسعّرة"</a:t>
            </a:r>
            <a:r>
              <a:rPr lang="ar-SA" sz="2400" dirty="0">
                <a:cs typeface="+mn-cs"/>
              </a:rPr>
              <a:t> (بيت 7): شبّه الأنفاس بالنّيران المشتعلة.</a:t>
            </a:r>
          </a:p>
          <a:p>
            <a:endParaRPr lang="he-IL" dirty="0"/>
          </a:p>
          <a:p>
            <a:endParaRPr lang="he-IL" dirty="0"/>
          </a:p>
        </p:txBody>
      </p:sp>
    </p:spTree>
    <p:extLst>
      <p:ext uri="{BB962C8B-B14F-4D97-AF65-F5344CB8AC3E}">
        <p14:creationId xmlns:p14="http://schemas.microsoft.com/office/powerpoint/2010/main" val="12181361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406399"/>
            <a:ext cx="11161453" cy="1597891"/>
          </a:xfrm>
        </p:spPr>
        <p:txBody>
          <a:bodyPr/>
          <a:lstStyle/>
          <a:p>
            <a:r>
              <a:rPr lang="ar-SA" dirty="0">
                <a:solidFill>
                  <a:schemeClr val="accent2"/>
                </a:solidFill>
                <a:cs typeface="+mn-cs"/>
              </a:rPr>
              <a:t>والغرض من الاستعارة </a:t>
            </a:r>
            <a:r>
              <a:rPr lang="ar-SA" dirty="0">
                <a:cs typeface="+mn-cs"/>
              </a:rPr>
              <a:t>هو التّأكيد أو التّوضيح أو تقريب الصّورة من المتلقّي أو ...</a:t>
            </a:r>
            <a:br>
              <a:rPr lang="ar-SA" dirty="0">
                <a:cs typeface="+mn-cs"/>
              </a:rPr>
            </a:br>
            <a:endParaRPr lang="he-IL" dirty="0">
              <a:cs typeface="+mn-cs"/>
            </a:endParaRPr>
          </a:p>
        </p:txBody>
      </p:sp>
      <p:sp>
        <p:nvSpPr>
          <p:cNvPr id="3" name="מציין מיקום תוכן 2"/>
          <p:cNvSpPr>
            <a:spLocks noGrp="1"/>
          </p:cNvSpPr>
          <p:nvPr>
            <p:ph idx="1"/>
          </p:nvPr>
        </p:nvSpPr>
        <p:spPr>
          <a:xfrm>
            <a:off x="515274" y="2133599"/>
            <a:ext cx="11161453" cy="3742157"/>
          </a:xfrm>
        </p:spPr>
        <p:txBody>
          <a:bodyPr/>
          <a:lstStyle/>
          <a:p>
            <a:r>
              <a:rPr lang="ar-SA" sz="2800" dirty="0">
                <a:solidFill>
                  <a:srgbClr val="FF0000"/>
                </a:solidFill>
                <a:cs typeface="+mn-cs"/>
              </a:rPr>
              <a:t>ولكن!</a:t>
            </a:r>
            <a:r>
              <a:rPr lang="ar-SA" sz="2800" dirty="0">
                <a:cs typeface="+mn-cs"/>
              </a:rPr>
              <a:t> لا ننسى ربط الغرض بالمضمون؛ فمثلا:</a:t>
            </a:r>
          </a:p>
          <a:p>
            <a:r>
              <a:rPr lang="ar-SA" sz="2800" dirty="0">
                <a:cs typeface="+mn-cs"/>
              </a:rPr>
              <a:t>الغرض من الاستعارة في البيت السّابع </a:t>
            </a:r>
            <a:r>
              <a:rPr lang="ar-SA" sz="2800" b="1" dirty="0">
                <a:solidFill>
                  <a:srgbClr val="FF0000"/>
                </a:solidFill>
                <a:cs typeface="+mn-cs"/>
              </a:rPr>
              <a:t>"أنفاسٌ مسعّرةٌ" </a:t>
            </a:r>
            <a:r>
              <a:rPr lang="ar-SA" sz="2800" dirty="0">
                <a:cs typeface="+mn-cs"/>
              </a:rPr>
              <a:t>هو التّأكيد على الشّوق والحنين الشّديد إلى لبنان، فأبناء لبنان مشتاقون لبلدهم وبعدهم هو فقط للضّرورة، ولولاها لما هاجروا...</a:t>
            </a:r>
            <a:endParaRPr lang="he-IL" sz="2800" dirty="0">
              <a:cs typeface="+mn-cs"/>
            </a:endParaRPr>
          </a:p>
          <a:p>
            <a:endParaRPr lang="he-IL" dirty="0"/>
          </a:p>
        </p:txBody>
      </p:sp>
    </p:spTree>
    <p:extLst>
      <p:ext uri="{BB962C8B-B14F-4D97-AF65-F5344CB8AC3E}">
        <p14:creationId xmlns:p14="http://schemas.microsoft.com/office/powerpoint/2010/main" val="7690289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4"/>
            <a:ext cx="11161453" cy="2271488"/>
          </a:xfrm>
        </p:spPr>
        <p:txBody>
          <a:bodyPr/>
          <a:lstStyle/>
          <a:p>
            <a:pPr algn="r"/>
            <a:r>
              <a:rPr lang="ar-SA" sz="2800" dirty="0">
                <a:cs typeface="+mn-cs"/>
              </a:rPr>
              <a:t>الغلوّ والمبالغة في البيتين التّاسع والعاشر:</a:t>
            </a:r>
            <a:br>
              <a:rPr lang="ar-SA" sz="2800" dirty="0">
                <a:cs typeface="+mn-cs"/>
              </a:rPr>
            </a:br>
            <a:br>
              <a:rPr lang="ar-SA" sz="2800" dirty="0">
                <a:cs typeface="+mn-cs"/>
              </a:rPr>
            </a:br>
            <a:r>
              <a:rPr lang="ar-SA" sz="2800" dirty="0">
                <a:solidFill>
                  <a:srgbClr val="7030A0"/>
                </a:solidFill>
                <a:cs typeface="+mn-cs"/>
              </a:rPr>
              <a:t>رَادُوا المَناهِلَ في الدُّنْيا ولو وَجَدُوا        إلى المَجَرَّة ِ رَكبًا صاعِدًا رَكِبُوا</a:t>
            </a:r>
            <a:br>
              <a:rPr lang="ar-SA" sz="2800" dirty="0">
                <a:solidFill>
                  <a:srgbClr val="7030A0"/>
                </a:solidFill>
                <a:cs typeface="+mn-cs"/>
              </a:rPr>
            </a:br>
            <a:r>
              <a:rPr lang="ar-SA" sz="2800" dirty="0">
                <a:solidFill>
                  <a:srgbClr val="7030A0"/>
                </a:solidFill>
                <a:cs typeface="+mn-cs"/>
              </a:rPr>
              <a:t>أو قيلَ في الشمسِ للرّاجِينَ مُنْتَجَعٌ         مَدُّوا لها سَبَبًا في الجَوِّ وانتَدَبُوا</a:t>
            </a:r>
            <a:endParaRPr lang="he-IL" sz="2800" dirty="0">
              <a:cs typeface="+mn-cs"/>
            </a:endParaRPr>
          </a:p>
        </p:txBody>
      </p:sp>
      <p:sp>
        <p:nvSpPr>
          <p:cNvPr id="3" name="מציין מיקום תוכן 2"/>
          <p:cNvSpPr>
            <a:spLocks noGrp="1"/>
          </p:cNvSpPr>
          <p:nvPr>
            <p:ph idx="1"/>
          </p:nvPr>
        </p:nvSpPr>
        <p:spPr>
          <a:xfrm>
            <a:off x="515274" y="2706255"/>
            <a:ext cx="11161453" cy="3169502"/>
          </a:xfrm>
        </p:spPr>
        <p:txBody>
          <a:bodyPr>
            <a:normAutofit fontScale="92500"/>
          </a:bodyPr>
          <a:lstStyle/>
          <a:p>
            <a:r>
              <a:rPr lang="ar-SA" sz="2800" dirty="0">
                <a:cs typeface="+mn-cs"/>
              </a:rPr>
              <a:t>يبالغ بوصفه إصرار الّذين تركوا بلادهم طلبًا للعلم ولو أنّهم وجدوا مرادهم في المجرّة، لا يثنيهم البعد عن السّعي لتحقيق أهدافهم.</a:t>
            </a:r>
          </a:p>
          <a:p>
            <a:r>
              <a:rPr lang="ar-SA" sz="2800" dirty="0">
                <a:cs typeface="+mn-cs"/>
              </a:rPr>
              <a:t> ويستمرّ فيوضّح أنّهم لن يكلّوا ولن يملّوا في محاولة تحقيق أهدافهم، فلو كان ذلك في الشّمس لمدّوا إليها الحبال وتسلّقوا. إذ لا يجد اليأس السّبيل إلى قلوبهم، بل يستهينون بالمخاطر ويضحّون لتحقيق غاياتهم</a:t>
            </a:r>
            <a:r>
              <a:rPr lang="ar-SA" dirty="0">
                <a:cs typeface="+mn-cs"/>
              </a:rPr>
              <a:t>.</a:t>
            </a:r>
            <a:endParaRPr lang="he-IL" dirty="0">
              <a:cs typeface="+mn-cs"/>
            </a:endParaRPr>
          </a:p>
          <a:p>
            <a:endParaRPr lang="he-IL" dirty="0"/>
          </a:p>
        </p:txBody>
      </p:sp>
    </p:spTree>
    <p:extLst>
      <p:ext uri="{BB962C8B-B14F-4D97-AF65-F5344CB8AC3E}">
        <p14:creationId xmlns:p14="http://schemas.microsoft.com/office/powerpoint/2010/main" val="20844426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469710" y="2918492"/>
            <a:ext cx="9807890" cy="1413362"/>
          </a:xfrm>
          <a:prstGeom prst="rect">
            <a:avLst/>
          </a:prstGeom>
          <a:noFill/>
          <a:ln>
            <a:noFill/>
          </a:ln>
        </p:spPr>
        <p:txBody>
          <a:bodyPr spcFirstLastPara="1" wrap="square" lIns="121888" tIns="121888" rIns="121888" bIns="121888" anchor="t" anchorCtr="0">
            <a:noAutofit/>
          </a:bodyPr>
          <a:lstStyle/>
          <a:p>
            <a:pPr marL="609539" algn="r" defTabSz="914400" rtl="1">
              <a:lnSpc>
                <a:spcPct val="150000"/>
              </a:lnSpc>
            </a:pPr>
            <a:endParaRPr dirty="0">
              <a:solidFill>
                <a:prstClr val="black"/>
              </a:solidFill>
              <a:latin typeface="Calibri"/>
            </a:endParaRPr>
          </a:p>
        </p:txBody>
      </p:sp>
      <p:sp>
        <p:nvSpPr>
          <p:cNvPr id="5" name="כותרת 4"/>
          <p:cNvSpPr>
            <a:spLocks noGrp="1"/>
          </p:cNvSpPr>
          <p:nvPr>
            <p:ph type="ctrTitle"/>
          </p:nvPr>
        </p:nvSpPr>
        <p:spPr/>
        <p:txBody>
          <a:bodyPr/>
          <a:lstStyle/>
          <a:p>
            <a:r>
              <a:rPr lang="ar-SA" sz="4000" dirty="0">
                <a:solidFill>
                  <a:srgbClr val="192A72"/>
                </a:solidFill>
                <a:cs typeface="+mn-cs"/>
              </a:rPr>
              <a:t>عنوان الدرس: قصيدة "سورية ومصر" – حافظ إبراهيم</a:t>
            </a:r>
            <a:endParaRPr lang="he-IL" sz="4000" dirty="0">
              <a:solidFill>
                <a:srgbClr val="192A72"/>
              </a:solidFill>
              <a:cs typeface="+mn-cs"/>
            </a:endParaRPr>
          </a:p>
        </p:txBody>
      </p:sp>
      <p:sp>
        <p:nvSpPr>
          <p:cNvPr id="7" name="כותרת משנה 6"/>
          <p:cNvSpPr>
            <a:spLocks noGrp="1"/>
          </p:cNvSpPr>
          <p:nvPr>
            <p:ph type="subTitle" idx="1"/>
          </p:nvPr>
        </p:nvSpPr>
        <p:spPr>
          <a:xfrm>
            <a:off x="738911" y="2918492"/>
            <a:ext cx="10872000" cy="1519253"/>
          </a:xfrm>
        </p:spPr>
        <p:txBody>
          <a:bodyPr/>
          <a:lstStyle/>
          <a:p>
            <a:endParaRPr lang="ar-SA" sz="2800" dirty="0">
              <a:cs typeface="+mn-cs"/>
              <a:sym typeface="Varela Round"/>
            </a:endParaRPr>
          </a:p>
          <a:p>
            <a:r>
              <a:rPr lang="ar-SA" sz="2800" dirty="0">
                <a:cs typeface="+mn-cs"/>
                <a:sym typeface="Varela Round"/>
              </a:rPr>
              <a:t>أدب حديث  للمرحلة الثانويّة (عاشر – ثاني عشر)، الوحدة الأولى في الأدب - </a:t>
            </a:r>
            <a:r>
              <a:rPr lang="ar-AE" sz="2800" dirty="0">
                <a:cs typeface="+mn-cs"/>
                <a:sym typeface="Varela Round"/>
              </a:rPr>
              <a:t> نموذج20181</a:t>
            </a:r>
            <a:endParaRPr lang="he-IL" sz="2800" dirty="0">
              <a:cs typeface="+mn-cs"/>
              <a:sym typeface="Varela Round"/>
            </a:endParaRPr>
          </a:p>
        </p:txBody>
      </p:sp>
      <p:sp>
        <p:nvSpPr>
          <p:cNvPr id="4" name="מציין מיקום תוכן 3"/>
          <p:cNvSpPr>
            <a:spLocks noGrp="1"/>
          </p:cNvSpPr>
          <p:nvPr>
            <p:ph idx="10"/>
          </p:nvPr>
        </p:nvSpPr>
        <p:spPr>
          <a:xfrm>
            <a:off x="636602" y="4752034"/>
            <a:ext cx="10873415" cy="692727"/>
          </a:xfrm>
        </p:spPr>
        <p:txBody>
          <a:bodyPr/>
          <a:lstStyle/>
          <a:p>
            <a:r>
              <a:rPr lang="ar-SA" dirty="0">
                <a:cs typeface="+mn-cs"/>
                <a:sym typeface="Varela Round"/>
              </a:rPr>
              <a:t>تقديم: المعلّمة همّت وتد</a:t>
            </a:r>
            <a:endParaRPr lang="he-IL" dirty="0">
              <a:cs typeface="+mn-cs"/>
              <a:sym typeface="Varela Round"/>
            </a:endParaRPr>
          </a:p>
        </p:txBody>
      </p:sp>
    </p:spTree>
    <p:extLst>
      <p:ext uri="{BB962C8B-B14F-4D97-AF65-F5344CB8AC3E}">
        <p14:creationId xmlns:p14="http://schemas.microsoft.com/office/powerpoint/2010/main" val="1356271541"/>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cs typeface="+mn-cs"/>
              </a:rPr>
              <a:t>أسلوب الشّرط:</a:t>
            </a:r>
            <a:endParaRPr lang="he-IL" dirty="0">
              <a:cs typeface="+mn-cs"/>
            </a:endParaRPr>
          </a:p>
        </p:txBody>
      </p:sp>
      <p:sp>
        <p:nvSpPr>
          <p:cNvPr id="3" name="מציין מיקום תוכן 2"/>
          <p:cNvSpPr>
            <a:spLocks noGrp="1"/>
          </p:cNvSpPr>
          <p:nvPr>
            <p:ph idx="1"/>
          </p:nvPr>
        </p:nvSpPr>
        <p:spPr>
          <a:xfrm>
            <a:off x="515274" y="1016000"/>
            <a:ext cx="11161453" cy="5320145"/>
          </a:xfrm>
        </p:spPr>
        <p:txBody>
          <a:bodyPr>
            <a:normAutofit lnSpcReduction="10000"/>
          </a:bodyPr>
          <a:lstStyle/>
          <a:p>
            <a:r>
              <a:rPr lang="ar-SA" sz="2400" b="1" dirty="0">
                <a:cs typeface="+mn-cs"/>
              </a:rPr>
              <a:t>"</a:t>
            </a:r>
            <a:r>
              <a:rPr lang="ar-SA" sz="2400" b="1" dirty="0">
                <a:solidFill>
                  <a:srgbClr val="FF0000"/>
                </a:solidFill>
                <a:cs typeface="+mn-cs"/>
              </a:rPr>
              <a:t>إن</a:t>
            </a:r>
            <a:r>
              <a:rPr lang="ar-SA" sz="2400" b="1" dirty="0">
                <a:cs typeface="+mn-cs"/>
              </a:rPr>
              <a:t> </a:t>
            </a:r>
            <a:r>
              <a:rPr lang="ar-SA" sz="2400" b="1" dirty="0">
                <a:solidFill>
                  <a:srgbClr val="0070C0"/>
                </a:solidFill>
                <a:cs typeface="+mn-cs"/>
              </a:rPr>
              <a:t>سألتَ</a:t>
            </a:r>
            <a:r>
              <a:rPr lang="ar-SA" sz="2400" b="1" dirty="0">
                <a:cs typeface="+mn-cs"/>
              </a:rPr>
              <a:t> عن الآباء </a:t>
            </a:r>
            <a:r>
              <a:rPr lang="ar-SA" sz="2400" b="1" dirty="0">
                <a:solidFill>
                  <a:srgbClr val="7030A0"/>
                </a:solidFill>
                <a:cs typeface="+mn-cs"/>
              </a:rPr>
              <a:t>فالعرب</a:t>
            </a:r>
            <a:r>
              <a:rPr lang="ar-SA" sz="2400" b="1" dirty="0">
                <a:cs typeface="+mn-cs"/>
              </a:rPr>
              <a:t>" – بيت 2</a:t>
            </a:r>
          </a:p>
          <a:p>
            <a:r>
              <a:rPr lang="ar-SA" sz="2400" b="1" dirty="0">
                <a:cs typeface="+mn-cs"/>
              </a:rPr>
              <a:t>"</a:t>
            </a:r>
            <a:r>
              <a:rPr lang="ar-SA" sz="2400" b="1" dirty="0">
                <a:solidFill>
                  <a:srgbClr val="FF0000"/>
                </a:solidFill>
                <a:cs typeface="+mn-cs"/>
              </a:rPr>
              <a:t>إذا</a:t>
            </a:r>
            <a:r>
              <a:rPr lang="ar-SA" sz="2400" b="1" dirty="0">
                <a:cs typeface="+mn-cs"/>
              </a:rPr>
              <a:t> </a:t>
            </a:r>
            <a:r>
              <a:rPr lang="ar-SA" sz="2400" b="1" dirty="0">
                <a:solidFill>
                  <a:srgbClr val="0070C0"/>
                </a:solidFill>
                <a:cs typeface="+mn-cs"/>
              </a:rPr>
              <a:t>ألمّت</a:t>
            </a:r>
            <a:r>
              <a:rPr lang="ar-SA" sz="2400" b="1" dirty="0">
                <a:cs typeface="+mn-cs"/>
              </a:rPr>
              <a:t> بوادي النّيل نازلة              </a:t>
            </a:r>
            <a:r>
              <a:rPr lang="ar-SA" sz="2400" b="1" dirty="0">
                <a:solidFill>
                  <a:srgbClr val="7030A0"/>
                </a:solidFill>
                <a:cs typeface="+mn-cs"/>
              </a:rPr>
              <a:t>باتت</a:t>
            </a:r>
            <a:r>
              <a:rPr lang="ar-SA" sz="2400" b="1" dirty="0">
                <a:cs typeface="+mn-cs"/>
              </a:rPr>
              <a:t> لها راسيات الشّام تضطرب" – بيت 3</a:t>
            </a:r>
          </a:p>
          <a:p>
            <a:r>
              <a:rPr lang="ar-SA" sz="2400" b="1" dirty="0">
                <a:cs typeface="+mn-cs"/>
              </a:rPr>
              <a:t>"</a:t>
            </a:r>
            <a:r>
              <a:rPr lang="ar-SA" sz="2400" b="1" dirty="0">
                <a:solidFill>
                  <a:srgbClr val="FF0000"/>
                </a:solidFill>
                <a:cs typeface="+mn-cs"/>
              </a:rPr>
              <a:t>وإن</a:t>
            </a:r>
            <a:r>
              <a:rPr lang="ar-SA" sz="2400" b="1" dirty="0">
                <a:cs typeface="+mn-cs"/>
              </a:rPr>
              <a:t> </a:t>
            </a:r>
            <a:r>
              <a:rPr lang="ar-SA" sz="2400" b="1" dirty="0">
                <a:solidFill>
                  <a:srgbClr val="0070C0"/>
                </a:solidFill>
                <a:cs typeface="+mn-cs"/>
              </a:rPr>
              <a:t>دعا</a:t>
            </a:r>
            <a:r>
              <a:rPr lang="ar-SA" sz="2400" b="1" dirty="0">
                <a:cs typeface="+mn-cs"/>
              </a:rPr>
              <a:t> في ثرى الأهرام ذو ألم        </a:t>
            </a:r>
            <a:r>
              <a:rPr lang="ar-SA" sz="2400" b="1" dirty="0">
                <a:solidFill>
                  <a:srgbClr val="7030A0"/>
                </a:solidFill>
                <a:cs typeface="+mn-cs"/>
              </a:rPr>
              <a:t>أجابه</a:t>
            </a:r>
            <a:r>
              <a:rPr lang="ar-SA" sz="2400" b="1" dirty="0">
                <a:cs typeface="+mn-cs"/>
              </a:rPr>
              <a:t> في ذرى لبنان منتحب" – بيت 4</a:t>
            </a:r>
          </a:p>
          <a:p>
            <a:r>
              <a:rPr lang="ar-SA" sz="2400" b="1" dirty="0">
                <a:solidFill>
                  <a:srgbClr val="FF0000"/>
                </a:solidFill>
                <a:cs typeface="+mn-cs"/>
              </a:rPr>
              <a:t>لو</a:t>
            </a:r>
            <a:r>
              <a:rPr lang="ar-SA" sz="2400" b="1" dirty="0">
                <a:cs typeface="+mn-cs"/>
              </a:rPr>
              <a:t> </a:t>
            </a:r>
            <a:r>
              <a:rPr lang="ar-SA" sz="2400" b="1" dirty="0">
                <a:solidFill>
                  <a:srgbClr val="0070C0"/>
                </a:solidFill>
                <a:cs typeface="+mn-cs"/>
              </a:rPr>
              <a:t>أخلص</a:t>
            </a:r>
            <a:r>
              <a:rPr lang="ar-SA" sz="2400" b="1" dirty="0">
                <a:cs typeface="+mn-cs"/>
              </a:rPr>
              <a:t> النّيل والأردنّ ودّهما           </a:t>
            </a:r>
            <a:r>
              <a:rPr lang="ar-SA" sz="2400" b="1" dirty="0">
                <a:solidFill>
                  <a:srgbClr val="7030A0"/>
                </a:solidFill>
                <a:cs typeface="+mn-cs"/>
              </a:rPr>
              <a:t>تصافحت</a:t>
            </a:r>
            <a:r>
              <a:rPr lang="ar-SA" sz="2400" b="1" dirty="0">
                <a:cs typeface="+mn-cs"/>
              </a:rPr>
              <a:t> منهما الأمواه والعشب" – بيت 5</a:t>
            </a:r>
          </a:p>
          <a:p>
            <a:r>
              <a:rPr lang="ar-SA" sz="2400" b="1" dirty="0">
                <a:cs typeface="+mn-cs"/>
              </a:rPr>
              <a:t>"</a:t>
            </a:r>
            <a:r>
              <a:rPr lang="ar-SA" sz="2400" b="1" dirty="0">
                <a:solidFill>
                  <a:srgbClr val="FF0000"/>
                </a:solidFill>
                <a:cs typeface="+mn-cs"/>
              </a:rPr>
              <a:t>لولا</a:t>
            </a:r>
            <a:r>
              <a:rPr lang="ar-SA" sz="2400" b="1" dirty="0">
                <a:cs typeface="+mn-cs"/>
              </a:rPr>
              <a:t> </a:t>
            </a:r>
            <a:r>
              <a:rPr lang="ar-SA" sz="2400" b="1" dirty="0">
                <a:solidFill>
                  <a:srgbClr val="0070C0"/>
                </a:solidFill>
                <a:cs typeface="+mn-cs"/>
              </a:rPr>
              <a:t>طلاب العلا </a:t>
            </a:r>
            <a:r>
              <a:rPr lang="ar-SA" sz="2400" b="1" dirty="0">
                <a:solidFill>
                  <a:srgbClr val="7030A0"/>
                </a:solidFill>
                <a:cs typeface="+mn-cs"/>
              </a:rPr>
              <a:t>لم يبتغوا </a:t>
            </a:r>
            <a:r>
              <a:rPr lang="ar-SA" sz="2400" b="1" dirty="0">
                <a:cs typeface="+mn-cs"/>
              </a:rPr>
              <a:t>بدلًا           من طيب ريّاك..." – بيت 8</a:t>
            </a:r>
          </a:p>
          <a:p>
            <a:r>
              <a:rPr lang="ar-SA" sz="2400" b="1" dirty="0">
                <a:cs typeface="+mn-cs"/>
              </a:rPr>
              <a:t>"</a:t>
            </a:r>
            <a:r>
              <a:rPr lang="ar-SA" sz="2400" b="1" dirty="0">
                <a:solidFill>
                  <a:srgbClr val="FF0000"/>
                </a:solidFill>
                <a:cs typeface="+mn-cs"/>
              </a:rPr>
              <a:t>ولو </a:t>
            </a:r>
            <a:r>
              <a:rPr lang="ar-SA" sz="2400" b="1" dirty="0">
                <a:solidFill>
                  <a:srgbClr val="0070C0"/>
                </a:solidFill>
                <a:cs typeface="+mn-cs"/>
              </a:rPr>
              <a:t>وجدوا</a:t>
            </a:r>
            <a:r>
              <a:rPr lang="ar-SA" sz="2400" b="1" dirty="0">
                <a:solidFill>
                  <a:srgbClr val="FF0000"/>
                </a:solidFill>
                <a:cs typeface="+mn-cs"/>
              </a:rPr>
              <a:t> </a:t>
            </a:r>
            <a:r>
              <a:rPr lang="ar-SA" sz="2400" b="1" dirty="0">
                <a:cs typeface="+mn-cs"/>
              </a:rPr>
              <a:t>إلى المجرّة ركبًا صاعدًا </a:t>
            </a:r>
            <a:r>
              <a:rPr lang="ar-SA" sz="2400" b="1" dirty="0">
                <a:solidFill>
                  <a:srgbClr val="7030A0"/>
                </a:solidFill>
                <a:cs typeface="+mn-cs"/>
              </a:rPr>
              <a:t>ركبوا</a:t>
            </a:r>
            <a:r>
              <a:rPr lang="ar-SA" sz="2400" b="1" dirty="0">
                <a:cs typeface="+mn-cs"/>
              </a:rPr>
              <a:t>" – بيت 9</a:t>
            </a:r>
          </a:p>
          <a:p>
            <a:r>
              <a:rPr lang="ar-SA" sz="2400" b="1" dirty="0">
                <a:solidFill>
                  <a:srgbClr val="FF0000"/>
                </a:solidFill>
                <a:cs typeface="+mn-cs"/>
              </a:rPr>
              <a:t>إن </a:t>
            </a:r>
            <a:r>
              <a:rPr lang="ar-SA" sz="2400" b="1" dirty="0">
                <a:solidFill>
                  <a:srgbClr val="0070C0"/>
                </a:solidFill>
                <a:cs typeface="+mn-cs"/>
              </a:rPr>
              <a:t>يكتبوا</a:t>
            </a:r>
            <a:r>
              <a:rPr lang="ar-SA" sz="2400" b="1" dirty="0">
                <a:solidFill>
                  <a:srgbClr val="FF0000"/>
                </a:solidFill>
                <a:cs typeface="+mn-cs"/>
              </a:rPr>
              <a:t> </a:t>
            </a:r>
            <a:r>
              <a:rPr lang="ar-SA" sz="2400" b="1" dirty="0">
                <a:cs typeface="+mn-cs"/>
              </a:rPr>
              <a:t>لي ذنبًا في مودّتهم              </a:t>
            </a:r>
            <a:r>
              <a:rPr lang="ar-SA" sz="2400" b="1" dirty="0">
                <a:solidFill>
                  <a:srgbClr val="7030A0"/>
                </a:solidFill>
                <a:cs typeface="+mn-cs"/>
              </a:rPr>
              <a:t>فإنّما الفخر في الذّنب الّذي كتبوا</a:t>
            </a:r>
            <a:r>
              <a:rPr lang="ar-SA" sz="2400" b="1" dirty="0">
                <a:cs typeface="+mn-cs"/>
              </a:rPr>
              <a:t>" – بيت 13</a:t>
            </a:r>
          </a:p>
          <a:p>
            <a:endParaRPr lang="ar-SA" sz="2400" b="1" dirty="0">
              <a:cs typeface="+mn-cs"/>
            </a:endParaRPr>
          </a:p>
          <a:p>
            <a:r>
              <a:rPr lang="ar-SA" sz="2400" b="1" dirty="0">
                <a:cs typeface="+mn-cs"/>
              </a:rPr>
              <a:t>            عند تحديد الجملة الشّرطيّة يجب الإشارة إلى أركانها الثّلاثة: </a:t>
            </a:r>
            <a:r>
              <a:rPr lang="ar-SA" sz="2400" b="1" dirty="0">
                <a:solidFill>
                  <a:srgbClr val="FF0000"/>
                </a:solidFill>
                <a:cs typeface="+mn-cs"/>
              </a:rPr>
              <a:t>أداة الشّرط</a:t>
            </a:r>
            <a:r>
              <a:rPr lang="ar-SA" sz="2400" b="1" dirty="0">
                <a:cs typeface="+mn-cs"/>
              </a:rPr>
              <a:t>، </a:t>
            </a:r>
            <a:r>
              <a:rPr lang="ar-SA" sz="2400" b="1" dirty="0">
                <a:solidFill>
                  <a:srgbClr val="0070C0"/>
                </a:solidFill>
                <a:cs typeface="+mn-cs"/>
              </a:rPr>
              <a:t>الشّرط</a:t>
            </a:r>
            <a:r>
              <a:rPr lang="ar-SA" sz="2400" b="1" dirty="0">
                <a:cs typeface="+mn-cs"/>
              </a:rPr>
              <a:t> </a:t>
            </a:r>
            <a:r>
              <a:rPr lang="ar-SA" sz="2400" b="1" dirty="0">
                <a:solidFill>
                  <a:srgbClr val="7030A0"/>
                </a:solidFill>
                <a:cs typeface="+mn-cs"/>
              </a:rPr>
              <a:t>وجواب الشّرط</a:t>
            </a:r>
            <a:r>
              <a:rPr lang="ar-SA" sz="2400" b="1" dirty="0">
                <a:cs typeface="+mn-cs"/>
              </a:rPr>
              <a:t>.</a:t>
            </a:r>
          </a:p>
          <a:p>
            <a:endParaRPr lang="he-IL" dirty="0"/>
          </a:p>
        </p:txBody>
      </p:sp>
      <p:sp>
        <p:nvSpPr>
          <p:cNvPr id="4" name="חץ שמאלה 3"/>
          <p:cNvSpPr/>
          <p:nvPr/>
        </p:nvSpPr>
        <p:spPr>
          <a:xfrm>
            <a:off x="10520218" y="5643418"/>
            <a:ext cx="1071418" cy="61394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65981377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3"/>
            <a:ext cx="11161453" cy="4700651"/>
          </a:xfrm>
        </p:spPr>
        <p:txBody>
          <a:bodyPr/>
          <a:lstStyle/>
          <a:p>
            <a:r>
              <a:rPr lang="ar-SA" sz="13800" dirty="0">
                <a:solidFill>
                  <a:srgbClr val="7030A0"/>
                </a:solidFill>
                <a:cs typeface="+mn-cs"/>
              </a:rPr>
              <a:t>أسئلة للتّفكّر!</a:t>
            </a:r>
            <a:endParaRPr lang="he-IL" sz="13800" dirty="0">
              <a:cs typeface="+mn-cs"/>
            </a:endParaRPr>
          </a:p>
        </p:txBody>
      </p:sp>
    </p:spTree>
    <p:extLst>
      <p:ext uri="{BB962C8B-B14F-4D97-AF65-F5344CB8AC3E}">
        <p14:creationId xmlns:p14="http://schemas.microsoft.com/office/powerpoint/2010/main" val="224470164"/>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ar-SA" sz="2800" dirty="0">
                <a:latin typeface="Arial" panose="020B0604020202020204" pitchFamily="34" charset="0"/>
                <a:cs typeface="Arial" panose="020B0604020202020204" pitchFamily="34" charset="0"/>
              </a:rPr>
              <a:t>يشير الشّاعر في النّصّ إلى افتخاره بقيمة اللّغة العربيّة في موضعين.</a:t>
            </a:r>
            <a:br>
              <a:rPr lang="ar-SA" sz="2800" dirty="0">
                <a:latin typeface="Arial" panose="020B0604020202020204" pitchFamily="34" charset="0"/>
                <a:cs typeface="Arial" panose="020B0604020202020204" pitchFamily="34" charset="0"/>
              </a:rPr>
            </a:br>
            <a:r>
              <a:rPr lang="ar-SA" sz="2800" dirty="0">
                <a:latin typeface="Arial" panose="020B0604020202020204" pitchFamily="34" charset="0"/>
                <a:cs typeface="Arial" panose="020B0604020202020204" pitchFamily="34" charset="0"/>
              </a:rPr>
              <a:t>أ. </a:t>
            </a:r>
            <a:r>
              <a:rPr lang="ar-SA" sz="2800" dirty="0">
                <a:solidFill>
                  <a:srgbClr val="7030A0"/>
                </a:solidFill>
                <a:latin typeface="Arial" panose="020B0604020202020204" pitchFamily="34" charset="0"/>
                <a:cs typeface="Arial" panose="020B0604020202020204" pitchFamily="34" charset="0"/>
              </a:rPr>
              <a:t>عيّن</a:t>
            </a:r>
            <a:r>
              <a:rPr lang="ar-SA" sz="2800" dirty="0">
                <a:latin typeface="Arial" panose="020B0604020202020204" pitchFamily="34" charset="0"/>
                <a:cs typeface="Arial" panose="020B0604020202020204" pitchFamily="34" charset="0"/>
              </a:rPr>
              <a:t> هذين الموضعين.</a:t>
            </a:r>
            <a:br>
              <a:rPr lang="ar-SA" sz="2800" dirty="0">
                <a:latin typeface="Arial" panose="020B0604020202020204" pitchFamily="34" charset="0"/>
                <a:cs typeface="Arial" panose="020B0604020202020204" pitchFamily="34" charset="0"/>
              </a:rPr>
            </a:br>
            <a:r>
              <a:rPr lang="ar-SA" sz="2800" dirty="0">
                <a:latin typeface="Arial" panose="020B0604020202020204" pitchFamily="34" charset="0"/>
                <a:cs typeface="Arial" panose="020B0604020202020204" pitchFamily="34" charset="0"/>
              </a:rPr>
              <a:t>ب. </a:t>
            </a:r>
            <a:r>
              <a:rPr lang="ar-SA" sz="2800" dirty="0">
                <a:solidFill>
                  <a:srgbClr val="FF0000"/>
                </a:solidFill>
                <a:latin typeface="Arial" panose="020B0604020202020204" pitchFamily="34" charset="0"/>
                <a:cs typeface="Arial" panose="020B0604020202020204" pitchFamily="34" charset="0"/>
              </a:rPr>
              <a:t>بيّن</a:t>
            </a:r>
            <a:r>
              <a:rPr lang="ar-SA" sz="2800" dirty="0">
                <a:latin typeface="Arial" panose="020B0604020202020204" pitchFamily="34" charset="0"/>
                <a:cs typeface="Arial" panose="020B0604020202020204" pitchFamily="34" charset="0"/>
              </a:rPr>
              <a:t> قيمة اللّغة العربيّة في كلّ موضع.</a:t>
            </a:r>
            <a:endParaRPr lang="he-IL" sz="2800" dirty="0">
              <a:latin typeface="Arial" panose="020B0604020202020204" pitchFamily="34" charset="0"/>
              <a:cs typeface="Arial" panose="020B0604020202020204" pitchFamily="34" charset="0"/>
            </a:endParaRPr>
          </a:p>
        </p:txBody>
      </p:sp>
      <p:sp>
        <p:nvSpPr>
          <p:cNvPr id="3" name="מציין מיקום טקסט 2"/>
          <p:cNvSpPr>
            <a:spLocks noGrp="1"/>
          </p:cNvSpPr>
          <p:nvPr>
            <p:ph type="body" idx="1"/>
          </p:nvPr>
        </p:nvSpPr>
        <p:spPr>
          <a:xfrm>
            <a:off x="2939373" y="2068945"/>
            <a:ext cx="3992732" cy="369454"/>
          </a:xfrm>
        </p:spPr>
        <p:txBody>
          <a:bodyPr/>
          <a:lstStyle/>
          <a:p>
            <a:r>
              <a:rPr lang="ar-SA" dirty="0">
                <a:latin typeface="Arial" panose="020B0604020202020204" pitchFamily="34" charset="0"/>
                <a:cs typeface="Arial" panose="020B0604020202020204" pitchFamily="34" charset="0"/>
              </a:rPr>
              <a:t>ب. </a:t>
            </a:r>
            <a:r>
              <a:rPr lang="ar-SA" dirty="0">
                <a:solidFill>
                  <a:srgbClr val="FF0000"/>
                </a:solidFill>
                <a:latin typeface="Arial" panose="020B0604020202020204" pitchFamily="34" charset="0"/>
                <a:cs typeface="Arial" panose="020B0604020202020204" pitchFamily="34" charset="0"/>
              </a:rPr>
              <a:t>بيّن</a:t>
            </a:r>
            <a:r>
              <a:rPr lang="ar-SA" dirty="0">
                <a:latin typeface="Arial" panose="020B0604020202020204" pitchFamily="34" charset="0"/>
                <a:cs typeface="Arial" panose="020B0604020202020204" pitchFamily="34" charset="0"/>
              </a:rPr>
              <a:t> ...</a:t>
            </a:r>
            <a:endParaRPr lang="he-IL" dirty="0">
              <a:latin typeface="Arial" panose="020B0604020202020204" pitchFamily="34" charset="0"/>
              <a:cs typeface="Arial" panose="020B0604020202020204" pitchFamily="34" charset="0"/>
            </a:endParaRPr>
          </a:p>
        </p:txBody>
      </p:sp>
      <p:sp>
        <p:nvSpPr>
          <p:cNvPr id="4" name="מציין מיקום תוכן 3"/>
          <p:cNvSpPr>
            <a:spLocks noGrp="1"/>
          </p:cNvSpPr>
          <p:nvPr>
            <p:ph sz="half" idx="2"/>
          </p:nvPr>
        </p:nvSpPr>
        <p:spPr>
          <a:xfrm>
            <a:off x="2048597" y="2438399"/>
            <a:ext cx="4342893" cy="2989925"/>
          </a:xfrm>
        </p:spPr>
        <p:txBody>
          <a:bodyPr>
            <a:normAutofit fontScale="92500"/>
          </a:bodyPr>
          <a:lstStyle/>
          <a:p>
            <a:r>
              <a:rPr lang="ar-SA" sz="2400" dirty="0">
                <a:latin typeface="Arial" panose="020B0604020202020204" pitchFamily="34" charset="0"/>
                <a:cs typeface="Arial" panose="020B0604020202020204" pitchFamily="34" charset="0"/>
              </a:rPr>
              <a:t>التّبيين هو شرح وتوضيح بلغة الطّالب.</a:t>
            </a:r>
          </a:p>
          <a:p>
            <a:r>
              <a:rPr lang="ar-SA" sz="2400" dirty="0">
                <a:latin typeface="Arial" panose="020B0604020202020204" pitchFamily="34" charset="0"/>
                <a:cs typeface="Arial" panose="020B0604020202020204" pitchFamily="34" charset="0"/>
              </a:rPr>
              <a:t>لذلك الإجابة تكون بشرح مضمون البيتين موضّحين قيمة اللّغة العربيّة فيهما:</a:t>
            </a:r>
          </a:p>
          <a:p>
            <a:r>
              <a:rPr lang="ar-SA" sz="2400" b="1" dirty="0">
                <a:latin typeface="Arial" panose="020B0604020202020204" pitchFamily="34" charset="0"/>
                <a:cs typeface="Arial" panose="020B0604020202020204" pitchFamily="34" charset="0"/>
              </a:rPr>
              <a:t>اللّغة العربيّة هي أمّ اللّغات الّتي يتّحد تحتها كلّ النّاطقين باللّغة العربيّة ويفخرون بها.</a:t>
            </a:r>
          </a:p>
          <a:p>
            <a:r>
              <a:rPr lang="ar-SA" sz="2400" b="1" dirty="0">
                <a:latin typeface="Arial" panose="020B0604020202020204" pitchFamily="34" charset="0"/>
                <a:cs typeface="Arial" panose="020B0604020202020204" pitchFamily="34" charset="0"/>
              </a:rPr>
              <a:t>المغتربون العرب ينشرون لغتهم حيثما حلّوا مفاخرين بها...</a:t>
            </a:r>
          </a:p>
          <a:p>
            <a:endParaRPr lang="he-IL" dirty="0"/>
          </a:p>
        </p:txBody>
      </p:sp>
      <p:sp>
        <p:nvSpPr>
          <p:cNvPr id="5" name="מציין מיקום טקסט 4"/>
          <p:cNvSpPr>
            <a:spLocks noGrp="1"/>
          </p:cNvSpPr>
          <p:nvPr>
            <p:ph type="body" sz="quarter" idx="3"/>
          </p:nvPr>
        </p:nvSpPr>
        <p:spPr>
          <a:xfrm>
            <a:off x="7506629" y="2189019"/>
            <a:ext cx="3999001" cy="290737"/>
          </a:xfrm>
        </p:spPr>
        <p:txBody>
          <a:bodyPr/>
          <a:lstStyle/>
          <a:p>
            <a:r>
              <a:rPr lang="ar-SA" dirty="0">
                <a:latin typeface="Arial" panose="020B0604020202020204" pitchFamily="34" charset="0"/>
                <a:cs typeface="Arial" panose="020B0604020202020204" pitchFamily="34" charset="0"/>
              </a:rPr>
              <a:t>أ. </a:t>
            </a:r>
            <a:r>
              <a:rPr lang="ar-SA" dirty="0">
                <a:solidFill>
                  <a:srgbClr val="7030A0"/>
                </a:solidFill>
                <a:latin typeface="Arial" panose="020B0604020202020204" pitchFamily="34" charset="0"/>
                <a:cs typeface="Arial" panose="020B0604020202020204" pitchFamily="34" charset="0"/>
              </a:rPr>
              <a:t>عيّن</a:t>
            </a:r>
            <a:r>
              <a:rPr lang="ar-SA" dirty="0">
                <a:latin typeface="Arial" panose="020B0604020202020204" pitchFamily="34" charset="0"/>
                <a:cs typeface="Arial" panose="020B0604020202020204" pitchFamily="34" charset="0"/>
              </a:rPr>
              <a:t> ...</a:t>
            </a:r>
            <a:endParaRPr lang="he-IL" dirty="0">
              <a:latin typeface="Arial" panose="020B0604020202020204" pitchFamily="34" charset="0"/>
              <a:cs typeface="Arial" panose="020B0604020202020204" pitchFamily="34" charset="0"/>
            </a:endParaRPr>
          </a:p>
        </p:txBody>
      </p:sp>
      <p:sp>
        <p:nvSpPr>
          <p:cNvPr id="6" name="מציין מיקום תוכן 5"/>
          <p:cNvSpPr>
            <a:spLocks noGrp="1"/>
          </p:cNvSpPr>
          <p:nvPr>
            <p:ph sz="quarter" idx="4"/>
          </p:nvPr>
        </p:nvSpPr>
        <p:spPr>
          <a:xfrm>
            <a:off x="6932105" y="2602344"/>
            <a:ext cx="4594767" cy="3297453"/>
          </a:xfrm>
        </p:spPr>
        <p:txBody>
          <a:bodyPr/>
          <a:lstStyle/>
          <a:p>
            <a:r>
              <a:rPr lang="ar-SA" sz="2000" b="1" dirty="0">
                <a:latin typeface="Arial" panose="020B0604020202020204" pitchFamily="34" charset="0"/>
                <a:cs typeface="Arial" panose="020B0604020202020204" pitchFamily="34" charset="0"/>
              </a:rPr>
              <a:t>التّعيين هو نسخ/لصق من النّصّ، أو تحديد أرقام الأبيات.</a:t>
            </a:r>
          </a:p>
          <a:p>
            <a:r>
              <a:rPr lang="ar-SA" sz="2000" b="1" dirty="0">
                <a:latin typeface="Arial" panose="020B0604020202020204" pitchFamily="34" charset="0"/>
                <a:cs typeface="Arial" panose="020B0604020202020204" pitchFamily="34" charset="0"/>
              </a:rPr>
              <a:t>لذلك الإجابة هنا:</a:t>
            </a:r>
          </a:p>
          <a:p>
            <a:endParaRPr lang="ar-SA" dirty="0">
              <a:latin typeface="Arial" panose="020B0604020202020204" pitchFamily="34" charset="0"/>
              <a:cs typeface="Arial" panose="020B0604020202020204" pitchFamily="34" charset="0"/>
            </a:endParaRPr>
          </a:p>
          <a:p>
            <a:r>
              <a:rPr lang="ar-SA" sz="2000" b="1" dirty="0">
                <a:latin typeface="Arial" panose="020B0604020202020204" pitchFamily="34" charset="0"/>
                <a:cs typeface="Arial" panose="020B0604020202020204" pitchFamily="34" charset="0"/>
              </a:rPr>
              <a:t>       البيت الثّاني والبيت الحادي عشر.</a:t>
            </a:r>
          </a:p>
          <a:p>
            <a:pPr marL="0" indent="0">
              <a:buNone/>
            </a:pPr>
            <a:endParaRPr lang="ar-SA" b="1" dirty="0">
              <a:latin typeface="Arial" panose="020B0604020202020204" pitchFamily="34" charset="0"/>
              <a:cs typeface="Arial" panose="020B0604020202020204" pitchFamily="34" charset="0"/>
            </a:endParaRPr>
          </a:p>
          <a:p>
            <a:r>
              <a:rPr lang="ar-SA" sz="2000" b="1" dirty="0">
                <a:latin typeface="Arial" panose="020B0604020202020204" pitchFamily="34" charset="0"/>
                <a:cs typeface="Arial" panose="020B0604020202020204" pitchFamily="34" charset="0"/>
              </a:rPr>
              <a:t>       أو نسخ البيتين كاملين.</a:t>
            </a:r>
            <a:endParaRPr lang="he-IL" sz="2000" b="1" dirty="0">
              <a:latin typeface="Arial" panose="020B0604020202020204" pitchFamily="34" charset="0"/>
              <a:cs typeface="Arial" panose="020B0604020202020204" pitchFamily="34" charset="0"/>
            </a:endParaRPr>
          </a:p>
        </p:txBody>
      </p:sp>
      <p:sp>
        <p:nvSpPr>
          <p:cNvPr id="7" name="חץ שמאלה 6"/>
          <p:cNvSpPr/>
          <p:nvPr/>
        </p:nvSpPr>
        <p:spPr>
          <a:xfrm>
            <a:off x="10826730" y="415545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חץ שמאלה 7"/>
          <p:cNvSpPr/>
          <p:nvPr/>
        </p:nvSpPr>
        <p:spPr>
          <a:xfrm>
            <a:off x="10826730" y="497598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סוגר מסולסל כפול 8"/>
          <p:cNvSpPr/>
          <p:nvPr/>
        </p:nvSpPr>
        <p:spPr>
          <a:xfrm>
            <a:off x="1930400" y="3731491"/>
            <a:ext cx="4224661" cy="1579173"/>
          </a:xfrm>
          <a:prstGeom prst="bracePair">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Tree>
    <p:extLst>
      <p:ext uri="{BB962C8B-B14F-4D97-AF65-F5344CB8AC3E}">
        <p14:creationId xmlns:p14="http://schemas.microsoft.com/office/powerpoint/2010/main" val="278330558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1000"/>
                                        <p:tgtEl>
                                          <p:spTgt spid="6">
                                            <p:txEl>
                                              <p:pRg st="5" end="5"/>
                                            </p:txEl>
                                          </p:spTgt>
                                        </p:tgtEl>
                                      </p:cBhvr>
                                    </p:animEffect>
                                    <p:anim calcmode="lin" valueType="num">
                                      <p:cBhvr>
                                        <p:cTn id="2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1000"/>
                                        <p:tgtEl>
                                          <p:spTgt spid="4">
                                            <p:txEl>
                                              <p:pRg st="0" end="0"/>
                                            </p:txEl>
                                          </p:spTgt>
                                        </p:tgtEl>
                                      </p:cBhvr>
                                    </p:animEffect>
                                    <p:anim calcmode="lin" valueType="num">
                                      <p:cBhvr>
                                        <p:cTn id="3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fade">
                                      <p:cBhvr>
                                        <p:cTn id="34" dur="1000"/>
                                        <p:tgtEl>
                                          <p:spTgt spid="4">
                                            <p:txEl>
                                              <p:pRg st="1" end="1"/>
                                            </p:txEl>
                                          </p:spTgt>
                                        </p:tgtEl>
                                      </p:cBhvr>
                                    </p:animEffect>
                                    <p:anim calcmode="lin" valueType="num">
                                      <p:cBhvr>
                                        <p:cTn id="3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fade">
                                      <p:cBhvr>
                                        <p:cTn id="44" dur="1000"/>
                                        <p:tgtEl>
                                          <p:spTgt spid="4">
                                            <p:txEl>
                                              <p:pRg st="3" end="3"/>
                                            </p:txEl>
                                          </p:spTgt>
                                        </p:tgtEl>
                                      </p:cBhvr>
                                    </p:animEffect>
                                    <p:anim calcmode="lin" valueType="num">
                                      <p:cBhvr>
                                        <p:cTn id="4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b="0" dirty="0">
                <a:solidFill>
                  <a:prstClr val="black">
                    <a:lumMod val="85000"/>
                    <a:lumOff val="15000"/>
                  </a:prstClr>
                </a:solidFill>
                <a:latin typeface="Arial" panose="020B0604020202020204" pitchFamily="34" charset="0"/>
                <a:cs typeface="Arial" panose="020B0604020202020204" pitchFamily="34" charset="0"/>
              </a:rPr>
              <a:t>وضّح الغرض من "</a:t>
            </a:r>
            <a:r>
              <a:rPr lang="ar-SA" u="sng" dirty="0">
                <a:solidFill>
                  <a:prstClr val="black">
                    <a:lumMod val="85000"/>
                    <a:lumOff val="15000"/>
                  </a:prstClr>
                </a:solidFill>
                <a:latin typeface="Arial" panose="020B0604020202020204" pitchFamily="34" charset="0"/>
                <a:cs typeface="Arial" panose="020B0604020202020204" pitchFamily="34" charset="0"/>
              </a:rPr>
              <a:t>الالتفات</a:t>
            </a:r>
            <a:r>
              <a:rPr lang="ar-SA" dirty="0">
                <a:solidFill>
                  <a:prstClr val="black">
                    <a:lumMod val="85000"/>
                    <a:lumOff val="15000"/>
                  </a:prstClr>
                </a:solidFill>
                <a:latin typeface="Arial" panose="020B0604020202020204" pitchFamily="34" charset="0"/>
                <a:cs typeface="Arial" panose="020B0604020202020204" pitchFamily="34" charset="0"/>
              </a:rPr>
              <a:t>" </a:t>
            </a:r>
            <a:r>
              <a:rPr lang="ar-SA" b="0" dirty="0">
                <a:solidFill>
                  <a:prstClr val="black">
                    <a:lumMod val="85000"/>
                    <a:lumOff val="15000"/>
                  </a:prstClr>
                </a:solidFill>
                <a:latin typeface="Arial" panose="020B0604020202020204" pitchFamily="34" charset="0"/>
                <a:cs typeface="Arial" panose="020B0604020202020204" pitchFamily="34" charset="0"/>
              </a:rPr>
              <a:t>من ضمير الغائب إلى ضمير المخاطب من خلال مثال على ذلك.</a:t>
            </a:r>
            <a:endParaRPr lang="he-IL" dirty="0"/>
          </a:p>
        </p:txBody>
      </p:sp>
      <p:sp>
        <p:nvSpPr>
          <p:cNvPr id="3" name="מציין מיקום תוכן 2"/>
          <p:cNvSpPr>
            <a:spLocks noGrp="1"/>
          </p:cNvSpPr>
          <p:nvPr>
            <p:ph idx="1"/>
          </p:nvPr>
        </p:nvSpPr>
        <p:spPr>
          <a:xfrm>
            <a:off x="515274" y="1195757"/>
            <a:ext cx="11161453" cy="5272420"/>
          </a:xfrm>
        </p:spPr>
        <p:txBody>
          <a:bodyPr>
            <a:normAutofit lnSpcReduction="10000"/>
          </a:bodyPr>
          <a:lstStyle/>
          <a:p>
            <a:pPr marL="0" lvl="0" indent="0">
              <a:buNone/>
            </a:pPr>
            <a:r>
              <a:rPr lang="ar-SA" b="1" dirty="0">
                <a:cs typeface="Arial" panose="020B0604020202020204" pitchFamily="34" charset="0"/>
              </a:rPr>
              <a:t>				</a:t>
            </a:r>
            <a:r>
              <a:rPr lang="ar-SA" sz="2400" b="1" dirty="0">
                <a:cs typeface="Arial" panose="020B0604020202020204" pitchFamily="34" charset="0"/>
              </a:rPr>
              <a:t>لمِصرَ أم لرُبُوعِ الشَّامِ تَنْتَسِبُ      	         هُنا العُلا وهُناكَ المجدُ والحَسَبُ</a:t>
            </a:r>
          </a:p>
          <a:p>
            <a:pPr marL="0" lvl="0" indent="0">
              <a:buNone/>
            </a:pPr>
            <a:r>
              <a:rPr lang="ar-SA" sz="2400" b="1" dirty="0">
                <a:cs typeface="Arial" panose="020B0604020202020204" pitchFamily="34" charset="0"/>
              </a:rPr>
              <a:t>				أمُّ اللُّغاتِ غَداة َ الفَخْرِ أَمُّهُما                  وإنْ سَأَلْتَ عن الآباءِ فالعَرَبُ</a:t>
            </a:r>
          </a:p>
          <a:p>
            <a:pPr marL="0" lvl="0" indent="0">
              <a:buNone/>
            </a:pPr>
            <a:r>
              <a:rPr lang="ar-SA" sz="2400" b="1" dirty="0">
                <a:cs typeface="Arial" panose="020B0604020202020204" pitchFamily="34" charset="0"/>
              </a:rPr>
              <a:t>				إذا ألَمَّتْ بوادي النِّيلِ نازِلَة ٌ         	          باتَتْ لها راسِياتُ الشّامِ تَضطَرِبُ</a:t>
            </a:r>
          </a:p>
          <a:p>
            <a:pPr marL="0" lvl="0" indent="0">
              <a:buNone/>
            </a:pPr>
            <a:r>
              <a:rPr lang="ar-SA" sz="2400" b="1" dirty="0">
                <a:cs typeface="Arial" panose="020B0604020202020204" pitchFamily="34" charset="0"/>
              </a:rPr>
              <a:t>				وإنْ دَعَا في ثَرَى الأَهْرامِ ذُو أَلَمٍ              أَجابَهُ في ذُرَى لُبْنانَ مُنْتَحِبُ</a:t>
            </a:r>
          </a:p>
          <a:p>
            <a:pPr marL="0" lvl="0" indent="0">
              <a:buNone/>
            </a:pPr>
            <a:r>
              <a:rPr lang="ar-SA" sz="2400" b="1" dirty="0">
                <a:cs typeface="Arial" panose="020B0604020202020204" pitchFamily="34" charset="0"/>
              </a:rPr>
              <a:t>				لو أَخْلَصَ الِّنيلُ والأرْدُنُّ وُدَّهما                تَصافَحَتْ منهما الأمْواهُ والعُشُبُ</a:t>
            </a:r>
            <a:endParaRPr lang="ar-SA" sz="2400" b="1" dirty="0">
              <a:latin typeface="Arial" panose="020B0604020202020204" pitchFamily="34" charset="0"/>
              <a:cs typeface="Arial" panose="020B0604020202020204" pitchFamily="34" charset="0"/>
            </a:endParaRPr>
          </a:p>
          <a:p>
            <a:r>
              <a:rPr lang="ar-SA" sz="2400" b="1" dirty="0">
                <a:solidFill>
                  <a:schemeClr val="tx1"/>
                </a:solidFill>
                <a:latin typeface="Arial" panose="020B0604020202020204" pitchFamily="34" charset="0"/>
                <a:cs typeface="Arial" panose="020B0604020202020204" pitchFamily="34" charset="0"/>
              </a:rPr>
              <a:t>ضمير الغائب</a:t>
            </a:r>
            <a:endParaRPr lang="he-IL" sz="2400" b="1" dirty="0">
              <a:solidFill>
                <a:schemeClr val="tx1"/>
              </a:solidFill>
              <a:latin typeface="Arial" panose="020B0604020202020204" pitchFamily="34" charset="0"/>
              <a:cs typeface="Arial" panose="020B0604020202020204" pitchFamily="34" charset="0"/>
            </a:endParaRP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prstClr val="black">
                    <a:lumMod val="75000"/>
                    <a:lumOff val="25000"/>
                  </a:prstClr>
                </a:solidFill>
                <a:latin typeface="Arial" panose="020B0604020202020204" pitchFamily="34" charset="0"/>
                <a:cs typeface="Arial" panose="020B0604020202020204" pitchFamily="34" charset="0"/>
              </a:rPr>
              <a:t>الأبيات الأوّل حتّى الخامس:</a:t>
            </a: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prstClr val="black">
                    <a:lumMod val="75000"/>
                    <a:lumOff val="25000"/>
                  </a:prstClr>
                </a:solidFill>
                <a:latin typeface="Arial" panose="020B0604020202020204" pitchFamily="34" charset="0"/>
                <a:cs typeface="Arial" panose="020B0604020202020204" pitchFamily="34" charset="0"/>
              </a:rPr>
              <a:t>من خلال توظيف ضمير الغائب يعتبر الشّاعر نفسه "</a:t>
            </a:r>
            <a:r>
              <a:rPr lang="ar-SA" sz="2400" dirty="0">
                <a:solidFill>
                  <a:srgbClr val="7030A0"/>
                </a:solidFill>
                <a:latin typeface="Arial" panose="020B0604020202020204" pitchFamily="34" charset="0"/>
                <a:cs typeface="Arial" panose="020B0604020202020204" pitchFamily="34" charset="0"/>
              </a:rPr>
              <a:t>راويًا محايدًا</a:t>
            </a:r>
            <a:r>
              <a:rPr lang="ar-SA" sz="2400" dirty="0">
                <a:solidFill>
                  <a:prstClr val="black">
                    <a:lumMod val="75000"/>
                    <a:lumOff val="25000"/>
                  </a:prstClr>
                </a:solidFill>
                <a:latin typeface="Arial" panose="020B0604020202020204" pitchFamily="34" charset="0"/>
                <a:cs typeface="Arial" panose="020B0604020202020204" pitchFamily="34" charset="0"/>
              </a:rPr>
              <a:t>" فيعرض لنا حقائق؛ مثل الفخر والاعتزاز بالانتساب لمصر أو للشّام..</a:t>
            </a: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prstClr val="black">
                    <a:lumMod val="75000"/>
                    <a:lumOff val="25000"/>
                  </a:prstClr>
                </a:solidFill>
                <a:latin typeface="Arial" panose="020B0604020202020204" pitchFamily="34" charset="0"/>
                <a:cs typeface="Arial" panose="020B0604020202020204" pitchFamily="34" charset="0"/>
              </a:rPr>
              <a:t>يكون "</a:t>
            </a:r>
            <a:r>
              <a:rPr lang="ar-SA" sz="2400" dirty="0">
                <a:solidFill>
                  <a:srgbClr val="7030A0"/>
                </a:solidFill>
                <a:latin typeface="Arial" panose="020B0604020202020204" pitchFamily="34" charset="0"/>
                <a:cs typeface="Arial" panose="020B0604020202020204" pitchFamily="34" charset="0"/>
              </a:rPr>
              <a:t>موضوعيًّا</a:t>
            </a:r>
            <a:r>
              <a:rPr lang="ar-SA" sz="2400" dirty="0">
                <a:solidFill>
                  <a:prstClr val="black">
                    <a:lumMod val="75000"/>
                    <a:lumOff val="25000"/>
                  </a:prstClr>
                </a:solidFill>
                <a:latin typeface="Arial" panose="020B0604020202020204" pitchFamily="34" charset="0"/>
                <a:cs typeface="Arial" panose="020B0604020202020204" pitchFamily="34" charset="0"/>
              </a:rPr>
              <a:t>" مبتعدًا عن "الذّاتيّة" عندما يؤكّد على الوحدة العربيّة والعاطفة المتبادلة بين البلاد العربيّة. </a:t>
            </a:r>
            <a:endParaRPr lang="he-IL" sz="2400" dirty="0">
              <a:solidFill>
                <a:prstClr val="black">
                  <a:lumMod val="75000"/>
                  <a:lumOff val="25000"/>
                </a:prstClr>
              </a:solidFill>
              <a:latin typeface="Arial" panose="020B060402020202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2222641874"/>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b="0" dirty="0">
                <a:solidFill>
                  <a:prstClr val="black">
                    <a:lumMod val="85000"/>
                    <a:lumOff val="15000"/>
                  </a:prstClr>
                </a:solidFill>
                <a:latin typeface="Arial" panose="020B0604020202020204" pitchFamily="34" charset="0"/>
                <a:cs typeface="Arial" panose="020B0604020202020204" pitchFamily="34" charset="0"/>
              </a:rPr>
              <a:t>وضّح الغرض من "</a:t>
            </a:r>
            <a:r>
              <a:rPr lang="ar-SA" u="sng" dirty="0">
                <a:solidFill>
                  <a:prstClr val="black">
                    <a:lumMod val="85000"/>
                    <a:lumOff val="15000"/>
                  </a:prstClr>
                </a:solidFill>
                <a:latin typeface="Arial" panose="020B0604020202020204" pitchFamily="34" charset="0"/>
                <a:cs typeface="Arial" panose="020B0604020202020204" pitchFamily="34" charset="0"/>
              </a:rPr>
              <a:t>الالتفات</a:t>
            </a:r>
            <a:r>
              <a:rPr lang="ar-SA" dirty="0">
                <a:solidFill>
                  <a:prstClr val="black">
                    <a:lumMod val="85000"/>
                    <a:lumOff val="15000"/>
                  </a:prstClr>
                </a:solidFill>
                <a:latin typeface="Arial" panose="020B0604020202020204" pitchFamily="34" charset="0"/>
                <a:cs typeface="Arial" panose="020B0604020202020204" pitchFamily="34" charset="0"/>
              </a:rPr>
              <a:t>" </a:t>
            </a:r>
            <a:r>
              <a:rPr lang="ar-SA" b="0" dirty="0">
                <a:solidFill>
                  <a:prstClr val="black">
                    <a:lumMod val="85000"/>
                    <a:lumOff val="15000"/>
                  </a:prstClr>
                </a:solidFill>
                <a:latin typeface="Arial" panose="020B0604020202020204" pitchFamily="34" charset="0"/>
                <a:cs typeface="Arial" panose="020B0604020202020204" pitchFamily="34" charset="0"/>
              </a:rPr>
              <a:t>من ضمير الغائب إلى ضمير المخاطب من خلال مثال على ذلك.</a:t>
            </a:r>
            <a:endParaRPr lang="he-IL" dirty="0"/>
          </a:p>
        </p:txBody>
      </p:sp>
      <p:sp>
        <p:nvSpPr>
          <p:cNvPr id="3" name="מציין מיקום תוכן 2"/>
          <p:cNvSpPr>
            <a:spLocks noGrp="1"/>
          </p:cNvSpPr>
          <p:nvPr>
            <p:ph idx="1"/>
          </p:nvPr>
        </p:nvSpPr>
        <p:spPr>
          <a:xfrm>
            <a:off x="515274" y="1195756"/>
            <a:ext cx="11161453" cy="5662243"/>
          </a:xfrm>
        </p:spPr>
        <p:txBody>
          <a:bodyPr>
            <a:normAutofit/>
          </a:bodyPr>
          <a:lstStyle/>
          <a:p>
            <a:pPr marL="0" lvl="0" indent="0">
              <a:buNone/>
            </a:pPr>
            <a:r>
              <a:rPr lang="ar-SA" b="1" dirty="0">
                <a:cs typeface="Arial" panose="020B0604020202020204" pitchFamily="34" charset="0"/>
              </a:rPr>
              <a:t>				</a:t>
            </a:r>
            <a:r>
              <a:rPr lang="ar-SA" sz="2400" b="1" dirty="0">
                <a:cs typeface="Arial" panose="020B0604020202020204" pitchFamily="34" charset="0"/>
              </a:rPr>
              <a:t>نسيمَ لُبنانَ كم جادَتْكَ عاطِرَة ٌ                   من الرِّياضِ وكم حَيّاكَ مُنْسَكِبُ</a:t>
            </a:r>
          </a:p>
          <a:p>
            <a:pPr marL="0" lvl="0" indent="0">
              <a:buNone/>
            </a:pPr>
            <a:r>
              <a:rPr lang="ar-SA" sz="2400" b="1" dirty="0">
                <a:cs typeface="Arial" panose="020B0604020202020204" pitchFamily="34" charset="0"/>
              </a:rPr>
              <a:t>				في الشَّرقِ والغَربِ أنفاسٌ مُسَعَّرَةٌ              تَهْفُو إليكَ وأكبادٌ بها لَهَبُ</a:t>
            </a:r>
          </a:p>
          <a:p>
            <a:pPr marL="0" lvl="0" indent="0">
              <a:buNone/>
            </a:pPr>
            <a:r>
              <a:rPr lang="ar-SA" sz="2400" b="1" dirty="0">
                <a:cs typeface="Arial" panose="020B0604020202020204" pitchFamily="34" charset="0"/>
              </a:rPr>
              <a:t>				لولا طِلابُ العُلا لم يَبتَغُوا بَدَلاً                   من طِيبِ رَيّاكَ لكنّ العُلا تَعَبُ</a:t>
            </a:r>
          </a:p>
          <a:p>
            <a:pPr marL="0" lvl="0" indent="0" defTabSz="457200">
              <a:lnSpc>
                <a:spcPct val="100000"/>
              </a:lnSpc>
              <a:spcBef>
                <a:spcPts val="1000"/>
              </a:spcBef>
              <a:spcAft>
                <a:spcPts val="0"/>
              </a:spcAft>
              <a:buClr>
                <a:srgbClr val="E78712"/>
              </a:buClr>
              <a:buNone/>
            </a:pPr>
            <a:r>
              <a:rPr lang="ar-SA" sz="2400" b="1" dirty="0">
                <a:solidFill>
                  <a:prstClr val="black">
                    <a:lumMod val="75000"/>
                    <a:lumOff val="25000"/>
                  </a:prstClr>
                </a:solidFill>
                <a:latin typeface="Arial" panose="020B0604020202020204" pitchFamily="34" charset="0"/>
                <a:cs typeface="Arial" panose="020B0604020202020204" pitchFamily="34" charset="0"/>
              </a:rPr>
              <a:t>ضمير المخاطب</a:t>
            </a: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prstClr val="black">
                    <a:lumMod val="75000"/>
                    <a:lumOff val="25000"/>
                  </a:prstClr>
                </a:solidFill>
                <a:latin typeface="Arial" panose="020B0604020202020204" pitchFamily="34" charset="0"/>
                <a:cs typeface="Arial" panose="020B0604020202020204" pitchFamily="34" charset="0"/>
              </a:rPr>
              <a:t>الأبيات السّادس حتّى الثّامن:</a:t>
            </a: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prstClr val="black">
                    <a:lumMod val="75000"/>
                    <a:lumOff val="25000"/>
                  </a:prstClr>
                </a:solidFill>
                <a:latin typeface="Arial" panose="020B0604020202020204" pitchFamily="34" charset="0"/>
                <a:cs typeface="Arial" panose="020B0604020202020204" pitchFamily="34" charset="0"/>
              </a:rPr>
              <a:t>يكون "</a:t>
            </a:r>
            <a:r>
              <a:rPr lang="ar-SA" sz="2400" dirty="0">
                <a:solidFill>
                  <a:srgbClr val="FF0000"/>
                </a:solidFill>
                <a:latin typeface="Arial" panose="020B0604020202020204" pitchFamily="34" charset="0"/>
                <a:cs typeface="Arial" panose="020B0604020202020204" pitchFamily="34" charset="0"/>
              </a:rPr>
              <a:t>عاطفيًّا</a:t>
            </a:r>
            <a:r>
              <a:rPr lang="ar-SA" sz="2400" dirty="0">
                <a:solidFill>
                  <a:prstClr val="black">
                    <a:lumMod val="75000"/>
                    <a:lumOff val="25000"/>
                  </a:prstClr>
                </a:solidFill>
                <a:latin typeface="Arial" panose="020B0604020202020204" pitchFamily="34" charset="0"/>
                <a:cs typeface="Arial" panose="020B0604020202020204" pitchFamily="34" charset="0"/>
              </a:rPr>
              <a:t>" أكثر ويعبّر عن شوق أبناء لبنان لبلادهم وعواطفهم المشتعلة توقًا لنسيم لبنان...</a:t>
            </a: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prstClr val="black">
                    <a:lumMod val="75000"/>
                    <a:lumOff val="25000"/>
                  </a:prstClr>
                </a:solidFill>
                <a:latin typeface="Arial" panose="020B0604020202020204" pitchFamily="34" charset="0"/>
                <a:cs typeface="Arial" panose="020B0604020202020204" pitchFamily="34" charset="0"/>
              </a:rPr>
              <a:t>في البيتين الأخيرين:</a:t>
            </a: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srgbClr val="FF0000"/>
                </a:solidFill>
                <a:latin typeface="Arial" panose="020B0604020202020204" pitchFamily="34" charset="0"/>
                <a:cs typeface="Arial" panose="020B0604020202020204" pitchFamily="34" charset="0"/>
              </a:rPr>
              <a:t>يعبّر عن ما يدور في صدره من مشاعر </a:t>
            </a:r>
            <a:r>
              <a:rPr lang="ar-SA" sz="2400" dirty="0">
                <a:solidFill>
                  <a:prstClr val="black">
                    <a:lumMod val="75000"/>
                    <a:lumOff val="25000"/>
                  </a:prstClr>
                </a:solidFill>
                <a:latin typeface="Arial" panose="020B0604020202020204" pitchFamily="34" charset="0"/>
                <a:cs typeface="Arial" panose="020B0604020202020204" pitchFamily="34" charset="0"/>
              </a:rPr>
              <a:t>الحبّ والودّ لأهل الشّام، ويعتبر نفسه ممثّلًا عن المصريّين لمصافحتهم..</a:t>
            </a:r>
          </a:p>
          <a:p>
            <a:pPr marL="342900" lvl="0" indent="-342900" defTabSz="457200">
              <a:lnSpc>
                <a:spcPct val="100000"/>
              </a:lnSpc>
              <a:spcBef>
                <a:spcPts val="1000"/>
              </a:spcBef>
              <a:spcAft>
                <a:spcPts val="0"/>
              </a:spcAft>
              <a:buClr>
                <a:srgbClr val="E78712"/>
              </a:buClr>
              <a:buFont typeface="Wingdings 3" charset="2"/>
              <a:buChar char=""/>
            </a:pPr>
            <a:r>
              <a:rPr lang="ar-SA" sz="2400" dirty="0">
                <a:solidFill>
                  <a:prstClr val="black">
                    <a:lumMod val="75000"/>
                    <a:lumOff val="25000"/>
                  </a:prstClr>
                </a:solidFill>
                <a:latin typeface="Arial" panose="020B0604020202020204" pitchFamily="34" charset="0"/>
                <a:cs typeface="Arial" panose="020B0604020202020204" pitchFamily="34" charset="0"/>
              </a:rPr>
              <a:t>وحتّى يقبل أن يُعتبر حبّه هذا "ذنبًا" </a:t>
            </a:r>
            <a:r>
              <a:rPr lang="ar-SA" sz="2400" dirty="0">
                <a:solidFill>
                  <a:srgbClr val="FF0000"/>
                </a:solidFill>
                <a:latin typeface="Arial" panose="020B0604020202020204" pitchFamily="34" charset="0"/>
                <a:cs typeface="Arial" panose="020B0604020202020204" pitchFamily="34" charset="0"/>
              </a:rPr>
              <a:t>للتّأكيد</a:t>
            </a:r>
            <a:r>
              <a:rPr lang="ar-SA" sz="2400" dirty="0">
                <a:solidFill>
                  <a:prstClr val="black">
                    <a:lumMod val="75000"/>
                    <a:lumOff val="25000"/>
                  </a:prstClr>
                </a:solidFill>
                <a:latin typeface="Arial" panose="020B0604020202020204" pitchFamily="34" charset="0"/>
                <a:cs typeface="Arial" panose="020B0604020202020204" pitchFamily="34" charset="0"/>
              </a:rPr>
              <a:t> على ودّه ومشاعره الجيّاشة تجاههم.</a:t>
            </a:r>
          </a:p>
          <a:p>
            <a:pPr marL="0" lvl="0" indent="0" defTabSz="457200">
              <a:lnSpc>
                <a:spcPct val="100000"/>
              </a:lnSpc>
              <a:spcBef>
                <a:spcPts val="1000"/>
              </a:spcBef>
              <a:spcAft>
                <a:spcPts val="0"/>
              </a:spcAft>
              <a:buClr>
                <a:srgbClr val="E78712"/>
              </a:buClr>
              <a:buNone/>
            </a:pPr>
            <a:r>
              <a:rPr lang="ar-SA" sz="1500" dirty="0">
                <a:solidFill>
                  <a:prstClr val="black">
                    <a:lumMod val="75000"/>
                    <a:lumOff val="25000"/>
                  </a:prstClr>
                </a:solidFill>
                <a:latin typeface="Arial" panose="020B0604020202020204" pitchFamily="34" charset="0"/>
                <a:cs typeface="Arial" panose="020B0604020202020204" pitchFamily="34" charset="0"/>
              </a:rPr>
              <a:t> </a:t>
            </a:r>
            <a:endParaRPr lang="he-IL" sz="1500" dirty="0">
              <a:solidFill>
                <a:prstClr val="black">
                  <a:lumMod val="75000"/>
                  <a:lumOff val="25000"/>
                </a:prstClr>
              </a:solidFill>
              <a:latin typeface="Arial" panose="020B0604020202020204" pitchFamily="34" charset="0"/>
              <a:cs typeface="Arial" panose="020B0604020202020204" pitchFamily="34" charset="0"/>
            </a:endParaRPr>
          </a:p>
          <a:p>
            <a:pPr marL="0" lvl="0" indent="0" defTabSz="457200">
              <a:lnSpc>
                <a:spcPct val="100000"/>
              </a:lnSpc>
              <a:spcBef>
                <a:spcPts val="1000"/>
              </a:spcBef>
              <a:spcAft>
                <a:spcPts val="0"/>
              </a:spcAft>
              <a:buClr>
                <a:srgbClr val="E78712"/>
              </a:buClr>
              <a:buNone/>
            </a:pPr>
            <a:endParaRPr lang="he-IL" sz="2400" b="1" dirty="0">
              <a:solidFill>
                <a:prstClr val="black">
                  <a:lumMod val="75000"/>
                  <a:lumOff val="25000"/>
                </a:prstClr>
              </a:solidFill>
              <a:latin typeface="Arial" panose="020B060402020202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1041026690"/>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latin typeface="Arial" panose="020B0604020202020204" pitchFamily="34" charset="0"/>
                <a:cs typeface="Arial" panose="020B0604020202020204" pitchFamily="34" charset="0"/>
              </a:rPr>
              <a:t>وضّح الغرض من "</a:t>
            </a:r>
            <a:r>
              <a:rPr lang="ar-SA" b="1" u="sng" dirty="0">
                <a:latin typeface="Arial" panose="020B0604020202020204" pitchFamily="34" charset="0"/>
                <a:cs typeface="Arial" panose="020B0604020202020204" pitchFamily="34" charset="0"/>
              </a:rPr>
              <a:t>الالتفات</a:t>
            </a:r>
            <a:r>
              <a:rPr lang="ar-SA" b="1" dirty="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من ضمير الغائب إلى ضمير المخاطب من خلال مثال على ذلك.</a:t>
            </a:r>
            <a:endParaRPr lang="he-IL" dirty="0">
              <a:latin typeface="Arial" panose="020B0604020202020204" pitchFamily="34" charset="0"/>
              <a:cs typeface="Arial" panose="020B0604020202020204" pitchFamily="34" charset="0"/>
            </a:endParaRPr>
          </a:p>
        </p:txBody>
      </p:sp>
      <p:sp>
        <p:nvSpPr>
          <p:cNvPr id="3" name="מציין מיקום טקסט 2"/>
          <p:cNvSpPr>
            <a:spLocks noGrp="1"/>
          </p:cNvSpPr>
          <p:nvPr>
            <p:ph type="body" idx="1"/>
          </p:nvPr>
        </p:nvSpPr>
        <p:spPr>
          <a:xfrm>
            <a:off x="2939373" y="1972703"/>
            <a:ext cx="3516845" cy="576262"/>
          </a:xfrm>
        </p:spPr>
        <p:txBody>
          <a:bodyPr/>
          <a:lstStyle/>
          <a:p>
            <a:r>
              <a:rPr lang="ar-SA" b="1" dirty="0">
                <a:latin typeface="Arial" panose="020B0604020202020204" pitchFamily="34" charset="0"/>
                <a:cs typeface="Arial" panose="020B0604020202020204" pitchFamily="34" charset="0"/>
              </a:rPr>
              <a:t>ضمير المخاطب</a:t>
            </a:r>
            <a:endParaRPr lang="he-IL" b="1" dirty="0">
              <a:latin typeface="Arial" panose="020B0604020202020204" pitchFamily="34" charset="0"/>
              <a:cs typeface="Arial" panose="020B0604020202020204" pitchFamily="34" charset="0"/>
            </a:endParaRPr>
          </a:p>
        </p:txBody>
      </p:sp>
      <p:sp>
        <p:nvSpPr>
          <p:cNvPr id="4" name="מציין מיקום תוכן 3"/>
          <p:cNvSpPr>
            <a:spLocks noGrp="1"/>
          </p:cNvSpPr>
          <p:nvPr>
            <p:ph sz="half" idx="2"/>
          </p:nvPr>
        </p:nvSpPr>
        <p:spPr>
          <a:xfrm>
            <a:off x="1274618" y="2548966"/>
            <a:ext cx="5181600" cy="3740998"/>
          </a:xfrm>
        </p:spPr>
        <p:txBody>
          <a:bodyPr>
            <a:normAutofit fontScale="85000" lnSpcReduction="20000"/>
          </a:bodyPr>
          <a:lstStyle/>
          <a:p>
            <a:r>
              <a:rPr lang="ar-SA" sz="2800" dirty="0">
                <a:latin typeface="Arial" panose="020B0604020202020204" pitchFamily="34" charset="0"/>
                <a:cs typeface="Arial" panose="020B0604020202020204" pitchFamily="34" charset="0"/>
              </a:rPr>
              <a:t>الأبيات السّادس حتّى الثّامن:</a:t>
            </a:r>
          </a:p>
          <a:p>
            <a:r>
              <a:rPr lang="ar-SA" sz="2800" dirty="0">
                <a:latin typeface="Arial" panose="020B0604020202020204" pitchFamily="34" charset="0"/>
                <a:cs typeface="Arial" panose="020B0604020202020204" pitchFamily="34" charset="0"/>
              </a:rPr>
              <a:t>يكون "</a:t>
            </a:r>
            <a:r>
              <a:rPr lang="ar-SA" sz="2800" dirty="0">
                <a:solidFill>
                  <a:srgbClr val="FF0000"/>
                </a:solidFill>
                <a:latin typeface="Arial" panose="020B0604020202020204" pitchFamily="34" charset="0"/>
                <a:cs typeface="Arial" panose="020B0604020202020204" pitchFamily="34" charset="0"/>
              </a:rPr>
              <a:t>عاطفيًّا</a:t>
            </a:r>
            <a:r>
              <a:rPr lang="ar-SA" sz="2800" dirty="0">
                <a:latin typeface="Arial" panose="020B0604020202020204" pitchFamily="34" charset="0"/>
                <a:cs typeface="Arial" panose="020B0604020202020204" pitchFamily="34" charset="0"/>
              </a:rPr>
              <a:t>" أكثر ويعبّر عن شوق أبناء لبنان لبلادهم وعواطفهم المشتعلة توقًا لنسيم لبنان...</a:t>
            </a:r>
          </a:p>
          <a:p>
            <a:r>
              <a:rPr lang="ar-SA" sz="2800" dirty="0">
                <a:latin typeface="Arial" panose="020B0604020202020204" pitchFamily="34" charset="0"/>
                <a:cs typeface="Arial" panose="020B0604020202020204" pitchFamily="34" charset="0"/>
              </a:rPr>
              <a:t>في البيتين الأخيرين:</a:t>
            </a:r>
          </a:p>
          <a:p>
            <a:r>
              <a:rPr lang="ar-SA" sz="2800" dirty="0">
                <a:solidFill>
                  <a:srgbClr val="FF0000"/>
                </a:solidFill>
                <a:latin typeface="Arial" panose="020B0604020202020204" pitchFamily="34" charset="0"/>
                <a:cs typeface="Arial" panose="020B0604020202020204" pitchFamily="34" charset="0"/>
              </a:rPr>
              <a:t>يعبّر عن ما يدور في صدره من مشاعر </a:t>
            </a:r>
            <a:r>
              <a:rPr lang="ar-SA" sz="2800" dirty="0">
                <a:latin typeface="Arial" panose="020B0604020202020204" pitchFamily="34" charset="0"/>
                <a:cs typeface="Arial" panose="020B0604020202020204" pitchFamily="34" charset="0"/>
              </a:rPr>
              <a:t>الحبّ والودّ لأهل الشّام، ويعتبر نفسه ممثّلًا عن المصريّين لمصافحتهم..</a:t>
            </a:r>
          </a:p>
          <a:p>
            <a:r>
              <a:rPr lang="ar-SA" sz="2800" dirty="0">
                <a:latin typeface="Arial" panose="020B0604020202020204" pitchFamily="34" charset="0"/>
                <a:cs typeface="Arial" panose="020B0604020202020204" pitchFamily="34" charset="0"/>
              </a:rPr>
              <a:t>وحتّى يقبل أن يُعتبر حبّه هذا "ذنبًا" </a:t>
            </a:r>
            <a:r>
              <a:rPr lang="ar-SA" sz="2800" dirty="0">
                <a:solidFill>
                  <a:srgbClr val="FF0000"/>
                </a:solidFill>
                <a:latin typeface="Arial" panose="020B0604020202020204" pitchFamily="34" charset="0"/>
                <a:cs typeface="Arial" panose="020B0604020202020204" pitchFamily="34" charset="0"/>
              </a:rPr>
              <a:t>للتّأكيد</a:t>
            </a:r>
            <a:r>
              <a:rPr lang="ar-SA" sz="2800" dirty="0">
                <a:latin typeface="Arial" panose="020B0604020202020204" pitchFamily="34" charset="0"/>
                <a:cs typeface="Arial" panose="020B0604020202020204" pitchFamily="34" charset="0"/>
              </a:rPr>
              <a:t> على ودّه ومشاعره الجيّاشة تجاههم.</a:t>
            </a:r>
          </a:p>
          <a:p>
            <a:pPr marL="0" indent="0">
              <a:buNone/>
            </a:pPr>
            <a:r>
              <a:rPr lang="ar-SA" dirty="0">
                <a:latin typeface="Arial" panose="020B0604020202020204" pitchFamily="34" charset="0"/>
                <a:cs typeface="Arial" panose="020B0604020202020204" pitchFamily="34" charset="0"/>
              </a:rPr>
              <a:t> </a:t>
            </a:r>
            <a:endParaRPr lang="he-IL" dirty="0">
              <a:latin typeface="Arial" panose="020B0604020202020204" pitchFamily="34" charset="0"/>
              <a:cs typeface="Arial" panose="020B0604020202020204" pitchFamily="34" charset="0"/>
            </a:endParaRPr>
          </a:p>
        </p:txBody>
      </p:sp>
      <p:sp>
        <p:nvSpPr>
          <p:cNvPr id="5" name="מציין מיקום טקסט 4"/>
          <p:cNvSpPr>
            <a:spLocks noGrp="1"/>
          </p:cNvSpPr>
          <p:nvPr>
            <p:ph type="body" sz="quarter" idx="3"/>
          </p:nvPr>
        </p:nvSpPr>
        <p:spPr/>
        <p:txBody>
          <a:bodyPr/>
          <a:lstStyle/>
          <a:p>
            <a:r>
              <a:rPr lang="ar-SA" b="1" dirty="0">
                <a:latin typeface="Arial" panose="020B0604020202020204" pitchFamily="34" charset="0"/>
                <a:cs typeface="Arial" panose="020B0604020202020204" pitchFamily="34" charset="0"/>
              </a:rPr>
              <a:t>ضمير الغائب</a:t>
            </a:r>
            <a:endParaRPr lang="he-IL" b="1" dirty="0">
              <a:latin typeface="Arial" panose="020B0604020202020204" pitchFamily="34" charset="0"/>
              <a:cs typeface="Arial" panose="020B0604020202020204" pitchFamily="34" charset="0"/>
            </a:endParaRPr>
          </a:p>
        </p:txBody>
      </p:sp>
      <p:sp>
        <p:nvSpPr>
          <p:cNvPr id="6" name="מציין מיקום תוכן 5"/>
          <p:cNvSpPr>
            <a:spLocks noGrp="1"/>
          </p:cNvSpPr>
          <p:nvPr>
            <p:ph sz="quarter" idx="4"/>
          </p:nvPr>
        </p:nvSpPr>
        <p:spPr>
          <a:xfrm>
            <a:off x="6932105" y="2545738"/>
            <a:ext cx="4573526" cy="3354060"/>
          </a:xfrm>
        </p:spPr>
        <p:txBody>
          <a:bodyPr>
            <a:normAutofit/>
          </a:bodyPr>
          <a:lstStyle/>
          <a:p>
            <a:r>
              <a:rPr lang="ar-SA" sz="2400" dirty="0">
                <a:latin typeface="Arial" panose="020B0604020202020204" pitchFamily="34" charset="0"/>
                <a:cs typeface="Arial" panose="020B0604020202020204" pitchFamily="34" charset="0"/>
              </a:rPr>
              <a:t>الأبيات الأوّل حتّى الخامس:</a:t>
            </a:r>
          </a:p>
          <a:p>
            <a:r>
              <a:rPr lang="ar-SA" sz="2400" dirty="0">
                <a:latin typeface="Arial" panose="020B0604020202020204" pitchFamily="34" charset="0"/>
                <a:cs typeface="Arial" panose="020B0604020202020204" pitchFamily="34" charset="0"/>
              </a:rPr>
              <a:t>من خلال توظيف ضمير الغائب يعتبر الشّاعر نفسه "</a:t>
            </a:r>
            <a:r>
              <a:rPr lang="ar-SA" sz="2400" dirty="0">
                <a:solidFill>
                  <a:srgbClr val="7030A0"/>
                </a:solidFill>
                <a:latin typeface="Arial" panose="020B0604020202020204" pitchFamily="34" charset="0"/>
                <a:cs typeface="Arial" panose="020B0604020202020204" pitchFamily="34" charset="0"/>
              </a:rPr>
              <a:t>راويًا محايدًا</a:t>
            </a:r>
            <a:r>
              <a:rPr lang="ar-SA" sz="2400" dirty="0">
                <a:latin typeface="Arial" panose="020B0604020202020204" pitchFamily="34" charset="0"/>
                <a:cs typeface="Arial" panose="020B0604020202020204" pitchFamily="34" charset="0"/>
              </a:rPr>
              <a:t>" فيعرض لنا حقائق؛ مثل الفخر والاعتزاز بالانتساب لمصر أو للشّام..</a:t>
            </a:r>
          </a:p>
          <a:p>
            <a:r>
              <a:rPr lang="ar-SA" sz="2400" dirty="0">
                <a:latin typeface="Arial" panose="020B0604020202020204" pitchFamily="34" charset="0"/>
                <a:cs typeface="Arial" panose="020B0604020202020204" pitchFamily="34" charset="0"/>
              </a:rPr>
              <a:t>يكون "</a:t>
            </a:r>
            <a:r>
              <a:rPr lang="ar-SA" sz="2400" dirty="0">
                <a:solidFill>
                  <a:srgbClr val="7030A0"/>
                </a:solidFill>
                <a:latin typeface="Arial" panose="020B0604020202020204" pitchFamily="34" charset="0"/>
                <a:cs typeface="Arial" panose="020B0604020202020204" pitchFamily="34" charset="0"/>
              </a:rPr>
              <a:t>موضوعيًّا</a:t>
            </a:r>
            <a:r>
              <a:rPr lang="ar-SA" sz="2400" dirty="0">
                <a:latin typeface="Arial" panose="020B0604020202020204" pitchFamily="34" charset="0"/>
                <a:cs typeface="Arial" panose="020B0604020202020204" pitchFamily="34" charset="0"/>
              </a:rPr>
              <a:t>" مبتعدًا عن "الذّاتيّة" عندما يؤكّد على الوحدة العربيّة والعاطفة المتبادلة بين البلاد العربيّة. </a:t>
            </a:r>
            <a:endParaRPr lang="he-I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7584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fade">
                                      <p:cBhvr>
                                        <p:cTn id="24" dur="1000"/>
                                        <p:tgtEl>
                                          <p:spTgt spid="4">
                                            <p:txEl>
                                              <p:pRg st="0" end="0"/>
                                            </p:txEl>
                                          </p:spTgt>
                                        </p:tgtEl>
                                      </p:cBhvr>
                                    </p:animEffect>
                                    <p:anim calcmode="lin" valueType="num">
                                      <p:cBhvr>
                                        <p:cTn id="2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fade">
                                      <p:cBhvr>
                                        <p:cTn id="29" dur="1000"/>
                                        <p:tgtEl>
                                          <p:spTgt spid="4">
                                            <p:txEl>
                                              <p:pRg st="1" end="1"/>
                                            </p:txEl>
                                          </p:spTgt>
                                        </p:tgtEl>
                                      </p:cBhvr>
                                    </p:animEffect>
                                    <p:anim calcmode="lin" valueType="num">
                                      <p:cBhvr>
                                        <p:cTn id="3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fade">
                                      <p:cBhvr>
                                        <p:cTn id="34" dur="1000"/>
                                        <p:tgtEl>
                                          <p:spTgt spid="4">
                                            <p:txEl>
                                              <p:pRg st="2" end="2"/>
                                            </p:txEl>
                                          </p:spTgt>
                                        </p:tgtEl>
                                      </p:cBhvr>
                                    </p:animEffect>
                                    <p:anim calcmode="lin" valueType="num">
                                      <p:cBhvr>
                                        <p:cTn id="3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fade">
                                      <p:cBhvr>
                                        <p:cTn id="39" dur="1000"/>
                                        <p:tgtEl>
                                          <p:spTgt spid="4">
                                            <p:txEl>
                                              <p:pRg st="3" end="3"/>
                                            </p:txEl>
                                          </p:spTgt>
                                        </p:tgtEl>
                                      </p:cBhvr>
                                    </p:animEffect>
                                    <p:anim calcmode="lin" valueType="num">
                                      <p:cBhvr>
                                        <p:cTn id="4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cs typeface="+mn-cs"/>
              </a:rPr>
              <a:t>ختامًا:</a:t>
            </a:r>
            <a:endParaRPr lang="he-IL" dirty="0">
              <a:cs typeface="+mn-cs"/>
            </a:endParaRPr>
          </a:p>
        </p:txBody>
      </p:sp>
      <p:sp>
        <p:nvSpPr>
          <p:cNvPr id="3" name="מציין מיקום תוכן 2"/>
          <p:cNvSpPr>
            <a:spLocks noGrp="1"/>
          </p:cNvSpPr>
          <p:nvPr>
            <p:ph idx="1"/>
          </p:nvPr>
        </p:nvSpPr>
        <p:spPr/>
        <p:txBody>
          <a:bodyPr/>
          <a:lstStyle/>
          <a:p>
            <a:r>
              <a:rPr lang="ar-SA" sz="2800" dirty="0">
                <a:cs typeface="+mn-cs"/>
              </a:rPr>
              <a:t>أرجو أن تكونوا قد استمتعتم واستفدتم من درسنا اليوم...</a:t>
            </a:r>
          </a:p>
          <a:p>
            <a:r>
              <a:rPr lang="ar-SA" sz="2800" dirty="0">
                <a:cs typeface="+mn-cs"/>
              </a:rPr>
              <a:t>أرجو لكم الصّحة والعافية والعودة إلى حياتنا الّتي عهدناها بأسرع وقت...</a:t>
            </a:r>
          </a:p>
          <a:p>
            <a:r>
              <a:rPr lang="ar-SA" sz="2800" dirty="0">
                <a:cs typeface="+mn-cs"/>
              </a:rPr>
              <a:t>ألقاكم على خير إن شاء الله...</a:t>
            </a:r>
          </a:p>
          <a:p>
            <a:endParaRPr lang="ar-SA" sz="2800" dirty="0">
              <a:cs typeface="+mn-cs"/>
            </a:endParaRPr>
          </a:p>
          <a:p>
            <a:pPr marL="0" indent="0" algn="ctr">
              <a:buNone/>
            </a:pPr>
            <a:r>
              <a:rPr lang="ar-SA" sz="2800" b="1" dirty="0">
                <a:solidFill>
                  <a:srgbClr val="7030A0"/>
                </a:solidFill>
                <a:cs typeface="+mn-cs"/>
              </a:rPr>
              <a:t>مع خالص تحيّاتي</a:t>
            </a:r>
          </a:p>
          <a:p>
            <a:pPr marL="0" indent="0" algn="ctr">
              <a:buNone/>
            </a:pPr>
            <a:r>
              <a:rPr lang="ar-SA" sz="2800" b="1" dirty="0">
                <a:solidFill>
                  <a:srgbClr val="7030A0"/>
                </a:solidFill>
                <a:cs typeface="+mn-cs"/>
              </a:rPr>
              <a:t>المعلّمة هِمَّت وَتَد</a:t>
            </a:r>
            <a:endParaRPr lang="he-IL" sz="2800" b="1" dirty="0">
              <a:solidFill>
                <a:srgbClr val="7030A0"/>
              </a:solidFill>
              <a:cs typeface="+mn-cs"/>
            </a:endParaRPr>
          </a:p>
          <a:p>
            <a:endParaRPr lang="he-IL" dirty="0"/>
          </a:p>
        </p:txBody>
      </p:sp>
    </p:spTree>
    <p:extLst>
      <p:ext uri="{BB962C8B-B14F-4D97-AF65-F5344CB8AC3E}">
        <p14:creationId xmlns:p14="http://schemas.microsoft.com/office/powerpoint/2010/main" val="2291028336"/>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cs typeface="+mn-cs"/>
              </a:rPr>
              <a:t>سوريّة ومصر</a:t>
            </a:r>
            <a:endParaRPr lang="he-IL" dirty="0">
              <a:cs typeface="+mn-cs"/>
            </a:endParaRPr>
          </a:p>
        </p:txBody>
      </p:sp>
      <p:sp>
        <p:nvSpPr>
          <p:cNvPr id="3" name="מציין מיקום תוכן 2"/>
          <p:cNvSpPr>
            <a:spLocks noGrp="1"/>
          </p:cNvSpPr>
          <p:nvPr>
            <p:ph idx="1"/>
          </p:nvPr>
        </p:nvSpPr>
        <p:spPr>
          <a:xfrm>
            <a:off x="515274" y="785090"/>
            <a:ext cx="11161453" cy="5717309"/>
          </a:xfrm>
        </p:spPr>
        <p:txBody>
          <a:bodyPr>
            <a:normAutofit fontScale="62500" lnSpcReduction="20000"/>
          </a:bodyPr>
          <a:lstStyle/>
          <a:p>
            <a:pPr marL="0" indent="0">
              <a:buNone/>
            </a:pPr>
            <a:r>
              <a:rPr lang="ar-SA" sz="2900" b="1" dirty="0">
                <a:cs typeface="+mn-cs"/>
              </a:rPr>
              <a:t>				لمِصرَ أم لرُبُوعِ الشَّامِ تَنْتَسِبُ      	         هُنا العُلا وهُناكَ المجدُ والحَسَبُ</a:t>
            </a:r>
          </a:p>
          <a:p>
            <a:pPr marL="0" indent="0">
              <a:buNone/>
            </a:pPr>
            <a:r>
              <a:rPr lang="ar-SA" sz="2900" b="1" dirty="0">
                <a:cs typeface="+mn-cs"/>
              </a:rPr>
              <a:t>				أمُّ اللُّغاتِ غَداة َ الفَخْرِ أَمُّهُما           	         وإنْ سَأَلْتَ عن الآباءِ فالعَرَبُ</a:t>
            </a:r>
          </a:p>
          <a:p>
            <a:pPr marL="0" indent="0">
              <a:buNone/>
            </a:pPr>
            <a:r>
              <a:rPr lang="ar-SA" sz="2900" b="1" dirty="0">
                <a:cs typeface="+mn-cs"/>
              </a:rPr>
              <a:t>				إذا ألَمَّتْ بوادي النِّيلِ نازِلَة ٌ           	          باتَتْ لها راسِياتُ الشّامِ تَضطَرِبُ</a:t>
            </a:r>
          </a:p>
          <a:p>
            <a:pPr marL="0" indent="0">
              <a:buNone/>
            </a:pPr>
            <a:r>
              <a:rPr lang="ar-SA" sz="2900" b="1" dirty="0">
                <a:cs typeface="+mn-cs"/>
              </a:rPr>
              <a:t>				وإنْ دَعَا في ثَرَى الأَهْرامِ ذُو أَلَمٍ                 أَجابَهُ في ذُرَى لُبْنانَ مُنْتَحِبُ</a:t>
            </a:r>
          </a:p>
          <a:p>
            <a:pPr marL="0" indent="0">
              <a:buNone/>
            </a:pPr>
            <a:r>
              <a:rPr lang="ar-SA" sz="2900" b="1" dirty="0">
                <a:cs typeface="+mn-cs"/>
              </a:rPr>
              <a:t>				لو أَخْلَصَ الِّنيلُ والأرْدُنُّ وُدَّهما        	         تَصافَحَتْ منهما الأمْواهُ والعُشُبُ</a:t>
            </a:r>
          </a:p>
          <a:p>
            <a:pPr marL="0" indent="0">
              <a:buNone/>
            </a:pPr>
            <a:r>
              <a:rPr lang="ar-SA" sz="2900" b="1" dirty="0">
                <a:cs typeface="+mn-cs"/>
              </a:rPr>
              <a:t>				نسيمَ لُبنانَ كم جادَتْكَ عاطِرَة ٌ                   من الرِّياضِ وكم حَيّاكَ مُنْسَكِبُ</a:t>
            </a:r>
          </a:p>
          <a:p>
            <a:pPr marL="0" indent="0">
              <a:buNone/>
            </a:pPr>
            <a:r>
              <a:rPr lang="ar-SA" sz="2900" b="1" dirty="0">
                <a:cs typeface="+mn-cs"/>
              </a:rPr>
              <a:t>				في الشَّرقِ والغَربِ أنفاسٌ مُسَعَّرَةٌ              تَهْفُو إليكَ وأكبادٌ بها لَهَبُ</a:t>
            </a:r>
          </a:p>
          <a:p>
            <a:pPr marL="0" indent="0">
              <a:buNone/>
            </a:pPr>
            <a:r>
              <a:rPr lang="ar-SA" sz="2900" b="1" dirty="0">
                <a:cs typeface="+mn-cs"/>
              </a:rPr>
              <a:t>				لولا طِلابُ العُلا لم يَبتَغُوا بَدَلاً                   من طِيبِ رَيّاكَ لكنّ العُلا تَعَبُ</a:t>
            </a:r>
          </a:p>
          <a:p>
            <a:pPr marL="0" indent="0">
              <a:buNone/>
            </a:pPr>
            <a:r>
              <a:rPr lang="ar-SA" sz="2900" b="1" dirty="0">
                <a:cs typeface="+mn-cs"/>
              </a:rPr>
              <a:t>				رادُوا المَناهِلَ في الدُّنْيا ولو وَجَدُوا             إلى المَجَرَّة ِ رَكبًا صاعِدًا رَكِبُوا</a:t>
            </a:r>
          </a:p>
          <a:p>
            <a:pPr marL="0" indent="0">
              <a:buNone/>
            </a:pPr>
            <a:r>
              <a:rPr lang="ar-SA" sz="2900" b="1" dirty="0">
                <a:cs typeface="+mn-cs"/>
              </a:rPr>
              <a:t>				أو قيلَ في الشمسِ للرّاجِينَ مُنْتَجَعٌ             مَدُّوا لها سَبَبًا في الجَوِّ وانتَدَبُوا</a:t>
            </a:r>
          </a:p>
          <a:p>
            <a:pPr marL="0" indent="0">
              <a:buNone/>
            </a:pPr>
            <a:r>
              <a:rPr lang="ar-SA" sz="2900" b="1" dirty="0">
                <a:cs typeface="+mn-cs"/>
              </a:rPr>
              <a:t>				سَعَوا إلى الكَسْبِ مَحْمُودًا وما فَتِئَتْ            أمُّ اللُّغاتِ بذاكَ السَّعْي تَكْتَسِبُ</a:t>
            </a:r>
          </a:p>
          <a:p>
            <a:pPr marL="0" indent="0">
              <a:buNone/>
            </a:pPr>
            <a:r>
              <a:rPr lang="ar-SA" sz="2900" b="1" dirty="0">
                <a:cs typeface="+mn-cs"/>
              </a:rPr>
              <a:t>				هذي يَدي عن بني مِصرٍ تُصافِحُكُم             فصافِحُوها تُصافِحْ نَفسَها العَرَبُ</a:t>
            </a:r>
          </a:p>
          <a:p>
            <a:pPr marL="0" indent="0">
              <a:buNone/>
            </a:pPr>
            <a:r>
              <a:rPr lang="ar-SA" sz="2900" b="1" dirty="0">
                <a:cs typeface="+mn-cs"/>
              </a:rPr>
              <a:t>				إِنْ يَكْتُبوا لِيَ ذَنْبًا في مَوَدَّتِهمْ                   فإنّما الفَخْرُ في الذَّنْبِ الذي كَتَبُوا</a:t>
            </a:r>
            <a:endParaRPr lang="he-IL" sz="2900" b="1" dirty="0">
              <a:cs typeface="+mn-cs"/>
            </a:endParaRPr>
          </a:p>
          <a:p>
            <a:endParaRPr lang="he-IL" dirty="0"/>
          </a:p>
        </p:txBody>
      </p:sp>
    </p:spTree>
    <p:extLst>
      <p:ext uri="{BB962C8B-B14F-4D97-AF65-F5344CB8AC3E}">
        <p14:creationId xmlns:p14="http://schemas.microsoft.com/office/powerpoint/2010/main" val="46715609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cs typeface="+mn-cs"/>
              </a:rPr>
              <a:t>مناسبة كتابة القصيدة:</a:t>
            </a:r>
            <a:endParaRPr lang="he-IL" dirty="0">
              <a:cs typeface="+mn-cs"/>
            </a:endParaRPr>
          </a:p>
        </p:txBody>
      </p:sp>
      <p:sp>
        <p:nvSpPr>
          <p:cNvPr id="3" name="מציין מיקום תוכן 2"/>
          <p:cNvSpPr>
            <a:spLocks noGrp="1"/>
          </p:cNvSpPr>
          <p:nvPr>
            <p:ph idx="1"/>
          </p:nvPr>
        </p:nvSpPr>
        <p:spPr/>
        <p:txBody>
          <a:bodyPr/>
          <a:lstStyle/>
          <a:p>
            <a:endParaRPr lang="ar-SA" sz="2800" dirty="0">
              <a:cs typeface="+mn-cs"/>
            </a:endParaRPr>
          </a:p>
          <a:p>
            <a:r>
              <a:rPr lang="ar-SA" sz="2800" dirty="0">
                <a:cs typeface="+mn-cs"/>
              </a:rPr>
              <a:t>ألقاها حافظ إبراهيم بمناسبة الحفل الّذي أقامته جماعة من السّوريّين بفندق </a:t>
            </a:r>
            <a:r>
              <a:rPr lang="ar-SA" sz="2800" dirty="0" err="1">
                <a:cs typeface="+mn-cs"/>
              </a:rPr>
              <a:t>شبرد</a:t>
            </a:r>
            <a:r>
              <a:rPr lang="ar-SA" sz="2800" dirty="0">
                <a:cs typeface="+mn-cs"/>
              </a:rPr>
              <a:t> في القاهرة، تكريمًا لحافظ ونَفَسِه الشّعريّ العروبيّ. وقد نُشرت في 25.03.1908، وهي تأكيد للاتّجاه القوميّ في شعره، وانعطاف نحو الدّائرة العربيّة الّتي كان الشّاعر يرى في شعره امتدادًا وظلًّا لها.</a:t>
            </a:r>
            <a:endParaRPr lang="en-US" sz="2800" dirty="0">
              <a:cs typeface="+mn-cs"/>
            </a:endParaRPr>
          </a:p>
          <a:p>
            <a:endParaRPr lang="he-IL" dirty="0"/>
          </a:p>
        </p:txBody>
      </p:sp>
    </p:spTree>
    <p:extLst>
      <p:ext uri="{BB962C8B-B14F-4D97-AF65-F5344CB8AC3E}">
        <p14:creationId xmlns:p14="http://schemas.microsoft.com/office/powerpoint/2010/main" val="35231085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cs typeface="+mn-cs"/>
              </a:rPr>
              <a:t>النّوع الشّعريّ للقصيدة:</a:t>
            </a:r>
            <a:endParaRPr lang="he-IL" dirty="0">
              <a:cs typeface="+mn-cs"/>
            </a:endParaRPr>
          </a:p>
        </p:txBody>
      </p:sp>
      <p:sp>
        <p:nvSpPr>
          <p:cNvPr id="3" name="מציין מיקום תוכן 2"/>
          <p:cNvSpPr>
            <a:spLocks noGrp="1"/>
          </p:cNvSpPr>
          <p:nvPr>
            <p:ph idx="1"/>
          </p:nvPr>
        </p:nvSpPr>
        <p:spPr/>
        <p:txBody>
          <a:bodyPr/>
          <a:lstStyle/>
          <a:p>
            <a:r>
              <a:rPr lang="ar-SA" sz="2800" dirty="0">
                <a:latin typeface="Arial" panose="020B0604020202020204" pitchFamily="34" charset="0"/>
                <a:cs typeface="Arial" panose="020B0604020202020204" pitchFamily="34" charset="0"/>
              </a:rPr>
              <a:t>تتبع هذه القصيدة للتّيّار </a:t>
            </a:r>
            <a:r>
              <a:rPr lang="ar-SA" sz="2800" b="1" dirty="0" err="1">
                <a:solidFill>
                  <a:srgbClr val="00B050"/>
                </a:solidFill>
                <a:latin typeface="Arial" panose="020B0604020202020204" pitchFamily="34" charset="0"/>
                <a:cs typeface="Arial" panose="020B0604020202020204" pitchFamily="34" charset="0"/>
              </a:rPr>
              <a:t>النيوكلاسيكيّ</a:t>
            </a:r>
            <a:r>
              <a:rPr lang="ar-SA" sz="2800" dirty="0">
                <a:latin typeface="Arial" panose="020B0604020202020204" pitchFamily="34" charset="0"/>
                <a:cs typeface="Arial" panose="020B0604020202020204" pitchFamily="34" charset="0"/>
              </a:rPr>
              <a:t>، أو ما يسمّى </a:t>
            </a:r>
            <a:r>
              <a:rPr lang="ar-SA" sz="2800" b="1" dirty="0">
                <a:solidFill>
                  <a:srgbClr val="00B050"/>
                </a:solidFill>
                <a:latin typeface="Arial" panose="020B0604020202020204" pitchFamily="34" charset="0"/>
                <a:cs typeface="Arial" panose="020B0604020202020204" pitchFamily="34" charset="0"/>
              </a:rPr>
              <a:t>الكلاسيكيّة الجديدة</a:t>
            </a:r>
            <a:r>
              <a:rPr lang="ar-SA" sz="2800" b="1" dirty="0">
                <a:latin typeface="Arial" panose="020B0604020202020204" pitchFamily="34" charset="0"/>
                <a:cs typeface="Arial" panose="020B0604020202020204" pitchFamily="34" charset="0"/>
              </a:rPr>
              <a:t>.</a:t>
            </a:r>
          </a:p>
          <a:p>
            <a:r>
              <a:rPr lang="ar-SA" sz="2800" dirty="0">
                <a:latin typeface="Arial" panose="020B0604020202020204" pitchFamily="34" charset="0"/>
                <a:cs typeface="Arial" panose="020B0604020202020204" pitchFamily="34" charset="0"/>
              </a:rPr>
              <a:t>بدأ هذا التّيّار في أواسط القرن التّاسع عشر، وامتدّ حتّى أواسط القرن العشرين تقريبًا.</a:t>
            </a:r>
          </a:p>
          <a:p>
            <a:r>
              <a:rPr lang="ar-SA" sz="2800" dirty="0">
                <a:latin typeface="Arial" panose="020B0604020202020204" pitchFamily="34" charset="0"/>
                <a:cs typeface="Arial" panose="020B0604020202020204" pitchFamily="34" charset="0"/>
              </a:rPr>
              <a:t>هذا النّوع الشّعريّ هو محاولة بالنّهوض بالمستوى الشّعريّ الّذي هبط مع ما هبط من المجالات المختلفة في القرن الثّامن عشر (المجال الاقتصاديّ/ الثّقافيّ/ الاجتماعيّ...).</a:t>
            </a:r>
          </a:p>
          <a:p>
            <a:r>
              <a:rPr lang="ar-SA" sz="2800" dirty="0">
                <a:latin typeface="Arial" panose="020B0604020202020204" pitchFamily="34" charset="0"/>
                <a:cs typeface="Arial" panose="020B0604020202020204" pitchFamily="34" charset="0"/>
              </a:rPr>
              <a:t>لذلك سمّي أيضًا ب "</a:t>
            </a:r>
            <a:r>
              <a:rPr lang="ar-SA" sz="2800" b="1" dirty="0">
                <a:solidFill>
                  <a:srgbClr val="00B050"/>
                </a:solidFill>
                <a:latin typeface="Arial" panose="020B0604020202020204" pitchFamily="34" charset="0"/>
                <a:cs typeface="Arial" panose="020B0604020202020204" pitchFamily="34" charset="0"/>
              </a:rPr>
              <a:t>شعر الإحياء</a:t>
            </a:r>
            <a:r>
              <a:rPr lang="ar-SA" sz="2800" dirty="0">
                <a:latin typeface="Arial" panose="020B0604020202020204" pitchFamily="34" charset="0"/>
                <a:cs typeface="Arial" panose="020B0604020202020204" pitchFamily="34" charset="0"/>
              </a:rPr>
              <a:t>"؛ إذ حاول الشّعراء إحياء أمجاد الشّعراء القدامى، فكتبوا على نهجهم.</a:t>
            </a:r>
            <a:endParaRPr lang="he-IL" sz="2800" dirty="0">
              <a:latin typeface="Arial" panose="020B060402020202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76929267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a:cs typeface="+mn-cs"/>
              </a:rPr>
              <a:t>مميّزات الشّعر </a:t>
            </a:r>
            <a:r>
              <a:rPr lang="ar-SA" dirty="0" err="1">
                <a:cs typeface="+mn-cs"/>
              </a:rPr>
              <a:t>النيوكلاسيكيّ</a:t>
            </a:r>
            <a:r>
              <a:rPr lang="ar-SA" dirty="0">
                <a:cs typeface="+mn-cs"/>
              </a:rPr>
              <a:t>:</a:t>
            </a:r>
            <a:endParaRPr lang="he-IL" dirty="0">
              <a:cs typeface="+mn-cs"/>
            </a:endParaRPr>
          </a:p>
        </p:txBody>
      </p:sp>
      <p:sp>
        <p:nvSpPr>
          <p:cNvPr id="3" name="מציין מיקום תוכן 2"/>
          <p:cNvSpPr>
            <a:spLocks noGrp="1"/>
          </p:cNvSpPr>
          <p:nvPr>
            <p:ph idx="1"/>
          </p:nvPr>
        </p:nvSpPr>
        <p:spPr/>
        <p:txBody>
          <a:bodyPr/>
          <a:lstStyle/>
          <a:p>
            <a:r>
              <a:rPr lang="ar-SA" sz="2400" b="1" dirty="0">
                <a:latin typeface="Arial" panose="020B0604020202020204" pitchFamily="34" charset="0"/>
                <a:cs typeface="Arial" panose="020B0604020202020204" pitchFamily="34" charset="0"/>
              </a:rPr>
              <a:t>القصيدة مكوّنة من أبيات، وكلّ بيت مقسوم إلى شطرين؛ الشّطر الأوّل يُسمّى صدر البيت، والشّطر الثّاني يُسمّى عجز البيت (قصيدة عموديّة).</a:t>
            </a:r>
          </a:p>
          <a:p>
            <a:r>
              <a:rPr lang="ar-SA" sz="2400" b="1" dirty="0">
                <a:latin typeface="Arial" panose="020B0604020202020204" pitchFamily="34" charset="0"/>
                <a:cs typeface="Arial" panose="020B0604020202020204" pitchFamily="34" charset="0"/>
              </a:rPr>
              <a:t>القافية منتظمة على طول أبيات القصيدة.</a:t>
            </a:r>
          </a:p>
          <a:p>
            <a:r>
              <a:rPr lang="ar-SA" sz="2400" b="1" dirty="0">
                <a:latin typeface="Arial" panose="020B0604020202020204" pitchFamily="34" charset="0"/>
                <a:cs typeface="Arial" panose="020B0604020202020204" pitchFamily="34" charset="0"/>
              </a:rPr>
              <a:t>تعدّد الموضوعات في القصيدة.</a:t>
            </a:r>
          </a:p>
          <a:p>
            <a:r>
              <a:rPr lang="ar-SA" sz="2400" b="1" dirty="0">
                <a:latin typeface="Arial" panose="020B0604020202020204" pitchFamily="34" charset="0"/>
                <a:cs typeface="Arial" panose="020B0604020202020204" pitchFamily="34" charset="0"/>
              </a:rPr>
              <a:t>مضامين جديدة مواكبة للعصر.</a:t>
            </a:r>
          </a:p>
          <a:p>
            <a:r>
              <a:rPr lang="ar-SA" sz="2400" b="1" dirty="0">
                <a:latin typeface="Arial" panose="020B0604020202020204" pitchFamily="34" charset="0"/>
                <a:cs typeface="Arial" panose="020B0604020202020204" pitchFamily="34" charset="0"/>
              </a:rPr>
              <a:t>الشّعر </a:t>
            </a:r>
            <a:r>
              <a:rPr lang="ar-SA" sz="2400" b="1" dirty="0" err="1">
                <a:latin typeface="Arial" panose="020B0604020202020204" pitchFamily="34" charset="0"/>
                <a:cs typeface="Arial" panose="020B0604020202020204" pitchFamily="34" charset="0"/>
              </a:rPr>
              <a:t>النيوكلاسيكيّ</a:t>
            </a:r>
            <a:r>
              <a:rPr lang="ar-SA" sz="2400" b="1" dirty="0">
                <a:latin typeface="Arial" panose="020B0604020202020204" pitchFamily="34" charset="0"/>
                <a:cs typeface="Arial" panose="020B0604020202020204" pitchFamily="34" charset="0"/>
              </a:rPr>
              <a:t> هو شعر مناسبة (يكتب الشّاعر قصيدة بسبب مناسبة معيّنة – قصيدتنا بسبب الحفل التّكريميّ للشّاعر).</a:t>
            </a:r>
            <a:endParaRPr lang="he-IL" sz="2400" b="1" dirty="0">
              <a:latin typeface="Arial" panose="020B060402020202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9079669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4"/>
            <a:ext cx="11161453" cy="1098470"/>
          </a:xfrm>
        </p:spPr>
        <p:txBody>
          <a:bodyPr/>
          <a:lstStyle/>
          <a:p>
            <a:pPr algn="r"/>
            <a:r>
              <a:rPr lang="ar-SA" sz="4400" dirty="0">
                <a:cs typeface="+mn-cs"/>
              </a:rPr>
              <a:t>مضامين القصيدة:</a:t>
            </a:r>
            <a:endParaRPr lang="he-IL" sz="4400" dirty="0">
              <a:cs typeface="+mn-cs"/>
            </a:endParaRPr>
          </a:p>
        </p:txBody>
      </p:sp>
      <p:sp>
        <p:nvSpPr>
          <p:cNvPr id="3" name="מציין מיקום תוכן 2"/>
          <p:cNvSpPr>
            <a:spLocks noGrp="1"/>
          </p:cNvSpPr>
          <p:nvPr>
            <p:ph idx="1"/>
          </p:nvPr>
        </p:nvSpPr>
        <p:spPr>
          <a:xfrm>
            <a:off x="515274" y="1551709"/>
            <a:ext cx="11161453" cy="4324048"/>
          </a:xfrm>
        </p:spPr>
        <p:txBody>
          <a:bodyPr/>
          <a:lstStyle/>
          <a:p>
            <a:r>
              <a:rPr lang="ar-SA" sz="2800" dirty="0">
                <a:solidFill>
                  <a:schemeClr val="tx2"/>
                </a:solidFill>
                <a:cs typeface="+mn-cs"/>
              </a:rPr>
              <a:t>البيتان</a:t>
            </a:r>
            <a:r>
              <a:rPr lang="ar-SA" sz="2800" dirty="0">
                <a:cs typeface="+mn-cs"/>
              </a:rPr>
              <a:t> الأوّل والثّاني: الفخر بالأصل المشترَك لمصر وبلاد الشّام.</a:t>
            </a:r>
          </a:p>
          <a:p>
            <a:r>
              <a:rPr lang="ar-SA" sz="2800" dirty="0">
                <a:cs typeface="+mn-cs"/>
              </a:rPr>
              <a:t>الأبيات الثّالث حتّى الخامس: وحدة المصريّين وأهل الشّام وشعورهم الواحد بالآخر.</a:t>
            </a:r>
          </a:p>
          <a:p>
            <a:r>
              <a:rPr lang="ar-SA" sz="2800" dirty="0">
                <a:cs typeface="+mn-cs"/>
              </a:rPr>
              <a:t>الأبيات السّادس حتّى التّاسع: التّوجّه إلى لبنان والحديث عن هجرة اللّبنانيّين إلى الغرب وأسبابها.</a:t>
            </a:r>
          </a:p>
          <a:p>
            <a:r>
              <a:rPr lang="ar-SA" sz="2800" dirty="0">
                <a:cs typeface="+mn-cs"/>
              </a:rPr>
              <a:t>الأبيات العاشر والحادي عشر: تفصيل أسباب الهجرة.</a:t>
            </a:r>
          </a:p>
          <a:p>
            <a:r>
              <a:rPr lang="ar-SA" sz="2800" dirty="0">
                <a:solidFill>
                  <a:schemeClr val="tx2"/>
                </a:solidFill>
                <a:cs typeface="+mn-cs"/>
              </a:rPr>
              <a:t>البيتان</a:t>
            </a:r>
            <a:r>
              <a:rPr lang="ar-SA" sz="2800" dirty="0">
                <a:cs typeface="+mn-cs"/>
              </a:rPr>
              <a:t> الثّاني عشر والثّالث عشر: اعتبار الشّاعر لنفسه ممثّلًا لمصر في محبّة الشّام.</a:t>
            </a:r>
            <a:endParaRPr lang="he-IL" sz="2800" dirty="0">
              <a:cs typeface="+mn-cs"/>
            </a:endParaRPr>
          </a:p>
          <a:p>
            <a:endParaRPr lang="he-IL" dirty="0"/>
          </a:p>
        </p:txBody>
      </p:sp>
    </p:spTree>
    <p:extLst>
      <p:ext uri="{BB962C8B-B14F-4D97-AF65-F5344CB8AC3E}">
        <p14:creationId xmlns:p14="http://schemas.microsoft.com/office/powerpoint/2010/main" val="26517334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213093"/>
            <a:ext cx="11161453" cy="1846615"/>
          </a:xfrm>
        </p:spPr>
        <p:txBody>
          <a:bodyPr/>
          <a:lstStyle/>
          <a:p>
            <a:pPr algn="r"/>
            <a:r>
              <a:rPr lang="ar-SA" sz="3200" dirty="0">
                <a:cs typeface="+mn-cs"/>
              </a:rPr>
              <a:t>البيتان الأوّل والثّاني: الفخر بالأصل المشترَك لمصر وبلاد الشّام.</a:t>
            </a:r>
            <a:br>
              <a:rPr lang="ar-SA" sz="3200" dirty="0">
                <a:cs typeface="+mn-cs"/>
              </a:rPr>
            </a:br>
            <a:br>
              <a:rPr lang="ar-SA" sz="3200" dirty="0">
                <a:cs typeface="+mn-cs"/>
              </a:rPr>
            </a:br>
            <a:r>
              <a:rPr lang="ar-SA" sz="3200" dirty="0">
                <a:solidFill>
                  <a:srgbClr val="7030A0"/>
                </a:solidFill>
                <a:cs typeface="+mn-cs"/>
              </a:rPr>
              <a:t>لمِصرَ أم لرُبُوعِ الشَّامِ تَنْتَسِبُ       هُنا العُلا وهُناكَ المجدُ والحَسَبُ</a:t>
            </a:r>
            <a:br>
              <a:rPr lang="ar-SA" sz="3200" dirty="0">
                <a:solidFill>
                  <a:srgbClr val="7030A0"/>
                </a:solidFill>
                <a:cs typeface="+mn-cs"/>
              </a:rPr>
            </a:br>
            <a:r>
              <a:rPr lang="ar-SA" sz="3200" dirty="0">
                <a:solidFill>
                  <a:srgbClr val="7030A0"/>
                </a:solidFill>
                <a:cs typeface="+mn-cs"/>
              </a:rPr>
              <a:t> أمُّ اللُّغاتِ غَداة َ الفَخْرِ أَمُّهُما  	    وإنْ سَأَلْتَ عن الآباءِ فالعَرَبُ</a:t>
            </a:r>
            <a:endParaRPr lang="he-IL" sz="3200" dirty="0">
              <a:cs typeface="+mn-cs"/>
            </a:endParaRPr>
          </a:p>
        </p:txBody>
      </p:sp>
      <p:sp>
        <p:nvSpPr>
          <p:cNvPr id="3" name="מציין מיקום תוכן 2"/>
          <p:cNvSpPr>
            <a:spLocks noGrp="1"/>
          </p:cNvSpPr>
          <p:nvPr>
            <p:ph idx="1"/>
          </p:nvPr>
        </p:nvSpPr>
        <p:spPr>
          <a:xfrm>
            <a:off x="515274" y="2346035"/>
            <a:ext cx="11161453" cy="3529721"/>
          </a:xfrm>
        </p:spPr>
        <p:txBody>
          <a:bodyPr>
            <a:normAutofit lnSpcReduction="10000"/>
          </a:bodyPr>
          <a:lstStyle/>
          <a:p>
            <a:r>
              <a:rPr lang="ar-SA" sz="2400" dirty="0">
                <a:cs typeface="+mn-cs"/>
              </a:rPr>
              <a:t>يمجِّد حافظ إبراهيم قطري: مصر والشّام، فلا يهمّ من ايّ الأقطار أنت (مصريًّا أو شاميًّا سوريًّا أو لبنانيًّا أو فلسطينيًّا)، ففي كلّ الحالات يحقّ لك المفاخرة، ففي كلّ الحالات أنت من سلالة الأمجاد والأنساب، ومن طلّاب الرّقيّ والمعالي والإنتاج الفكريّ (الأدباء والشّعراء والعلماء).</a:t>
            </a:r>
            <a:endParaRPr lang="en-US" sz="2400" dirty="0">
              <a:cs typeface="+mn-cs"/>
            </a:endParaRPr>
          </a:p>
          <a:p>
            <a:r>
              <a:rPr lang="ar-SA" sz="2400" dirty="0">
                <a:cs typeface="+mn-cs"/>
              </a:rPr>
              <a:t>وهنا دعوة </a:t>
            </a:r>
            <a:r>
              <a:rPr lang="ar-SA" sz="2400" dirty="0">
                <a:solidFill>
                  <a:schemeClr val="tx2"/>
                </a:solidFill>
                <a:cs typeface="+mn-cs"/>
              </a:rPr>
              <a:t>للمؤاخاة</a:t>
            </a:r>
            <a:r>
              <a:rPr lang="ar-SA" sz="2400" dirty="0">
                <a:cs typeface="+mn-cs"/>
              </a:rPr>
              <a:t> والمودّة بين القطرين.</a:t>
            </a:r>
            <a:endParaRPr lang="en-US" sz="2400" dirty="0">
              <a:cs typeface="+mn-cs"/>
            </a:endParaRPr>
          </a:p>
          <a:p>
            <a:r>
              <a:rPr lang="ar-SA" sz="2400" dirty="0">
                <a:cs typeface="+mn-cs"/>
              </a:rPr>
              <a:t>يفخر الشّاعر بتاريخ ولغة سكّان القطرين، </a:t>
            </a:r>
            <a:r>
              <a:rPr lang="ar-SA" sz="2400" dirty="0">
                <a:solidFill>
                  <a:schemeClr val="tx2"/>
                </a:solidFill>
                <a:cs typeface="+mn-cs"/>
              </a:rPr>
              <a:t>فهذان العنصران </a:t>
            </a:r>
            <a:r>
              <a:rPr lang="ar-SA" sz="2400" dirty="0">
                <a:cs typeface="+mn-cs"/>
              </a:rPr>
              <a:t>يشكّلان الهويّة العربيّة؛ فهم يتحدّثون باللّغة العربيّة (أمّ اللّغات) وتاريخهم عربيّ عريق بأمجاده.</a:t>
            </a:r>
            <a:endParaRPr lang="en-US" sz="2400" dirty="0">
              <a:cs typeface="+mn-cs"/>
            </a:endParaRPr>
          </a:p>
          <a:p>
            <a:endParaRPr lang="he-IL" dirty="0"/>
          </a:p>
        </p:txBody>
      </p:sp>
    </p:spTree>
    <p:extLst>
      <p:ext uri="{BB962C8B-B14F-4D97-AF65-F5344CB8AC3E}">
        <p14:creationId xmlns:p14="http://schemas.microsoft.com/office/powerpoint/2010/main" val="19788678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74" y="397164"/>
            <a:ext cx="11161453" cy="1893454"/>
          </a:xfrm>
        </p:spPr>
        <p:txBody>
          <a:bodyPr/>
          <a:lstStyle/>
          <a:p>
            <a:pPr algn="r"/>
            <a:r>
              <a:rPr lang="ar-SA" sz="2400" dirty="0">
                <a:cs typeface="+mn-cs"/>
              </a:rPr>
              <a:t>الأبيات الثّالث حتّى الخامس: وحدة المصريّين وأهل الشّام وشعورهم الواحد بالآخر.</a:t>
            </a:r>
            <a:br>
              <a:rPr lang="ar-SA" sz="2400" dirty="0">
                <a:cs typeface="+mn-cs"/>
              </a:rPr>
            </a:br>
            <a:br>
              <a:rPr lang="ar-SA" sz="2400" dirty="0">
                <a:cs typeface="+mn-cs"/>
              </a:rPr>
            </a:br>
            <a:r>
              <a:rPr lang="ar-SA" sz="2800" dirty="0">
                <a:solidFill>
                  <a:srgbClr val="7030A0"/>
                </a:solidFill>
                <a:cs typeface="+mn-cs"/>
              </a:rPr>
              <a:t>إذا ألَمَّتْ بوادي النِّيلِ نازِلَة ٌ               باتَتْ لها راسِياتُ الشّامِ تَضطَرِبُ</a:t>
            </a:r>
            <a:br>
              <a:rPr lang="ar-SA" sz="2800" dirty="0">
                <a:solidFill>
                  <a:srgbClr val="7030A0"/>
                </a:solidFill>
                <a:cs typeface="+mn-cs"/>
              </a:rPr>
            </a:br>
            <a:r>
              <a:rPr lang="ar-SA" sz="2800" dirty="0">
                <a:solidFill>
                  <a:srgbClr val="7030A0"/>
                </a:solidFill>
                <a:cs typeface="+mn-cs"/>
              </a:rPr>
              <a:t>وإنْ دَعَا في ثَرَى الأَهْرامِ ذُو أَلَمٍ           أَجابَهُ في ذُرَى لُبْنانَ مُنْتَحِبُ</a:t>
            </a:r>
            <a:br>
              <a:rPr lang="ar-SA" sz="2800" dirty="0">
                <a:solidFill>
                  <a:srgbClr val="7030A0"/>
                </a:solidFill>
                <a:cs typeface="+mn-cs"/>
              </a:rPr>
            </a:br>
            <a:r>
              <a:rPr lang="ar-SA" sz="2800" dirty="0">
                <a:solidFill>
                  <a:srgbClr val="7030A0"/>
                </a:solidFill>
                <a:cs typeface="+mn-cs"/>
              </a:rPr>
              <a:t>لو أَخْلَصَ الِّنيلُ والأرْدُنُّ وُدَّهما           تَصافَحَتْ منهما الأمْواهُ والعُشُبُ</a:t>
            </a:r>
            <a:br>
              <a:rPr lang="ar-SA" sz="2400" dirty="0">
                <a:solidFill>
                  <a:srgbClr val="7030A0"/>
                </a:solidFill>
              </a:rPr>
            </a:br>
            <a:endParaRPr lang="he-IL" sz="2800" dirty="0"/>
          </a:p>
        </p:txBody>
      </p:sp>
      <p:sp>
        <p:nvSpPr>
          <p:cNvPr id="3" name="מציין מיקום תוכן 2"/>
          <p:cNvSpPr>
            <a:spLocks noGrp="1"/>
          </p:cNvSpPr>
          <p:nvPr>
            <p:ph idx="1"/>
          </p:nvPr>
        </p:nvSpPr>
        <p:spPr>
          <a:xfrm>
            <a:off x="515274" y="2355272"/>
            <a:ext cx="11161453" cy="4091709"/>
          </a:xfrm>
        </p:spPr>
        <p:txBody>
          <a:bodyPr>
            <a:noAutofit/>
          </a:bodyPr>
          <a:lstStyle/>
          <a:p>
            <a:r>
              <a:rPr lang="ar-SA" sz="2000" dirty="0">
                <a:cs typeface="+mn-cs"/>
              </a:rPr>
              <a:t>إذا أُصيبت مصر بمصيبة أو لحقت بها ملمّة فإنّ جبال الشّام تهتزّ ألمًا وتأثّرًا.</a:t>
            </a:r>
            <a:endParaRPr lang="en-US" sz="2000" dirty="0">
              <a:cs typeface="+mn-cs"/>
            </a:endParaRPr>
          </a:p>
          <a:p>
            <a:r>
              <a:rPr lang="ar-SA" sz="2000" dirty="0">
                <a:cs typeface="+mn-cs"/>
              </a:rPr>
              <a:t>وكذلك الأمر إذا نادى متألّم يطلب النّجدة والعون في أرض مصر، فإنّ صوته يُسمع في قمم جبال لبنان الشّامخة، وهناك يهبّون لمساعدته ونجدته.</a:t>
            </a:r>
          </a:p>
          <a:p>
            <a:r>
              <a:rPr lang="ar-SA" sz="2000" dirty="0">
                <a:cs typeface="+mn-cs"/>
              </a:rPr>
              <a:t>نرى ظلّ الحديث النّبويّ الّذي ورد فيه أنّ المسلم أخو المسلم كالجسد الواحد، إذا اشتكى منه عضو تداعت له بقيّة الأعضاء بالسّهر والحمّى، فيفخر الشّاعر هنا بالوطن العربيّ المتماسك، ويرى في هذا التّماسك تحقيقًا لوحدة حقيقيّة بين الشّعوب.</a:t>
            </a:r>
            <a:endParaRPr lang="en-US" sz="2000" dirty="0">
              <a:cs typeface="+mn-cs"/>
            </a:endParaRPr>
          </a:p>
          <a:p>
            <a:r>
              <a:rPr lang="ar-SA" sz="2000" dirty="0">
                <a:cs typeface="+mn-cs"/>
              </a:rPr>
              <a:t>يطلب من نهر النّيل في مصر ونهر الأردنّ في فلسطين والأردنّ المصافحة والإخلاص والتّعبير عن الودّ، وهكذا تتبعهما أيضًا المياه والأعشاب على ضفافهما.</a:t>
            </a:r>
            <a:endParaRPr lang="en-US" sz="2000" dirty="0">
              <a:cs typeface="+mn-cs"/>
            </a:endParaRPr>
          </a:p>
          <a:p>
            <a:r>
              <a:rPr lang="ar-SA" sz="2000" dirty="0">
                <a:cs typeface="+mn-cs"/>
              </a:rPr>
              <a:t>يقصد الشّاعر هنا النّاس في البلاد الّتي على ضفاف هذين النّهرين، فيطلب أن يكون الودّ بينهم منزّهًا عن المصالح، بل حبًّا مقابل حبّ، وهذا يجعل الوحدة حقيقيّة بين الشّعبين.</a:t>
            </a:r>
            <a:endParaRPr lang="en-US" sz="2000" dirty="0">
              <a:cs typeface="+mn-cs"/>
            </a:endParaRPr>
          </a:p>
        </p:txBody>
      </p:sp>
    </p:spTree>
    <p:extLst>
      <p:ext uri="{BB962C8B-B14F-4D97-AF65-F5344CB8AC3E}">
        <p14:creationId xmlns:p14="http://schemas.microsoft.com/office/powerpoint/2010/main" val="17595153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שן מתפתל">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4178</TotalTime>
  <Words>2458</Words>
  <Application>Microsoft Office PowerPoint</Application>
  <PresentationFormat>מסך רחב</PresentationFormat>
  <Paragraphs>162</Paragraphs>
  <Slides>26</Slides>
  <Notes>1</Notes>
  <HiddenSlides>0</HiddenSlides>
  <MMClips>0</MMClips>
  <ScaleCrop>false</ScaleCrop>
  <HeadingPairs>
    <vt:vector size="6" baseType="variant">
      <vt:variant>
        <vt:lpstr>גופנים בשימוש</vt:lpstr>
      </vt:variant>
      <vt:variant>
        <vt:i4>5</vt:i4>
      </vt:variant>
      <vt:variant>
        <vt:lpstr>ערכת נושא</vt:lpstr>
      </vt:variant>
      <vt:variant>
        <vt:i4>3</vt:i4>
      </vt:variant>
      <vt:variant>
        <vt:lpstr>כותרות שקופיות</vt:lpstr>
      </vt:variant>
      <vt:variant>
        <vt:i4>26</vt:i4>
      </vt:variant>
    </vt:vector>
  </HeadingPairs>
  <TitlesOfParts>
    <vt:vector size="34" baseType="lpstr">
      <vt:lpstr>Arial</vt:lpstr>
      <vt:lpstr>Calibri</vt:lpstr>
      <vt:lpstr>Century Gothic</vt:lpstr>
      <vt:lpstr>Varela Round</vt:lpstr>
      <vt:lpstr>Wingdings 3</vt:lpstr>
      <vt:lpstr>עשן מתפתל</vt:lpstr>
      <vt:lpstr>ערכת נושא Office</vt:lpstr>
      <vt:lpstr>1_ערכת נושא Office</vt:lpstr>
      <vt:lpstr>منظومة البثّ القطريّة</vt:lpstr>
      <vt:lpstr>عنوان الدرس: قصيدة "سورية ومصر" – حافظ إبراهيم</vt:lpstr>
      <vt:lpstr>سوريّة ومصر</vt:lpstr>
      <vt:lpstr>مناسبة كتابة القصيدة:</vt:lpstr>
      <vt:lpstr>النّوع الشّعريّ للقصيدة:</vt:lpstr>
      <vt:lpstr>مميّزات الشّعر النيوكلاسيكيّ:</vt:lpstr>
      <vt:lpstr>مضامين القصيدة:</vt:lpstr>
      <vt:lpstr>البيتان الأوّل والثّاني: الفخر بالأصل المشترَك لمصر وبلاد الشّام.  لمِصرَ أم لرُبُوعِ الشَّامِ تَنْتَسِبُ       هُنا العُلا وهُناكَ المجدُ والحَسَبُ  أمُّ اللُّغاتِ غَداة َ الفَخْرِ أَمُّهُما       وإنْ سَأَلْتَ عن الآباءِ فالعَرَبُ</vt:lpstr>
      <vt:lpstr>الأبيات الثّالث حتّى الخامس: وحدة المصريّين وأهل الشّام وشعورهم الواحد بالآخر.  إذا ألَمَّتْ بوادي النِّيلِ نازِلَة ٌ               باتَتْ لها راسِياتُ الشّامِ تَضطَرِبُ وإنْ دَعَا في ثَرَى الأَهْرامِ ذُو أَلَمٍ           أَجابَهُ في ذُرَى لُبْنانَ مُنْتَحِبُ لو أَخْلَصَ الِّنيلُ والأرْدُنُّ وُدَّهما           تَصافَحَتْ منهما الأمْواهُ والعُشُبُ </vt:lpstr>
      <vt:lpstr>الأبيات السّادس حتّى الثّامن: التّوجّه إلى لبنان والحديث عن هجرة اللّبنانيّين إلى الغرب  نسيمَ لُبنانَ كم جادَتْكَ عاطِرَة ٌ                  من الرِّياضِ وكم حَيّاكَ مُنْسَكِبُ في الشَّرقِ والغَربِ أنفاسٌ مُسَعَّرَةٌ             تَهْفُو إليكَ وأكبادٌ بها لَهَبُ لولا طِلابُ العُلا لم يَبتَغُوا بَدَلاً                  من طِيبِ رَيّاكَ لكنّ العُلا تَعَبُ </vt:lpstr>
      <vt:lpstr>الأبيات التّاسع حتّى الحادي عشر: تفصيل أسباب الهجرة إلى الغرب  رَادُوا المَناهِلَ في الدُّنْيا ولو وَجَدُوا        إلى المَجَرَّة ِ رَكبًا صاعِدًا رَكِبُوا أو قيلَ في الشمسِ للرّاجِينَ مُنْتَجَعٌ         مَدُّوا لها سَبَبًا في الجَوِّ وانتَدَبُوا سَعَوا إلى الكَسْبِ مَحْمُودًا وما فَتِئَتْ       أمُّ اللُّغاتِ بذاكَ السَّعْي تَكْتَسِبُ</vt:lpstr>
      <vt:lpstr>البيتان الثّاني عشر والثّالث عشر: اعتبار الشّاعر لنفسه ممثّلًا لمصر في محبّة الشّام.  هذي يَدي عن بني مِصرٍ تُصافِحُكُم             فصافِحُوها تُصافِحْ نَفسَها العَرَبُ إِنْ يَكْتُبوا لِيَ ذَنْبًا في مَوَدَّتِهمْ                   فإنّما الفَخْرُ في الذَّنْبِ الذي كَتَبُوا</vt:lpstr>
      <vt:lpstr>  من الأساليب المستخدمة في النّصّ</vt:lpstr>
      <vt:lpstr>التّصريع في مطلع القصيدة؛ وهو اتّفاق صدر البيت وعجزه بالتّقفية:   لمِصرَ أم لرُبُوعِ الشَّامِ تَنْتَسِبُ      هُنا العُلا وهُناكَ المجدُ والحَسَبُ</vt:lpstr>
      <vt:lpstr>تسيطر الجمل الخبريّة على أبيات القصيدة؛ والأغراض منها متعدّدة: فيمكن توظيفها لإثبات أمر أو نفيه، أو تأكيده .... عن طريق السّرد أو الإخبار أو الوصف أو الإقناع .... الخ</vt:lpstr>
      <vt:lpstr>الكنايات، وهي كثيرة:</vt:lpstr>
      <vt:lpstr>الاستعارات:</vt:lpstr>
      <vt:lpstr>والغرض من الاستعارة هو التّأكيد أو التّوضيح أو تقريب الصّورة من المتلقّي أو ... </vt:lpstr>
      <vt:lpstr>الغلوّ والمبالغة في البيتين التّاسع والعاشر:  رَادُوا المَناهِلَ في الدُّنْيا ولو وَجَدُوا        إلى المَجَرَّة ِ رَكبًا صاعِدًا رَكِبُوا أو قيلَ في الشمسِ للرّاجِينَ مُنْتَجَعٌ         مَدُّوا لها سَبَبًا في الجَوِّ وانتَدَبُوا</vt:lpstr>
      <vt:lpstr>أسلوب الشّرط:</vt:lpstr>
      <vt:lpstr>أسئلة للتّفكّر!</vt:lpstr>
      <vt:lpstr>يشير الشّاعر في النّصّ إلى افتخاره بقيمة اللّغة العربيّة في موضعين. أ. عيّن هذين الموضعين. ب. بيّن قيمة اللّغة العربيّة في كلّ موضع.</vt:lpstr>
      <vt:lpstr>وضّح الغرض من "الالتفات" من ضمير الغائب إلى ضمير المخاطب من خلال مثال على ذلك.</vt:lpstr>
      <vt:lpstr>وضّح الغرض من "الالتفات" من ضمير الغائب إلى ضمير المخاطب من خلال مثال على ذلك.</vt:lpstr>
      <vt:lpstr>وضّح الغرض من "الالتفات" من ضمير الغائب إلى ضمير المخاطب من خلال مثال على ذلك.</vt:lpstr>
      <vt:lpstr>ختامًا: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قصيدة "سوريّة ومصر"</dc:title>
  <dc:creator>nizar</dc:creator>
  <cp:lastModifiedBy>עבדאללה עזאיזה</cp:lastModifiedBy>
  <cp:revision>51</cp:revision>
  <dcterms:created xsi:type="dcterms:W3CDTF">2020-03-31T18:44:55Z</dcterms:created>
  <dcterms:modified xsi:type="dcterms:W3CDTF">2020-10-11T17:46:15Z</dcterms:modified>
</cp:coreProperties>
</file>