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sldIdLst>
    <p:sldId id="256" r:id="rId2"/>
    <p:sldId id="257" r:id="rId3"/>
    <p:sldId id="258" r:id="rId4"/>
    <p:sldId id="261" r:id="rId5"/>
    <p:sldId id="262" r:id="rId6"/>
    <p:sldId id="259" r:id="rId7"/>
    <p:sldId id="260"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020" autoAdjust="0"/>
    <p:restoredTop sz="90939" autoAdjust="0"/>
  </p:normalViewPr>
  <p:slideViewPr>
    <p:cSldViewPr snapToGrid="0">
      <p:cViewPr varScale="1">
        <p:scale>
          <a:sx n="66" d="100"/>
          <a:sy n="66" d="100"/>
        </p:scale>
        <p:origin x="810"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7" name="מלבן עם פינות אלכסוניות מעוגלות 6"/>
          <p:cNvSpPr/>
          <p:nvPr/>
        </p:nvSpPr>
        <p:spPr>
          <a:xfrm>
            <a:off x="219456" y="146304"/>
            <a:ext cx="11753088"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כותרת 7"/>
          <p:cNvSpPr>
            <a:spLocks noGrp="1"/>
          </p:cNvSpPr>
          <p:nvPr>
            <p:ph type="ctrTitle"/>
          </p:nvPr>
        </p:nvSpPr>
        <p:spPr>
          <a:xfrm>
            <a:off x="618979" y="381001"/>
            <a:ext cx="10972800" cy="2209800"/>
          </a:xfrm>
        </p:spPr>
        <p:txBody>
          <a:bodyPr lIns="45720" rIns="228600" anchor="b">
            <a:normAutofit/>
          </a:bodyPr>
          <a:lstStyle>
            <a:lvl1pPr marL="0" algn="r">
              <a:defRPr sz="4800"/>
            </a:lvl1pPr>
            <a:extLst/>
          </a:lstStyle>
          <a:p>
            <a:r>
              <a:rPr kumimoji="0" lang="he-IL"/>
              <a:t>לחץ כדי לערוך סגנון כותרת של תבנית בסיס</a:t>
            </a:r>
            <a:endParaRPr kumimoji="0" lang="en-US"/>
          </a:p>
        </p:txBody>
      </p:sp>
      <p:sp>
        <p:nvSpPr>
          <p:cNvPr id="9" name="כותרת משנה 8"/>
          <p:cNvSpPr>
            <a:spLocks noGrp="1"/>
          </p:cNvSpPr>
          <p:nvPr>
            <p:ph type="subTitle" idx="1"/>
          </p:nvPr>
        </p:nvSpPr>
        <p:spPr>
          <a:xfrm>
            <a:off x="2844800" y="2819400"/>
            <a:ext cx="8746979"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he-IL"/>
              <a:t>לחץ כדי לערוך סגנון כותרת משנה של תבנית בסיס</a:t>
            </a:r>
            <a:endParaRPr kumimoji="0" lang="en-US"/>
          </a:p>
        </p:txBody>
      </p:sp>
      <p:sp>
        <p:nvSpPr>
          <p:cNvPr id="10" name="מציין מיקום של תאריך 9"/>
          <p:cNvSpPr>
            <a:spLocks noGrp="1"/>
          </p:cNvSpPr>
          <p:nvPr>
            <p:ph type="dt" sz="half" idx="10"/>
          </p:nvPr>
        </p:nvSpPr>
        <p:spPr>
          <a:xfrm>
            <a:off x="7416800" y="6509004"/>
            <a:ext cx="4003040" cy="274320"/>
          </a:xfrm>
        </p:spPr>
        <p:txBody>
          <a:bodyPr vert="horz" rtlCol="0"/>
          <a:lstStyle/>
          <a:p>
            <a:fld id="{0EB31795-6DEA-44CD-9025-F07BC4812974}" type="datetimeFigureOut">
              <a:rPr lang="he-IL" smtClean="0"/>
              <a:t>ט'/תשרי/תשפ"א</a:t>
            </a:fld>
            <a:endParaRPr lang="he-IL"/>
          </a:p>
        </p:txBody>
      </p:sp>
      <p:sp>
        <p:nvSpPr>
          <p:cNvPr id="11" name="מציין מיקום של מספר שקופית 10"/>
          <p:cNvSpPr>
            <a:spLocks noGrp="1"/>
          </p:cNvSpPr>
          <p:nvPr>
            <p:ph type="sldNum" sz="quarter" idx="11"/>
          </p:nvPr>
        </p:nvSpPr>
        <p:spPr>
          <a:xfrm>
            <a:off x="11518603" y="6509004"/>
            <a:ext cx="619051" cy="274320"/>
          </a:xfrm>
        </p:spPr>
        <p:txBody>
          <a:bodyPr vert="horz" rtlCol="0"/>
          <a:lstStyle>
            <a:lvl1pPr>
              <a:defRPr>
                <a:solidFill>
                  <a:schemeClr val="tx2">
                    <a:shade val="90000"/>
                  </a:schemeClr>
                </a:solidFill>
              </a:defRPr>
            </a:lvl1pPr>
            <a:extLst/>
          </a:lstStyle>
          <a:p>
            <a:fld id="{0FC1D5AC-BA15-4941-A19A-1D295F5F8A88}" type="slidenum">
              <a:rPr lang="he-IL" smtClean="0"/>
              <a:t>‹#›</a:t>
            </a:fld>
            <a:endParaRPr lang="he-IL"/>
          </a:p>
        </p:txBody>
      </p:sp>
      <p:sp>
        <p:nvSpPr>
          <p:cNvPr id="12" name="מציין מיקום של כותרת תחתונה 11"/>
          <p:cNvSpPr>
            <a:spLocks noGrp="1"/>
          </p:cNvSpPr>
          <p:nvPr>
            <p:ph type="ftr" sz="quarter" idx="12"/>
          </p:nvPr>
        </p:nvSpPr>
        <p:spPr>
          <a:xfrm>
            <a:off x="2133600" y="6509004"/>
            <a:ext cx="5209952" cy="274320"/>
          </a:xfrm>
        </p:spPr>
        <p:txBody>
          <a:bodyPr vert="horz" rtlCol="0"/>
          <a:lstStyle/>
          <a:p>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מציין מיקום של תאריך 3"/>
          <p:cNvSpPr>
            <a:spLocks noGrp="1"/>
          </p:cNvSpPr>
          <p:nvPr>
            <p:ph type="dt" sz="half" idx="10"/>
          </p:nvPr>
        </p:nvSpPr>
        <p:spPr/>
        <p:txBody>
          <a:bodyPr/>
          <a:lstStyle/>
          <a:p>
            <a:fld id="{0EB31795-6DEA-44CD-9025-F07BC4812974}" type="datetimeFigureOut">
              <a:rPr lang="he-IL" smtClean="0"/>
              <a:t>ט'/תשרי/תשפ"א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FC1D5AC-BA15-4941-A19A-1D295F5F8A88}"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839200" y="274639"/>
            <a:ext cx="2743200" cy="5851525"/>
          </a:xfrm>
        </p:spPr>
        <p:txBody>
          <a:bodyPr vert="eaVert"/>
          <a:lstStyle>
            <a:lvl1pPr algn="l">
              <a:defRPr/>
            </a:lvl1pPr>
            <a:extLst/>
          </a:lstStyle>
          <a:p>
            <a:r>
              <a:rPr kumimoji="0" lang="he-IL"/>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609600" y="274639"/>
            <a:ext cx="8026400" cy="5851525"/>
          </a:xfrm>
        </p:spPr>
        <p:txBody>
          <a:bodyPr vert="eaVer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מציין מיקום של תאריך 3"/>
          <p:cNvSpPr>
            <a:spLocks noGrp="1"/>
          </p:cNvSpPr>
          <p:nvPr>
            <p:ph type="dt" sz="half" idx="10"/>
          </p:nvPr>
        </p:nvSpPr>
        <p:spPr/>
        <p:txBody>
          <a:bodyPr/>
          <a:lstStyle/>
          <a:p>
            <a:fld id="{0EB31795-6DEA-44CD-9025-F07BC4812974}" type="datetimeFigureOut">
              <a:rPr lang="he-IL" smtClean="0"/>
              <a:t>ט'/תשרי/תשפ"א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FC1D5AC-BA15-4941-A19A-1D295F5F8A88}" type="slidenum">
              <a:rPr lang="he-IL" smtClean="0"/>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7" name="מלבן 6"/>
          <p:cNvSpPr/>
          <p:nvPr/>
        </p:nvSpPr>
        <p:spPr>
          <a:xfrm>
            <a:off x="784523" y="1424588"/>
            <a:ext cx="10668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כותרת 1"/>
          <p:cNvSpPr>
            <a:spLocks noGrp="1"/>
          </p:cNvSpPr>
          <p:nvPr>
            <p:ph type="title"/>
          </p:nvPr>
        </p:nvSpPr>
        <p:spPr/>
        <p:txBody>
          <a:bodyPr/>
          <a:lstStyle/>
          <a:p>
            <a:r>
              <a:rPr kumimoji="0" lang="he-IL"/>
              <a:t>לחץ כדי לערוך סגנון כותרת של תבנית בסיס</a:t>
            </a:r>
            <a:endParaRPr kumimoji="0" lang="en-US"/>
          </a:p>
        </p:txBody>
      </p:sp>
      <p:sp>
        <p:nvSpPr>
          <p:cNvPr id="3" name="מציין מיקום תוכן 2"/>
          <p:cNvSpPr>
            <a:spLocks noGrp="1"/>
          </p:cNvSpPr>
          <p:nvPr>
            <p:ph idx="1"/>
          </p:nvPr>
        </p:nvSpPr>
        <p:spPr/>
        <p:txBody>
          <a:bodyPr/>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מציין מיקום של תאריך 3"/>
          <p:cNvSpPr>
            <a:spLocks noGrp="1"/>
          </p:cNvSpPr>
          <p:nvPr>
            <p:ph type="dt" sz="half" idx="10"/>
          </p:nvPr>
        </p:nvSpPr>
        <p:spPr/>
        <p:txBody>
          <a:bodyPr/>
          <a:lstStyle/>
          <a:p>
            <a:fld id="{0EB31795-6DEA-44CD-9025-F07BC4812974}" type="datetimeFigureOut">
              <a:rPr lang="he-IL" smtClean="0"/>
              <a:t>ט'/תשרי/תשפ"א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0FC1D5AC-BA15-4941-A19A-1D295F5F8A88}" type="slidenum">
              <a:rPr lang="he-IL" smtClean="0"/>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Ref idx="1001">
        <a:schemeClr val="bg2"/>
      </p:bgRef>
    </p:bg>
    <p:spTree>
      <p:nvGrpSpPr>
        <p:cNvPr id="1" name=""/>
        <p:cNvGrpSpPr/>
        <p:nvPr/>
      </p:nvGrpSpPr>
      <p:grpSpPr>
        <a:xfrm>
          <a:off x="0" y="0"/>
          <a:ext cx="0" cy="0"/>
          <a:chOff x="0" y="0"/>
          <a:chExt cx="0" cy="0"/>
        </a:xfrm>
      </p:grpSpPr>
      <p:sp>
        <p:nvSpPr>
          <p:cNvPr id="7" name="מלבן 6"/>
          <p:cNvSpPr/>
          <p:nvPr/>
        </p:nvSpPr>
        <p:spPr>
          <a:xfrm>
            <a:off x="1333504" y="3267456"/>
            <a:ext cx="987552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כותרת 1"/>
          <p:cNvSpPr>
            <a:spLocks noGrp="1"/>
          </p:cNvSpPr>
          <p:nvPr>
            <p:ph type="title"/>
          </p:nvPr>
        </p:nvSpPr>
        <p:spPr>
          <a:xfrm>
            <a:off x="963168" y="498230"/>
            <a:ext cx="10363200" cy="2731008"/>
          </a:xfrm>
        </p:spPr>
        <p:txBody>
          <a:bodyPr rIns="100584"/>
          <a:lstStyle>
            <a:lvl1pPr algn="r">
              <a:buNone/>
              <a:defRPr sz="4000" b="1" cap="none">
                <a:solidFill>
                  <a:schemeClr val="accent1">
                    <a:tint val="95000"/>
                    <a:satMod val="200000"/>
                  </a:schemeClr>
                </a:solidFill>
              </a:defRPr>
            </a:lvl1pPr>
            <a:extLst/>
          </a:lstStyle>
          <a:p>
            <a:r>
              <a:rPr kumimoji="0" lang="he-IL"/>
              <a:t>לחץ כדי לערוך סגנון כותרת של תבנית בסיס</a:t>
            </a:r>
            <a:endParaRPr kumimoji="0" lang="en-US"/>
          </a:p>
        </p:txBody>
      </p:sp>
      <p:sp>
        <p:nvSpPr>
          <p:cNvPr id="3" name="מציין מיקום טקסט 2"/>
          <p:cNvSpPr>
            <a:spLocks noGrp="1"/>
          </p:cNvSpPr>
          <p:nvPr>
            <p:ph type="body" idx="1"/>
          </p:nvPr>
        </p:nvSpPr>
        <p:spPr>
          <a:xfrm>
            <a:off x="963084" y="3287713"/>
            <a:ext cx="103632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he-IL"/>
              <a:t>לחץ כדי לערוך סגנונות טקסט של תבנית בסיס</a:t>
            </a:r>
          </a:p>
        </p:txBody>
      </p:sp>
      <p:sp>
        <p:nvSpPr>
          <p:cNvPr id="8" name="מציין מיקום של תאריך 7"/>
          <p:cNvSpPr>
            <a:spLocks noGrp="1"/>
          </p:cNvSpPr>
          <p:nvPr>
            <p:ph type="dt" sz="half" idx="10"/>
          </p:nvPr>
        </p:nvSpPr>
        <p:spPr>
          <a:xfrm>
            <a:off x="7416800" y="6513670"/>
            <a:ext cx="4003040" cy="274320"/>
          </a:xfrm>
        </p:spPr>
        <p:txBody>
          <a:bodyPr vert="horz" rtlCol="0"/>
          <a:lstStyle/>
          <a:p>
            <a:fld id="{0EB31795-6DEA-44CD-9025-F07BC4812974}" type="datetimeFigureOut">
              <a:rPr lang="he-IL" smtClean="0"/>
              <a:t>ט'/תשרי/תשפ"א</a:t>
            </a:fld>
            <a:endParaRPr lang="he-IL"/>
          </a:p>
        </p:txBody>
      </p:sp>
      <p:sp>
        <p:nvSpPr>
          <p:cNvPr id="9" name="מציין מיקום של מספר שקופית 8"/>
          <p:cNvSpPr>
            <a:spLocks noGrp="1"/>
          </p:cNvSpPr>
          <p:nvPr>
            <p:ph type="sldNum" sz="quarter" idx="11"/>
          </p:nvPr>
        </p:nvSpPr>
        <p:spPr>
          <a:xfrm>
            <a:off x="11518603" y="6513670"/>
            <a:ext cx="619051" cy="274320"/>
          </a:xfrm>
        </p:spPr>
        <p:txBody>
          <a:bodyPr vert="horz" rtlCol="0"/>
          <a:lstStyle>
            <a:lvl1pPr>
              <a:defRPr>
                <a:solidFill>
                  <a:schemeClr val="tx2">
                    <a:shade val="90000"/>
                  </a:schemeClr>
                </a:solidFill>
              </a:defRPr>
            </a:lvl1pPr>
            <a:extLst/>
          </a:lstStyle>
          <a:p>
            <a:fld id="{0FC1D5AC-BA15-4941-A19A-1D295F5F8A88}" type="slidenum">
              <a:rPr lang="he-IL" smtClean="0"/>
              <a:t>‹#›</a:t>
            </a:fld>
            <a:endParaRPr lang="he-IL"/>
          </a:p>
        </p:txBody>
      </p:sp>
      <p:sp>
        <p:nvSpPr>
          <p:cNvPr id="10" name="מציין מיקום של כותרת תחתונה 9"/>
          <p:cNvSpPr>
            <a:spLocks noGrp="1"/>
          </p:cNvSpPr>
          <p:nvPr>
            <p:ph type="ftr" sz="quarter" idx="12"/>
          </p:nvPr>
        </p:nvSpPr>
        <p:spPr>
          <a:xfrm>
            <a:off x="2133600" y="6513670"/>
            <a:ext cx="5209952" cy="274320"/>
          </a:xfrm>
        </p:spPr>
        <p:txBody>
          <a:bodyPr vert="horz" rtlCol="0"/>
          <a:lstStyle/>
          <a:p>
            <a:endParaRPr lang="he-I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kumimoji="0" lang="he-IL"/>
              <a:t>לחץ כדי לערוך סגנון כותרת של תבנית בסיס</a:t>
            </a:r>
            <a:endParaRPr kumimoji="0" lang="en-US"/>
          </a:p>
        </p:txBody>
      </p:sp>
      <p:sp>
        <p:nvSpPr>
          <p:cNvPr id="3" name="מציין מיקום תוכן 2"/>
          <p:cNvSpPr>
            <a:spLocks noGrp="1"/>
          </p:cNvSpPr>
          <p:nvPr>
            <p:ph sz="half" idx="1"/>
          </p:nvPr>
        </p:nvSpPr>
        <p:spPr>
          <a:xfrm>
            <a:off x="609600" y="1645920"/>
            <a:ext cx="53848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4" name="מציין מיקום תוכן 3"/>
          <p:cNvSpPr>
            <a:spLocks noGrp="1"/>
          </p:cNvSpPr>
          <p:nvPr>
            <p:ph sz="half" idx="2"/>
          </p:nvPr>
        </p:nvSpPr>
        <p:spPr>
          <a:xfrm>
            <a:off x="6197600" y="1645920"/>
            <a:ext cx="53848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5" name="מציין מיקום של תאריך 4"/>
          <p:cNvSpPr>
            <a:spLocks noGrp="1"/>
          </p:cNvSpPr>
          <p:nvPr>
            <p:ph type="dt" sz="half" idx="10"/>
          </p:nvPr>
        </p:nvSpPr>
        <p:spPr/>
        <p:txBody>
          <a:bodyPr/>
          <a:lstStyle/>
          <a:p>
            <a:fld id="{0EB31795-6DEA-44CD-9025-F07BC4812974}" type="datetimeFigureOut">
              <a:rPr lang="he-IL" smtClean="0"/>
              <a:t>ט'/תשרי/תשפ"א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a:xfrm>
            <a:off x="11521440" y="6514568"/>
            <a:ext cx="619051" cy="274320"/>
          </a:xfrm>
        </p:spPr>
        <p:txBody>
          <a:bodyPr/>
          <a:lstStyle/>
          <a:p>
            <a:fld id="{0FC1D5AC-BA15-4941-A19A-1D295F5F8A88}" type="slidenum">
              <a:rPr lang="he-IL" smtClean="0"/>
              <a:t>‹#›</a:t>
            </a:fld>
            <a:endParaRPr lang="he-IL"/>
          </a:p>
        </p:txBody>
      </p:sp>
      <p:sp>
        <p:nvSpPr>
          <p:cNvPr id="10" name="מלבן 9"/>
          <p:cNvSpPr/>
          <p:nvPr/>
        </p:nvSpPr>
        <p:spPr>
          <a:xfrm>
            <a:off x="784523" y="1424588"/>
            <a:ext cx="10668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מלבן 9"/>
          <p:cNvSpPr/>
          <p:nvPr/>
        </p:nvSpPr>
        <p:spPr>
          <a:xfrm>
            <a:off x="822325" y="2165216"/>
            <a:ext cx="499872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מלבן 10"/>
          <p:cNvSpPr/>
          <p:nvPr/>
        </p:nvSpPr>
        <p:spPr>
          <a:xfrm>
            <a:off x="6400800" y="2165216"/>
            <a:ext cx="499872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כותרת 1"/>
          <p:cNvSpPr>
            <a:spLocks noGrp="1"/>
          </p:cNvSpPr>
          <p:nvPr>
            <p:ph type="title"/>
          </p:nvPr>
        </p:nvSpPr>
        <p:spPr>
          <a:xfrm>
            <a:off x="609600" y="251948"/>
            <a:ext cx="10972800" cy="1143000"/>
          </a:xfrm>
        </p:spPr>
        <p:txBody>
          <a:bodyPr anchor="b"/>
          <a:lstStyle>
            <a:lvl1pPr>
              <a:defRPr/>
            </a:lvl1pPr>
            <a:extLst/>
          </a:lstStyle>
          <a:p>
            <a:r>
              <a:rPr kumimoji="0" lang="he-IL"/>
              <a:t>לחץ כדי לערוך סגנון כותרת של תבנית בסיס</a:t>
            </a:r>
            <a:endParaRPr kumimoji="0" lang="en-US"/>
          </a:p>
        </p:txBody>
      </p:sp>
      <p:sp>
        <p:nvSpPr>
          <p:cNvPr id="3" name="מציין מיקום טקסט 2"/>
          <p:cNvSpPr>
            <a:spLocks noGrp="1"/>
          </p:cNvSpPr>
          <p:nvPr>
            <p:ph type="body" idx="1"/>
          </p:nvPr>
        </p:nvSpPr>
        <p:spPr>
          <a:xfrm>
            <a:off x="609600" y="1535113"/>
            <a:ext cx="5386917"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he-IL"/>
              <a:t>לחץ כדי לערוך סגנונות טקסט של תבנית בסיס</a:t>
            </a:r>
          </a:p>
        </p:txBody>
      </p:sp>
      <p:sp>
        <p:nvSpPr>
          <p:cNvPr id="4" name="מציין מיקום טקסט 3"/>
          <p:cNvSpPr>
            <a:spLocks noGrp="1"/>
          </p:cNvSpPr>
          <p:nvPr>
            <p:ph type="body" sz="half" idx="3"/>
          </p:nvPr>
        </p:nvSpPr>
        <p:spPr>
          <a:xfrm>
            <a:off x="6193368" y="1535113"/>
            <a:ext cx="5389033"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he-IL"/>
              <a:t>לחץ כדי לערוך סגנונות טקסט של תבנית בסיס</a:t>
            </a:r>
          </a:p>
        </p:txBody>
      </p:sp>
      <p:sp>
        <p:nvSpPr>
          <p:cNvPr id="5" name="מציין מיקום תוכן 4"/>
          <p:cNvSpPr>
            <a:spLocks noGrp="1"/>
          </p:cNvSpPr>
          <p:nvPr>
            <p:ph sz="quarter" idx="2"/>
          </p:nvPr>
        </p:nvSpPr>
        <p:spPr>
          <a:xfrm>
            <a:off x="609600" y="2362201"/>
            <a:ext cx="5386917"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6" name="מציין מיקום תוכן 5"/>
          <p:cNvSpPr>
            <a:spLocks noGrp="1"/>
          </p:cNvSpPr>
          <p:nvPr>
            <p:ph sz="quarter" idx="4"/>
          </p:nvPr>
        </p:nvSpPr>
        <p:spPr>
          <a:xfrm>
            <a:off x="6193368" y="2362201"/>
            <a:ext cx="5389033"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7" name="מציין מיקום של תאריך 6"/>
          <p:cNvSpPr>
            <a:spLocks noGrp="1"/>
          </p:cNvSpPr>
          <p:nvPr>
            <p:ph type="dt" sz="half" idx="10"/>
          </p:nvPr>
        </p:nvSpPr>
        <p:spPr/>
        <p:txBody>
          <a:bodyPr/>
          <a:lstStyle/>
          <a:p>
            <a:fld id="{0EB31795-6DEA-44CD-9025-F07BC4812974}" type="datetimeFigureOut">
              <a:rPr lang="he-IL" smtClean="0"/>
              <a:t>ט'/תשרי/תשפ"א</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a:xfrm>
            <a:off x="11521440" y="6514568"/>
            <a:ext cx="619051" cy="274320"/>
          </a:xfrm>
        </p:spPr>
        <p:txBody>
          <a:bodyPr/>
          <a:lstStyle/>
          <a:p>
            <a:fld id="{0FC1D5AC-BA15-4941-A19A-1D295F5F8A88}" type="slidenum">
              <a:rPr lang="he-IL" smtClean="0"/>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53218"/>
            <a:ext cx="10972800" cy="1143000"/>
          </a:xfrm>
        </p:spPr>
        <p:txBody>
          <a:bodyPr/>
          <a:lstStyle/>
          <a:p>
            <a:r>
              <a:rPr kumimoji="0" lang="he-IL"/>
              <a:t>לחץ כדי לערוך סגנון כותרת של תבנית בסיס</a:t>
            </a:r>
            <a:endParaRPr kumimoji="0" lang="en-US"/>
          </a:p>
        </p:txBody>
      </p:sp>
      <p:sp>
        <p:nvSpPr>
          <p:cNvPr id="3" name="מציין מיקום של תאריך 2"/>
          <p:cNvSpPr>
            <a:spLocks noGrp="1"/>
          </p:cNvSpPr>
          <p:nvPr>
            <p:ph type="dt" sz="half" idx="10"/>
          </p:nvPr>
        </p:nvSpPr>
        <p:spPr/>
        <p:txBody>
          <a:bodyPr/>
          <a:lstStyle/>
          <a:p>
            <a:fld id="{0EB31795-6DEA-44CD-9025-F07BC4812974}" type="datetimeFigureOut">
              <a:rPr lang="he-IL" smtClean="0"/>
              <a:t>ט'/תשרי/תשפ"א</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0FC1D5AC-BA15-4941-A19A-1D295F5F8A88}" type="slidenum">
              <a:rPr lang="he-IL" smtClean="0"/>
              <a:t>‹#›</a:t>
            </a:fld>
            <a:endParaRPr lang="he-IL"/>
          </a:p>
        </p:txBody>
      </p:sp>
      <p:sp>
        <p:nvSpPr>
          <p:cNvPr id="7" name="מלבן 6"/>
          <p:cNvSpPr/>
          <p:nvPr/>
        </p:nvSpPr>
        <p:spPr>
          <a:xfrm>
            <a:off x="784523" y="1424588"/>
            <a:ext cx="10668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0EB31795-6DEA-44CD-9025-F07BC4812974}" type="datetimeFigureOut">
              <a:rPr lang="he-IL" smtClean="0"/>
              <a:t>ט'/תשרי/תשפ"א</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0FC1D5AC-BA15-4941-A19A-1D295F5F8A88}"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bg>
      <p:bgRef idx="1001">
        <a:schemeClr val="bg2"/>
      </p:bgRef>
    </p:bg>
    <p:spTree>
      <p:nvGrpSpPr>
        <p:cNvPr id="1" name=""/>
        <p:cNvGrpSpPr/>
        <p:nvPr/>
      </p:nvGrpSpPr>
      <p:grpSpPr>
        <a:xfrm>
          <a:off x="0" y="0"/>
          <a:ext cx="0" cy="0"/>
          <a:chOff x="0" y="0"/>
          <a:chExt cx="0" cy="0"/>
        </a:xfrm>
      </p:grpSpPr>
      <p:sp>
        <p:nvSpPr>
          <p:cNvPr id="8" name="מלבן 7"/>
          <p:cNvSpPr/>
          <p:nvPr/>
        </p:nvSpPr>
        <p:spPr>
          <a:xfrm>
            <a:off x="6743403" y="1057656"/>
            <a:ext cx="499872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כותרת 1"/>
          <p:cNvSpPr>
            <a:spLocks noGrp="1"/>
          </p:cNvSpPr>
          <p:nvPr>
            <p:ph type="title"/>
          </p:nvPr>
        </p:nvSpPr>
        <p:spPr>
          <a:xfrm>
            <a:off x="6617515" y="304800"/>
            <a:ext cx="5242560" cy="762000"/>
          </a:xfrm>
        </p:spPr>
        <p:txBody>
          <a:bodyPr anchor="b"/>
          <a:lstStyle>
            <a:lvl1pPr marL="0" algn="r">
              <a:buNone/>
              <a:defRPr sz="2000" b="1"/>
            </a:lvl1pPr>
            <a:extLst/>
          </a:lstStyle>
          <a:p>
            <a:r>
              <a:rPr kumimoji="0" lang="he-IL"/>
              <a:t>לחץ כדי לערוך סגנון כותרת של תבנית בסיס</a:t>
            </a:r>
            <a:endParaRPr kumimoji="0" lang="en-US"/>
          </a:p>
        </p:txBody>
      </p:sp>
      <p:sp>
        <p:nvSpPr>
          <p:cNvPr id="3" name="מציין מיקום טקסט 2"/>
          <p:cNvSpPr>
            <a:spLocks noGrp="1"/>
          </p:cNvSpPr>
          <p:nvPr>
            <p:ph type="body" idx="2"/>
          </p:nvPr>
        </p:nvSpPr>
        <p:spPr>
          <a:xfrm>
            <a:off x="6617515" y="1107560"/>
            <a:ext cx="524256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he-IL"/>
              <a:t>לחץ כדי לערוך סגנונות טקסט של תבנית בסיס</a:t>
            </a:r>
          </a:p>
        </p:txBody>
      </p:sp>
      <p:sp>
        <p:nvSpPr>
          <p:cNvPr id="4" name="מציין מיקום תוכן 3"/>
          <p:cNvSpPr>
            <a:spLocks noGrp="1"/>
          </p:cNvSpPr>
          <p:nvPr>
            <p:ph sz="half" idx="1"/>
          </p:nvPr>
        </p:nvSpPr>
        <p:spPr>
          <a:xfrm>
            <a:off x="304800" y="2209800"/>
            <a:ext cx="11555275"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he-IL"/>
              <a:t>לחץ כדי לערוך סגנונות טקסט של תבנית בסיס</a:t>
            </a:r>
          </a:p>
          <a:p>
            <a:pPr lvl="1" eaLnBrk="1" latinLnBrk="0" hangingPunct="1"/>
            <a:r>
              <a:rPr lang="he-IL"/>
              <a:t>רמה שנייה</a:t>
            </a:r>
          </a:p>
          <a:p>
            <a:pPr lvl="2" eaLnBrk="1" latinLnBrk="0" hangingPunct="1"/>
            <a:r>
              <a:rPr lang="he-IL"/>
              <a:t>רמה שלישית</a:t>
            </a:r>
          </a:p>
          <a:p>
            <a:pPr lvl="3" eaLnBrk="1" latinLnBrk="0" hangingPunct="1"/>
            <a:r>
              <a:rPr lang="he-IL"/>
              <a:t>רמה רביעית</a:t>
            </a:r>
          </a:p>
          <a:p>
            <a:pPr lvl="4" eaLnBrk="1" latinLnBrk="0" hangingPunct="1"/>
            <a:r>
              <a:rPr lang="he-IL"/>
              <a:t>רמה חמישית</a:t>
            </a:r>
            <a:endParaRPr kumimoji="0" lang="en-US"/>
          </a:p>
        </p:txBody>
      </p:sp>
      <p:sp>
        <p:nvSpPr>
          <p:cNvPr id="9" name="מציין מיקום של תאריך 8"/>
          <p:cNvSpPr>
            <a:spLocks noGrp="1"/>
          </p:cNvSpPr>
          <p:nvPr>
            <p:ph type="dt" sz="half" idx="10"/>
          </p:nvPr>
        </p:nvSpPr>
        <p:spPr>
          <a:xfrm>
            <a:off x="7416800" y="6513670"/>
            <a:ext cx="4003040" cy="274320"/>
          </a:xfrm>
        </p:spPr>
        <p:txBody>
          <a:bodyPr vert="horz" rtlCol="0"/>
          <a:lstStyle/>
          <a:p>
            <a:fld id="{0EB31795-6DEA-44CD-9025-F07BC4812974}" type="datetimeFigureOut">
              <a:rPr lang="he-IL" smtClean="0"/>
              <a:t>ט'/תשרי/תשפ"א</a:t>
            </a:fld>
            <a:endParaRPr lang="he-IL"/>
          </a:p>
        </p:txBody>
      </p:sp>
      <p:sp>
        <p:nvSpPr>
          <p:cNvPr id="10" name="מציין מיקום של מספר שקופית 9"/>
          <p:cNvSpPr>
            <a:spLocks noGrp="1"/>
          </p:cNvSpPr>
          <p:nvPr>
            <p:ph type="sldNum" sz="quarter" idx="11"/>
          </p:nvPr>
        </p:nvSpPr>
        <p:spPr>
          <a:xfrm>
            <a:off x="11518603" y="6513670"/>
            <a:ext cx="619051" cy="274320"/>
          </a:xfrm>
        </p:spPr>
        <p:txBody>
          <a:bodyPr vert="horz" rtlCol="0"/>
          <a:lstStyle>
            <a:lvl1pPr>
              <a:defRPr>
                <a:solidFill>
                  <a:schemeClr val="tx2">
                    <a:shade val="90000"/>
                  </a:schemeClr>
                </a:solidFill>
              </a:defRPr>
            </a:lvl1pPr>
            <a:extLst/>
          </a:lstStyle>
          <a:p>
            <a:fld id="{0FC1D5AC-BA15-4941-A19A-1D295F5F8A88}" type="slidenum">
              <a:rPr lang="he-IL" smtClean="0"/>
              <a:t>‹#›</a:t>
            </a:fld>
            <a:endParaRPr lang="he-IL"/>
          </a:p>
        </p:txBody>
      </p:sp>
      <p:sp>
        <p:nvSpPr>
          <p:cNvPr id="11" name="מציין מיקום של כותרת תחתונה 10"/>
          <p:cNvSpPr>
            <a:spLocks noGrp="1"/>
          </p:cNvSpPr>
          <p:nvPr>
            <p:ph type="ftr" sz="quarter" idx="12"/>
          </p:nvPr>
        </p:nvSpPr>
        <p:spPr>
          <a:xfrm>
            <a:off x="2133600" y="6513670"/>
            <a:ext cx="5209952" cy="274320"/>
          </a:xfrm>
        </p:spPr>
        <p:txBody>
          <a:bodyPr vert="horz" rtlCol="0"/>
          <a:lstStyle/>
          <a:p>
            <a:endParaRPr lang="he-IL"/>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053924" y="4724400"/>
            <a:ext cx="7315200" cy="664536"/>
          </a:xfrm>
        </p:spPr>
        <p:txBody>
          <a:bodyPr anchor="b"/>
          <a:lstStyle>
            <a:lvl1pPr marL="0" algn="r">
              <a:buNone/>
              <a:defRPr sz="2000" b="1"/>
            </a:lvl1pPr>
            <a:extLst/>
          </a:lstStyle>
          <a:p>
            <a:r>
              <a:rPr kumimoji="0" lang="he-IL"/>
              <a:t>לחץ כדי לערוך סגנון כותרת של תבנית בסיס</a:t>
            </a:r>
            <a:endParaRPr kumimoji="0" lang="en-US"/>
          </a:p>
        </p:txBody>
      </p:sp>
      <p:sp>
        <p:nvSpPr>
          <p:cNvPr id="4" name="מציין מיקום טקסט 3"/>
          <p:cNvSpPr>
            <a:spLocks noGrp="1"/>
          </p:cNvSpPr>
          <p:nvPr>
            <p:ph type="body" sz="half" idx="2"/>
          </p:nvPr>
        </p:nvSpPr>
        <p:spPr>
          <a:xfrm>
            <a:off x="4053924" y="5388937"/>
            <a:ext cx="73152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he-IL"/>
              <a:t>לחץ כדי לערוך סגנונות טקסט של תבנית בסיס</a:t>
            </a:r>
          </a:p>
        </p:txBody>
      </p:sp>
      <p:sp>
        <p:nvSpPr>
          <p:cNvPr id="13" name="מציין מיקום של תמונה 12"/>
          <p:cNvSpPr>
            <a:spLocks noGrp="1"/>
          </p:cNvSpPr>
          <p:nvPr>
            <p:ph type="pic" idx="1"/>
          </p:nvPr>
        </p:nvSpPr>
        <p:spPr>
          <a:xfrm>
            <a:off x="406400" y="249864"/>
            <a:ext cx="113792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he-IL">
                <a:solidFill>
                  <a:schemeClr val="lt1"/>
                </a:solidFill>
                <a:latin typeface="+mn-lt"/>
                <a:ea typeface="+mn-ea"/>
                <a:cs typeface="+mn-cs"/>
              </a:rPr>
              <a:t>לחץ על הסמל כדי להוסיף תמונה</a:t>
            </a:r>
            <a:endParaRPr kumimoji="0" lang="en-US" dirty="0">
              <a:solidFill>
                <a:schemeClr val="lt1"/>
              </a:solidFill>
              <a:latin typeface="+mn-lt"/>
              <a:ea typeface="+mn-ea"/>
              <a:cs typeface="+mn-cs"/>
            </a:endParaRPr>
          </a:p>
        </p:txBody>
      </p:sp>
      <p:sp>
        <p:nvSpPr>
          <p:cNvPr id="8" name="מציין מיקום של תאריך 7"/>
          <p:cNvSpPr>
            <a:spLocks noGrp="1"/>
          </p:cNvSpPr>
          <p:nvPr>
            <p:ph type="dt" sz="half" idx="10"/>
          </p:nvPr>
        </p:nvSpPr>
        <p:spPr>
          <a:xfrm>
            <a:off x="7416800" y="6509004"/>
            <a:ext cx="4003040" cy="274320"/>
          </a:xfrm>
        </p:spPr>
        <p:txBody>
          <a:bodyPr vert="horz" rtlCol="0"/>
          <a:lstStyle/>
          <a:p>
            <a:fld id="{0EB31795-6DEA-44CD-9025-F07BC4812974}" type="datetimeFigureOut">
              <a:rPr lang="he-IL" smtClean="0"/>
              <a:t>ט'/תשרי/תשפ"א</a:t>
            </a:fld>
            <a:endParaRPr lang="he-IL"/>
          </a:p>
        </p:txBody>
      </p:sp>
      <p:sp>
        <p:nvSpPr>
          <p:cNvPr id="9" name="מציין מיקום של מספר שקופית 8"/>
          <p:cNvSpPr>
            <a:spLocks noGrp="1"/>
          </p:cNvSpPr>
          <p:nvPr>
            <p:ph type="sldNum" sz="quarter" idx="11"/>
          </p:nvPr>
        </p:nvSpPr>
        <p:spPr>
          <a:xfrm>
            <a:off x="11518603" y="6509004"/>
            <a:ext cx="619051" cy="274320"/>
          </a:xfrm>
        </p:spPr>
        <p:txBody>
          <a:bodyPr vert="horz" rtlCol="0"/>
          <a:lstStyle>
            <a:lvl1pPr>
              <a:defRPr>
                <a:solidFill>
                  <a:schemeClr val="tx2">
                    <a:shade val="90000"/>
                  </a:schemeClr>
                </a:solidFill>
              </a:defRPr>
            </a:lvl1pPr>
            <a:extLst/>
          </a:lstStyle>
          <a:p>
            <a:fld id="{0FC1D5AC-BA15-4941-A19A-1D295F5F8A88}" type="slidenum">
              <a:rPr lang="he-IL" smtClean="0"/>
              <a:t>‹#›</a:t>
            </a:fld>
            <a:endParaRPr lang="he-IL"/>
          </a:p>
        </p:txBody>
      </p:sp>
      <p:sp>
        <p:nvSpPr>
          <p:cNvPr id="10" name="מציין מיקום של כותרת תחתונה 9"/>
          <p:cNvSpPr>
            <a:spLocks noGrp="1"/>
          </p:cNvSpPr>
          <p:nvPr>
            <p:ph type="ftr" sz="quarter" idx="12"/>
          </p:nvPr>
        </p:nvSpPr>
        <p:spPr>
          <a:xfrm>
            <a:off x="2133600" y="6509004"/>
            <a:ext cx="5209952" cy="274320"/>
          </a:xfrm>
        </p:spPr>
        <p:txBody>
          <a:bodyPr vert="horz" rtlCol="0"/>
          <a:lstStyle/>
          <a:p>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מלבן עם פינות אלכסוניות מעוגלות 6"/>
          <p:cNvSpPr/>
          <p:nvPr/>
        </p:nvSpPr>
        <p:spPr>
          <a:xfrm>
            <a:off x="219456" y="147085"/>
            <a:ext cx="11747795"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מציין מיקום של כותרת תחתונה 2"/>
          <p:cNvSpPr>
            <a:spLocks noGrp="1"/>
          </p:cNvSpPr>
          <p:nvPr>
            <p:ph type="ftr" sz="quarter" idx="3"/>
          </p:nvPr>
        </p:nvSpPr>
        <p:spPr>
          <a:xfrm>
            <a:off x="1727200" y="6400800"/>
            <a:ext cx="5616352"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he-IL"/>
          </a:p>
        </p:txBody>
      </p:sp>
      <p:sp>
        <p:nvSpPr>
          <p:cNvPr id="14" name="מציין מיקום של תאריך 13"/>
          <p:cNvSpPr>
            <a:spLocks noGrp="1"/>
          </p:cNvSpPr>
          <p:nvPr>
            <p:ph type="dt" sz="half" idx="2"/>
          </p:nvPr>
        </p:nvSpPr>
        <p:spPr>
          <a:xfrm>
            <a:off x="7416800" y="6400800"/>
            <a:ext cx="400304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0EB31795-6DEA-44CD-9025-F07BC4812974}" type="datetimeFigureOut">
              <a:rPr lang="he-IL" smtClean="0"/>
              <a:t>ט'/תשרי/תשפ"א</a:t>
            </a:fld>
            <a:endParaRPr lang="he-IL"/>
          </a:p>
        </p:txBody>
      </p:sp>
      <p:sp>
        <p:nvSpPr>
          <p:cNvPr id="23" name="מציין מיקום של מספר שקופית 22"/>
          <p:cNvSpPr>
            <a:spLocks noGrp="1"/>
          </p:cNvSpPr>
          <p:nvPr>
            <p:ph type="sldNum" sz="quarter" idx="4"/>
          </p:nvPr>
        </p:nvSpPr>
        <p:spPr>
          <a:xfrm>
            <a:off x="11518603" y="6514568"/>
            <a:ext cx="619051"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0FC1D5AC-BA15-4941-A19A-1D295F5F8A88}" type="slidenum">
              <a:rPr lang="he-IL" smtClean="0"/>
              <a:t>‹#›</a:t>
            </a:fld>
            <a:endParaRPr lang="he-IL"/>
          </a:p>
        </p:txBody>
      </p:sp>
      <p:sp>
        <p:nvSpPr>
          <p:cNvPr id="22" name="מציין מיקום של כותרת 21"/>
          <p:cNvSpPr>
            <a:spLocks noGrp="1"/>
          </p:cNvSpPr>
          <p:nvPr>
            <p:ph type="title"/>
          </p:nvPr>
        </p:nvSpPr>
        <p:spPr>
          <a:xfrm>
            <a:off x="609600" y="253536"/>
            <a:ext cx="109728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he-IL"/>
              <a:t>לחץ כדי לערוך סגנון כותרת של תבנית בסיס</a:t>
            </a:r>
            <a:endParaRPr kumimoji="0" lang="en-US"/>
          </a:p>
        </p:txBody>
      </p:sp>
      <p:sp>
        <p:nvSpPr>
          <p:cNvPr id="13" name="מציין מיקום טקסט 12"/>
          <p:cNvSpPr>
            <a:spLocks noGrp="1"/>
          </p:cNvSpPr>
          <p:nvPr>
            <p:ph type="body" idx="1"/>
          </p:nvPr>
        </p:nvSpPr>
        <p:spPr>
          <a:xfrm>
            <a:off x="609600" y="1646237"/>
            <a:ext cx="10972800" cy="4526280"/>
          </a:xfrm>
          <a:prstGeom prst="rect">
            <a:avLst/>
          </a:prstGeom>
        </p:spPr>
        <p:txBody>
          <a:bodyPr>
            <a:normAutofit/>
          </a:bodyPr>
          <a:lstStyle/>
          <a:p>
            <a:pPr lvl="0" eaLnBrk="1" latinLnBrk="0" hangingPunct="1"/>
            <a:r>
              <a:rPr kumimoji="0" lang="he-IL"/>
              <a:t>לחץ כדי לערוך סגנונות טקסט של תבנית בסיס</a:t>
            </a:r>
          </a:p>
          <a:p>
            <a:pPr lvl="1" eaLnBrk="1" latinLnBrk="0" hangingPunct="1"/>
            <a:r>
              <a:rPr kumimoji="0" lang="he-IL"/>
              <a:t>רמה שנייה</a:t>
            </a:r>
          </a:p>
          <a:p>
            <a:pPr lvl="2" eaLnBrk="1" latinLnBrk="0" hangingPunct="1"/>
            <a:r>
              <a:rPr kumimoji="0" lang="he-IL"/>
              <a:t>רמה שלישית</a:t>
            </a:r>
          </a:p>
          <a:p>
            <a:pPr lvl="3" eaLnBrk="1" latinLnBrk="0" hangingPunct="1"/>
            <a:r>
              <a:rPr kumimoji="0" lang="he-IL"/>
              <a:t>רמה רביעית</a:t>
            </a:r>
          </a:p>
          <a:p>
            <a:pPr lvl="4" eaLnBrk="1" latinLnBrk="0" hangingPunct="1"/>
            <a:r>
              <a:rPr kumimoji="0" lang="he-IL"/>
              <a:t>רמה חמישית</a:t>
            </a:r>
            <a:endParaRPr kumimoji="0"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marL="54864" algn="r" rtl="1"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r" rtl="1"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r" rtl="1"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r" rtl="1"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r" rtl="1"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r" rtl="1"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r" rtl="1"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r" rtl="1"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pPr algn="ctr"/>
            <a:r>
              <a:rPr lang="ar-SA" dirty="0"/>
              <a:t>النخلة المائلة </a:t>
            </a:r>
            <a:endParaRPr lang="he-IL" dirty="0"/>
          </a:p>
        </p:txBody>
      </p:sp>
      <p:sp>
        <p:nvSpPr>
          <p:cNvPr id="3" name="כותרת משנה 2"/>
          <p:cNvSpPr>
            <a:spLocks noGrp="1"/>
          </p:cNvSpPr>
          <p:nvPr>
            <p:ph type="subTitle" idx="1"/>
          </p:nvPr>
        </p:nvSpPr>
        <p:spPr>
          <a:xfrm>
            <a:off x="1028701" y="2819400"/>
            <a:ext cx="10358438" cy="1752600"/>
          </a:xfrm>
        </p:spPr>
        <p:txBody>
          <a:bodyPr>
            <a:normAutofit/>
          </a:bodyPr>
          <a:lstStyle/>
          <a:p>
            <a:pPr algn="ctr"/>
            <a:r>
              <a:rPr lang="ar-JO" dirty="0"/>
              <a:t>محمّد علي طه</a:t>
            </a:r>
            <a:endParaRPr lang="he-IL" dirty="0"/>
          </a:p>
        </p:txBody>
      </p:sp>
    </p:spTree>
    <p:extLst>
      <p:ext uri="{BB962C8B-B14F-4D97-AF65-F5344CB8AC3E}">
        <p14:creationId xmlns:p14="http://schemas.microsoft.com/office/powerpoint/2010/main" val="3080820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SA" dirty="0"/>
              <a:t>الأساليب المُوظّفة في النّص</a:t>
            </a:r>
            <a:endParaRPr lang="he-IL" dirty="0"/>
          </a:p>
        </p:txBody>
      </p:sp>
      <p:sp>
        <p:nvSpPr>
          <p:cNvPr id="3" name="מציין מיקום תוכן 2"/>
          <p:cNvSpPr>
            <a:spLocks noGrp="1"/>
          </p:cNvSpPr>
          <p:nvPr>
            <p:ph idx="1"/>
          </p:nvPr>
        </p:nvSpPr>
        <p:spPr/>
        <p:txBody>
          <a:bodyPr>
            <a:noAutofit/>
          </a:bodyPr>
          <a:lstStyle/>
          <a:p>
            <a:r>
              <a:rPr lang="ar-SA" sz="2400" dirty="0"/>
              <a:t>التأنيس: ويعني خلع صفات إنسانيّة على غير الإنسان. مثلاً خطاب الكاتب </a:t>
            </a:r>
            <a:r>
              <a:rPr lang="ar-SA" sz="2400" dirty="0" err="1"/>
              <a:t>للنخله</a:t>
            </a:r>
            <a:r>
              <a:rPr lang="ar-SA" sz="2400" dirty="0"/>
              <a:t> هو خطاب تأنيس، كما لو كان يُخاطبُ حبيبته: «صدرك»، «جسدك». </a:t>
            </a:r>
          </a:p>
          <a:p>
            <a:r>
              <a:rPr lang="ar-SA" sz="2400" dirty="0"/>
              <a:t>توظيف الضمير الأوّل – أنا - في السّرد: لقد تعمّد الكاتب أن يسرد الأحداث بلسان الأنا ليُثبت معرفته للمكان ويُوثّق طوبوغرافيّته وتضاريسه، فهو ليس بغريب عنه بل هو ابن هذا الوطن، رغم ذاك الهاجس الّذي يُؤرّق الروح، هاجس الغربة على أرض الوطن. وعليه فإن توظيف الضمير الأوّل يعطي النّص مصداقيّة وواقعيّة ويُقلّل من مساحة تدخّل القارئ في النّص. </a:t>
            </a:r>
          </a:p>
          <a:p>
            <a:r>
              <a:rPr lang="ar-SA" sz="2400" dirty="0" err="1"/>
              <a:t>التناص</a:t>
            </a:r>
            <a:r>
              <a:rPr lang="ar-SA" sz="2400" dirty="0"/>
              <a:t>: هو كل ما يجعل النّص في علاقة ظاهرة أو خفيّة مع نصوص أخرى؛ وهذا يستوجب قراءة النّص المُستدعى والنّص الحاضر ومن ثمّ الرّبط بينهما. في قصّة النخلة المائلة نوعان من </a:t>
            </a:r>
            <a:r>
              <a:rPr lang="ar-SA" sz="2400" dirty="0" err="1"/>
              <a:t>التّناص</a:t>
            </a:r>
            <a:r>
              <a:rPr lang="ar-SA" sz="2400" dirty="0"/>
              <a:t>: تناص دينيّ وتناص أدبيّ. وكلاهما خدما المعنى ووثّقا الفكرة المطروحة وزادوها تأويلًا وتفصيلًا </a:t>
            </a:r>
            <a:r>
              <a:rPr lang="ar-SA" sz="2400" dirty="0" err="1"/>
              <a:t>وتذويتًا</a:t>
            </a:r>
            <a:r>
              <a:rPr lang="ar-SA" sz="2400" dirty="0"/>
              <a:t>.</a:t>
            </a:r>
            <a:endParaRPr lang="he-IL" sz="2400" dirty="0"/>
          </a:p>
        </p:txBody>
      </p:sp>
    </p:spTree>
    <p:extLst>
      <p:ext uri="{BB962C8B-B14F-4D97-AF65-F5344CB8AC3E}">
        <p14:creationId xmlns:p14="http://schemas.microsoft.com/office/powerpoint/2010/main" val="884991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a:xfrm>
            <a:off x="1097280" y="1100629"/>
            <a:ext cx="10027920" cy="4771534"/>
          </a:xfrm>
        </p:spPr>
        <p:txBody>
          <a:bodyPr>
            <a:noAutofit/>
          </a:bodyPr>
          <a:lstStyle/>
          <a:p>
            <a:r>
              <a:rPr lang="ar-SA" sz="2400" dirty="0" err="1"/>
              <a:t>التناص</a:t>
            </a:r>
            <a:r>
              <a:rPr lang="ar-SA" sz="2400" dirty="0"/>
              <a:t> الدينيّ: </a:t>
            </a:r>
          </a:p>
          <a:p>
            <a:r>
              <a:rPr lang="ar-SA" sz="2400" dirty="0"/>
              <a:t>يتقاطع نص القصّة مع نصوص قرآنيّة وسير أنبياء، وذلك بهدف توضيح الأفكار، تطويرها وتأكيدها. مثلًا: افتتاحيّة القصة عبارة عن نص مأخوذ من كتاب </a:t>
            </a:r>
            <a:r>
              <a:rPr lang="ar-SA" sz="2400" b="1" dirty="0"/>
              <a:t>الفتوحات المكيّة </a:t>
            </a:r>
            <a:r>
              <a:rPr lang="ar-SA" sz="2400" dirty="0"/>
              <a:t>لابن العربيّ، وهو نصّ يُؤكّد على قُدسيّة سيّدنا آدم وقدسيّة النخل وتفرّده عن باقي الشّجر بأنه خُلق من فضلة التّراب الّذي خُلق منه آدم، وبهذا تُصبحُ النّخلة مجازيًّا أختًا لآدم، وهي لنا عمّة. وآدم رمزٌ لبداية الخلق والخليقة وهذه إشارة إلى قدم الجذور العربيّة السائدة على أرض فلسطين حسب ما يطرحه الكاتب.</a:t>
            </a:r>
          </a:p>
          <a:p>
            <a:r>
              <a:rPr lang="ar-SA" sz="2400" dirty="0"/>
              <a:t>قصّة سيّدنا أيوب عليه السلام وحكايته مع الصّبر على المرض الشديد</a:t>
            </a:r>
            <a:r>
              <a:rPr lang="ar-JO" sz="2400" dirty="0"/>
              <a:t> </a:t>
            </a:r>
            <a:r>
              <a:rPr lang="ar-SA" sz="2400" dirty="0"/>
              <a:t>على مدار سنوات، تأتي لتتقاطع مع قصّة يوسف العليّ، الشخصيّة الرئيسيّة في النّص، الّتي صبرت على الشدائد </a:t>
            </a:r>
            <a:r>
              <a:rPr lang="ar-SA" sz="2400" dirty="0" err="1"/>
              <a:t>والحروبات</a:t>
            </a:r>
            <a:r>
              <a:rPr lang="ar-SA" sz="2400" dirty="0"/>
              <a:t> ولم تفقد الأمل يومًا في العودة إلى أرض الوطن، مهما طال الغياب واشتدّ العناء. ولمّا كان يوسف العلي هذا نموذجًا يُمثّل أفراد الشعب الفلسطينيّ، بات معنى الأمل في العودة من الشتات والخروج من الظلمات إلى النور هدف كلّ المُشرّدين.</a:t>
            </a:r>
            <a:endParaRPr lang="he-IL" sz="2400" dirty="0"/>
          </a:p>
        </p:txBody>
      </p:sp>
    </p:spTree>
    <p:extLst>
      <p:ext uri="{BB962C8B-B14F-4D97-AF65-F5344CB8AC3E}">
        <p14:creationId xmlns:p14="http://schemas.microsoft.com/office/powerpoint/2010/main" val="417740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dirty="0"/>
          </a:p>
        </p:txBody>
      </p:sp>
      <p:sp>
        <p:nvSpPr>
          <p:cNvPr id="3" name="מציין מיקום תוכן 2"/>
          <p:cNvSpPr>
            <a:spLocks noGrp="1"/>
          </p:cNvSpPr>
          <p:nvPr>
            <p:ph idx="1"/>
          </p:nvPr>
        </p:nvSpPr>
        <p:spPr>
          <a:xfrm>
            <a:off x="1097280" y="1100629"/>
            <a:ext cx="10027920" cy="4960958"/>
          </a:xfrm>
        </p:spPr>
        <p:txBody>
          <a:bodyPr>
            <a:noAutofit/>
          </a:bodyPr>
          <a:lstStyle/>
          <a:p>
            <a:r>
              <a:rPr lang="ar-SA" sz="2400" dirty="0"/>
              <a:t>السيّد المسيح: يرتبطُ ذكره في القصّة مع فكرة البعث من جديد، فكرة الحياة ما بعد الموت، وينفي فكرة الاستسلام والموت وهذا مؤشّر لنبرة تفاؤليّة تلوح في الأفق. </a:t>
            </a:r>
          </a:p>
          <a:p>
            <a:r>
              <a:rPr lang="ar-SA" sz="2400" dirty="0"/>
              <a:t>نصوص قرآنيّة مع بعض التحوير: «وهُزّي إليك بجذع النّخلة تُساقط عليك رطبًا جنيًّا» (مريم، 25). ورد في النّص: </a:t>
            </a:r>
            <a:r>
              <a:rPr lang="ar-JO" sz="2400" dirty="0"/>
              <a:t>«</a:t>
            </a:r>
            <a:r>
              <a:rPr lang="ar-SA" sz="2400" dirty="0"/>
              <a:t>وهزّي إليك بجذع النّخلة تُساقط عليك رُطبًا وجنيًّا»  نزلت الآية الكريمة على مريم عليها السلام وهي في نفسيّة مُتعبة، جاءت لتُطمئنها وتُخفّف من حدّة معاناتها لحظة جاءها المخاض. ولذات الهدف بالضبط وظّف الكاتب هذه الآية المُحوّرة ليُوازي بين قدسيّة قصّة مريم، عليها السلام، رغم عظمة الحدث، وبين قدسيّة وعظمة ما حدث للشعب الفلسطينيّ</a:t>
            </a:r>
            <a:r>
              <a:rPr lang="ar-JO" sz="2400" dirty="0"/>
              <a:t> في آن</a:t>
            </a:r>
            <a:r>
              <a:rPr lang="ar-SA" sz="2400" dirty="0"/>
              <a:t>.  آية أخرى: «ما ضلّ صاحبكم وما غوى» (سورة النجم، 2) وهي آية نزلت لتشهد شهادة حق في نزاهة واستقامة الرسول الكريم عليه أفضل الصلاة وأتم التسليم. والغاوي هنا هو العالم للحق والعادل عنه قصدًا لغيره. أمّا الصياغة الّتي وردت في القصّة فهي: «ما ضلّ صاحبك وما هوى» جاءت لتؤكّد على معرفة يوسف العليّ بتضاريس بلدته شبرًا </a:t>
            </a:r>
            <a:r>
              <a:rPr lang="ar-SA" sz="2400" dirty="0" err="1"/>
              <a:t>شبرًا</a:t>
            </a:r>
            <a:r>
              <a:rPr lang="ar-SA" sz="2400" dirty="0"/>
              <a:t> رغم غيابه عنها ستون عامًا خلت، ولتُؤكّد أنّ صدق هواه لموطنه هو من أرشده إليها دون ضلال. وصاحبُكِ هنا أي صاحب النّخلة المبروكة رفيقة الطفولة</a:t>
            </a:r>
            <a:r>
              <a:rPr lang="ar-SA" sz="2100" dirty="0"/>
              <a:t>.                                                                                                                                                                                                                                                                                                                                                                                                                                                                                                                                                        </a:t>
            </a:r>
            <a:endParaRPr lang="he-IL" sz="2100" dirty="0"/>
          </a:p>
        </p:txBody>
      </p:sp>
    </p:spTree>
    <p:extLst>
      <p:ext uri="{BB962C8B-B14F-4D97-AF65-F5344CB8AC3E}">
        <p14:creationId xmlns:p14="http://schemas.microsoft.com/office/powerpoint/2010/main" val="1783708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Autofit/>
          </a:bodyPr>
          <a:lstStyle/>
          <a:p>
            <a:r>
              <a:rPr lang="ar-SA" sz="2800" dirty="0" err="1"/>
              <a:t>التّناص</a:t>
            </a:r>
            <a:r>
              <a:rPr lang="ar-SA" sz="2800" dirty="0"/>
              <a:t> الأدبيّ: تمثّلَ باستحضار نصوص من الأدب وتحويرها</a:t>
            </a:r>
            <a:r>
              <a:rPr lang="ar-JO" sz="2800" dirty="0"/>
              <a:t>؛</a:t>
            </a:r>
            <a:r>
              <a:rPr lang="ar-SA" sz="2800" dirty="0"/>
              <a:t> مثل مقولة </a:t>
            </a:r>
            <a:r>
              <a:rPr lang="ar-SA" sz="2800" dirty="0" err="1"/>
              <a:t>امرىء</a:t>
            </a:r>
            <a:r>
              <a:rPr lang="ar-SA" sz="2800" dirty="0"/>
              <a:t> القيس: «ضيّعني أبي صغيرًا وحمّلني دمه كبيرًا» قالها </a:t>
            </a:r>
            <a:r>
              <a:rPr lang="ar-SA" sz="2800" dirty="0" err="1"/>
              <a:t>امرىء</a:t>
            </a:r>
            <a:r>
              <a:rPr lang="ar-SA" sz="2800" dirty="0"/>
              <a:t> القيس ليتحدّث عن معاناته مع والده الّذي طرده وهو شابّ صغير لأنّه كان يهوى السّكر والمجون ولم يعتن بالأمور الإدارية للدولة رغم كونه أميرًا ابن ملك. وعندما قُتل والده بعثوا إليه ليأخذ بثأره، وعندها قال هذه الجملة الشّهيرة. الكاتب حوّر هذه الجملة ل: «ضيّعني أبي صغيرًا وحمّلني الهمّ صغيرًا»: فكرة الضيّاع والحِمل والبحث عن الحل هي الرابط بين النّصين. الأمير ضاع نتيجة إهمال ما وانغماس في التّرف، ولكن لماذا ضاع يوسف العلي</a:t>
            </a:r>
            <a:r>
              <a:rPr lang="ar-JO" sz="2800" dirty="0"/>
              <a:t>ّ</a:t>
            </a:r>
            <a:r>
              <a:rPr lang="ar-SA" sz="2800" dirty="0"/>
              <a:t>؟ وما هو مردود حمل الهمّ على صغير مثله؟ ولماذا حملَ الهمّ صغيرًا؟</a:t>
            </a:r>
            <a:endParaRPr lang="he-IL" sz="2800" dirty="0"/>
          </a:p>
        </p:txBody>
      </p:sp>
    </p:spTree>
    <p:extLst>
      <p:ext uri="{BB962C8B-B14F-4D97-AF65-F5344CB8AC3E}">
        <p14:creationId xmlns:p14="http://schemas.microsoft.com/office/powerpoint/2010/main" val="2386364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a:p>
        </p:txBody>
      </p:sp>
      <p:sp>
        <p:nvSpPr>
          <p:cNvPr id="3" name="Content Placeholder 2"/>
          <p:cNvSpPr>
            <a:spLocks noGrp="1"/>
          </p:cNvSpPr>
          <p:nvPr>
            <p:ph idx="1"/>
          </p:nvPr>
        </p:nvSpPr>
        <p:spPr/>
        <p:txBody>
          <a:bodyPr>
            <a:noAutofit/>
          </a:bodyPr>
          <a:lstStyle/>
          <a:p>
            <a:r>
              <a:rPr lang="ar-SA" sz="2400" dirty="0"/>
              <a:t>أسلوب الاسترسال في ملاحقة العبارات: حيث استرسل الكاتب في أداء العبارات والأفعال المُتلاحقة ليُعقّب المعنى بالمعنى خالقًا جوًّا من الدراميّة. مثلاً:</a:t>
            </a:r>
          </a:p>
          <a:p>
            <a:pPr marL="0" indent="0">
              <a:buNone/>
            </a:pPr>
            <a:r>
              <a:rPr lang="ar-SA" sz="2400" dirty="0"/>
              <a:t>1.  بدأ الكاتب غالبيّة جُمله باستخدام الحال: « محمولًا على ...» «مُستنشقًا هواء الفجر...» «قادمًا من ليل الغربة...» وغيرها من الأمثلة المبدوءة بحال لتجعل الحال مركز الحديث، وفي هذا منطق معيّن لأنّ النّص يُركّز على حال ووضع ما. تكثيف الأحوال وجعلها تتصدّر الجمل في أكثر من موضع يضفي على النّص نغمة غنائيّة عاطفيّة، كأنّها، وتحديدًا في هذا النّص، ترانيم حزن تتلاءم وتتوافق مع شجن الموضوع بالنسبة للشخصيّة الرئيسيّة. </a:t>
            </a:r>
          </a:p>
          <a:p>
            <a:pPr marL="0" indent="0">
              <a:buNone/>
            </a:pPr>
            <a:r>
              <a:rPr lang="ar-SA" sz="2400" dirty="0"/>
              <a:t>2. تعاقب الأسئلة وكثرتها يُشير إلى استهجان مُعيّن من وضع ما: « أين </a:t>
            </a:r>
            <a:r>
              <a:rPr lang="ar-SA" sz="2400" dirty="0" err="1"/>
              <a:t>أين</a:t>
            </a:r>
            <a:r>
              <a:rPr lang="ar-SA" sz="2400" dirty="0"/>
              <a:t>؟» « هل انشقّت الأرض وبلعتهم؟»... وبالتالي تشير التساؤلات إلى البحث عن الكينونة الماضويّة الضائعة.</a:t>
            </a:r>
          </a:p>
          <a:p>
            <a:pPr marL="0" indent="0">
              <a:buNone/>
            </a:pPr>
            <a:r>
              <a:rPr lang="ar-SA" sz="2400" dirty="0"/>
              <a:t>3. تعاقُب الأفعال للدّلالة على حركة انفعاليّة مستمرّة: « مبروكة تعرفني، تُحبّني تنتظرني...» « يلهث، يتعبُ يقف» ... </a:t>
            </a:r>
            <a:endParaRPr lang="he-IL" sz="2400" dirty="0"/>
          </a:p>
        </p:txBody>
      </p:sp>
    </p:spTree>
    <p:extLst>
      <p:ext uri="{BB962C8B-B14F-4D97-AF65-F5344CB8AC3E}">
        <p14:creationId xmlns:p14="http://schemas.microsoft.com/office/powerpoint/2010/main" val="397677098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down)">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down)">
                                      <p:cBhvr>
                                        <p:cTn id="19" dur="500"/>
                                        <p:tgtEl>
                                          <p:spTgt spid="3">
                                            <p:txEl>
                                              <p:pRg st="2" end="2"/>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e-IL"/>
          </a:p>
        </p:txBody>
      </p:sp>
      <p:sp>
        <p:nvSpPr>
          <p:cNvPr id="3" name="Content Placeholder 2"/>
          <p:cNvSpPr>
            <a:spLocks noGrp="1"/>
          </p:cNvSpPr>
          <p:nvPr>
            <p:ph idx="1"/>
          </p:nvPr>
        </p:nvSpPr>
        <p:spPr>
          <a:xfrm>
            <a:off x="1149667" y="1043481"/>
            <a:ext cx="10027920" cy="3579849"/>
          </a:xfrm>
        </p:spPr>
        <p:txBody>
          <a:bodyPr>
            <a:normAutofit/>
          </a:bodyPr>
          <a:lstStyle/>
          <a:p>
            <a:r>
              <a:rPr lang="ar-SA" sz="3600" dirty="0"/>
              <a:t>أسلوب التشبيه: ومن المُلاحظ أنّ الكاتب استقى تشبيهاته من وحي الأرض والمكان والبيئة، وهذا مُؤشّر آخر على التصاقه بالأرض وحبّه لها. « ذراعاي مثل جناحي نسر» « فاطمة جفّت مثل عود يابس» «نعدو مثل الحملان ونطير مثل الفراشات المُلوّنة». </a:t>
            </a:r>
            <a:endParaRPr lang="he-IL" sz="3600" dirty="0"/>
          </a:p>
        </p:txBody>
      </p:sp>
    </p:spTree>
    <p:extLst>
      <p:ext uri="{BB962C8B-B14F-4D97-AF65-F5344CB8AC3E}">
        <p14:creationId xmlns:p14="http://schemas.microsoft.com/office/powerpoint/2010/main" val="3449489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0"/>
            <a:ext cx="10027920" cy="914400"/>
          </a:xfrm>
        </p:spPr>
        <p:txBody>
          <a:bodyPr/>
          <a:lstStyle/>
          <a:p>
            <a:pPr algn="ctr"/>
            <a:r>
              <a:rPr lang="ar-SA" dirty="0"/>
              <a:t>لغة النّص</a:t>
            </a:r>
            <a:endParaRPr lang="he-IL" dirty="0"/>
          </a:p>
        </p:txBody>
      </p:sp>
      <p:sp>
        <p:nvSpPr>
          <p:cNvPr id="3" name="Content Placeholder 2"/>
          <p:cNvSpPr>
            <a:spLocks noGrp="1"/>
          </p:cNvSpPr>
          <p:nvPr>
            <p:ph idx="1"/>
          </p:nvPr>
        </p:nvSpPr>
        <p:spPr>
          <a:xfrm>
            <a:off x="1097280" y="1100629"/>
            <a:ext cx="10027920" cy="4357196"/>
          </a:xfrm>
        </p:spPr>
        <p:txBody>
          <a:bodyPr>
            <a:noAutofit/>
          </a:bodyPr>
          <a:lstStyle/>
          <a:p>
            <a:r>
              <a:rPr lang="ar-SA" sz="2800" dirty="0"/>
              <a:t>لغة النّص لغة معياريّة، غير مُستعصية على الفهم. بعض العبارات تُقرأ على وجهين: فصيح وعاميّ «ملعون أبو الغياب وأبو الفراق» وأغنية «مبروكة يا مبروكة» التي تكرّرت في النّص. </a:t>
            </a:r>
          </a:p>
          <a:p>
            <a:r>
              <a:rPr lang="ar-SA" sz="2800" dirty="0"/>
              <a:t>انتقى الكاتب ألفاظه وكلماته فجعل النّص مشحونًا بملامح تراثيّة فلسطينيّة مُستوحاة من حياة كل القرى الفلسطينيّة عام النّكبة؛ «درب الملايات، البياضة، الخوخة، رباع الست، المراح، الحارة، الزقاق، الحاكورة، البئر، حذوة الفرس، الخرزة </a:t>
            </a:r>
            <a:r>
              <a:rPr lang="ar-SA" sz="2800" dirty="0" err="1"/>
              <a:t>الزرقا</a:t>
            </a:r>
            <a:r>
              <a:rPr lang="ar-SA" sz="2800" dirty="0"/>
              <a:t>، القنطرة». هذا الحشد للإيحاءات التراثيّة يجعل اللّغة مرتبطة بمُؤشّرات بيئيّة اجتماعيّة، بحيث يُصبح المُعجم اللّغويّ الدال على الأرض ومُفرداتها وما يُستخرج منها، المُكوّن الأوّل والفعليّ لحبكة النّص.</a:t>
            </a:r>
            <a:endParaRPr lang="he-IL" sz="2800" dirty="0"/>
          </a:p>
        </p:txBody>
      </p:sp>
    </p:spTree>
    <p:extLst>
      <p:ext uri="{BB962C8B-B14F-4D97-AF65-F5344CB8AC3E}">
        <p14:creationId xmlns:p14="http://schemas.microsoft.com/office/powerpoint/2010/main" val="2601251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arn(inVertical)">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3200" dirty="0"/>
              <a:t>الرّمز في القصّة</a:t>
            </a:r>
            <a:endParaRPr lang="he-IL" sz="3200" dirty="0"/>
          </a:p>
        </p:txBody>
      </p:sp>
      <p:sp>
        <p:nvSpPr>
          <p:cNvPr id="3" name="Content Placeholder 2"/>
          <p:cNvSpPr>
            <a:spLocks noGrp="1"/>
          </p:cNvSpPr>
          <p:nvPr>
            <p:ph idx="1"/>
          </p:nvPr>
        </p:nvSpPr>
        <p:spPr/>
        <p:txBody>
          <a:bodyPr>
            <a:noAutofit/>
          </a:bodyPr>
          <a:lstStyle/>
          <a:p>
            <a:r>
              <a:rPr lang="ar-SA" sz="2800" dirty="0"/>
              <a:t>الرّمزيّة تعني الكلام الّذي يُشير إلى معنى آخر. أي أنّ هنالك معني</a:t>
            </a:r>
            <a:r>
              <a:rPr lang="ar-JO" sz="2800" dirty="0"/>
              <a:t>ين</a:t>
            </a:r>
            <a:r>
              <a:rPr lang="ar-SA" sz="2800" dirty="0"/>
              <a:t>: حرفي سطحي، وآخر باطنيّ مجازي. قد يوصل الرّمز النّصّ الأدبيّ إلى أقصى درجات التّخيّل نتيجة لتفجّر دلالات مُتجدّدة وانكشاف أفكار فلسفيّة. عندما يُحوّل الكاتب شخصيّاته إلى طيور، حيوانات، أو نباتات فإن الهدف من وراء ذلك فعل سياسيّ بحت. فيُصرّح بما يرغب قوله على لسان البشر عن طريق استنطاق ما هو ليس ببشر. </a:t>
            </a:r>
          </a:p>
          <a:p>
            <a:r>
              <a:rPr lang="ar-SA" sz="2800" dirty="0"/>
              <a:t>محمّد علي طه رَمَزَ للشعب الفلسطينيّ الصابر الثابت المُتشبّث بالأرض دون أن تقتلعه رياح الهمّ من خلال شجرة النّخيل مبروكة. إنّ النّخلة المائلة مبروكة، بكلّ ما تحمله من مصابرة ومرابطة، ترتبط بصبر الراوي يوسف العلي ( راوٍ مشرف كليّ عليم بكل </a:t>
            </a:r>
            <a:r>
              <a:rPr lang="ar-SA" sz="2800" dirty="0" err="1"/>
              <a:t>شئ</a:t>
            </a:r>
            <a:r>
              <a:rPr lang="ar-SA" sz="2800" dirty="0"/>
              <a:t>). ويوسف العليّ هذا مثال للفلسطينيّ المُشرّد النازح المُصمّم على العودة</a:t>
            </a:r>
            <a:r>
              <a:rPr lang="ar-JO" sz="2800" dirty="0"/>
              <a:t>، وسط اعتراف جليّ بأنّ رياح الهمّ والمعاناة قد عصفت به فمال قليلاً.</a:t>
            </a:r>
            <a:endParaRPr lang="he-IL" sz="2800" dirty="0"/>
          </a:p>
        </p:txBody>
      </p:sp>
    </p:spTree>
    <p:extLst>
      <p:ext uri="{BB962C8B-B14F-4D97-AF65-F5344CB8AC3E}">
        <p14:creationId xmlns:p14="http://schemas.microsoft.com/office/powerpoint/2010/main" val="2900233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ar-SA" dirty="0"/>
              <a:t>النهاية </a:t>
            </a:r>
            <a:endParaRPr lang="he-IL" dirty="0"/>
          </a:p>
        </p:txBody>
      </p:sp>
      <p:sp>
        <p:nvSpPr>
          <p:cNvPr id="3" name="Content Placeholder 2"/>
          <p:cNvSpPr>
            <a:spLocks noGrp="1"/>
          </p:cNvSpPr>
          <p:nvPr>
            <p:ph idx="1"/>
          </p:nvPr>
        </p:nvSpPr>
        <p:spPr>
          <a:xfrm>
            <a:off x="1097280" y="1500187"/>
            <a:ext cx="10027920" cy="5043488"/>
          </a:xfrm>
        </p:spPr>
        <p:txBody>
          <a:bodyPr>
            <a:normAutofit fontScale="92500" lnSpcReduction="10000"/>
          </a:bodyPr>
          <a:lstStyle/>
          <a:p>
            <a:r>
              <a:rPr lang="ar-AE" dirty="0"/>
              <a:t> </a:t>
            </a:r>
            <a:r>
              <a:rPr lang="ar-SA" sz="3000" dirty="0"/>
              <a:t>جاءت النّهاية</a:t>
            </a:r>
            <a:r>
              <a:rPr lang="ar-AE" sz="3000" dirty="0"/>
              <a:t> مُلخّصة لكلّ مجريات الحدث</a:t>
            </a:r>
            <a:r>
              <a:rPr lang="ar-SA" sz="3000" dirty="0"/>
              <a:t>، ففيها اعتراف وتصريح ومُحاسبة للذات. اعترافٌ بأن العرب عمومًا  يتحمّلون جزءًا من مسؤوليّة الشتات والهجيج؛ «لومي مش ع الزّمن، لومي ع اللي راحوا وهجروك!!». تصريح بأنّ الوطن فعلًا قد ضاع. ومُحاسبة للذات: أين دوري في الحفاظ على الوطن؟ </a:t>
            </a:r>
          </a:p>
          <a:p>
            <a:r>
              <a:rPr lang="ar-SA" sz="3000" dirty="0"/>
              <a:t>يأتي هذا الاعتراف كمُؤشّر على صحوة يوسف العليّ من أحلامه وانغماسه في </a:t>
            </a:r>
            <a:r>
              <a:rPr lang="ar-SA" sz="3000" dirty="0" err="1"/>
              <a:t>نوسطالجا</a:t>
            </a:r>
            <a:r>
              <a:rPr lang="ar-SA" sz="3000" dirty="0"/>
              <a:t> حنينه إلى الماضي، والتماسه مكانًا لكلّ ذكرى. فنراه يُكثّفُ حضور المرأة في نهاية النّص ليُؤكّد على أنّ المرأة هي الوطن والوطن هو المرأة. ولمّا </a:t>
            </a:r>
            <a:r>
              <a:rPr lang="ar-JO" sz="3000" dirty="0"/>
              <a:t>قتل</a:t>
            </a:r>
            <a:r>
              <a:rPr lang="ar-SA" sz="3000" dirty="0"/>
              <a:t> العدوّ محبوبته «فاطمة اليانعة»، سقط الوطن. </a:t>
            </a:r>
          </a:p>
          <a:p>
            <a:r>
              <a:rPr lang="ar-SA" sz="3000" dirty="0"/>
              <a:t>من اللاّفت للعيان أنّ اللّحظة الحاسمة الّتي اكتشف فيها «يوسف العليّ» أنّ النّخلة مائلة، هي اللّحظة الّتي بحث فيها عن الرّسائل الّتي كان يدُسّها لفاطمة في جذع النّخلة، وهنا كانت الصّدمة المُفاجئة: «جذع النخلة مائل. مائل كثيرًا. مبروكة مُنحنية. مبروكة مائلة.» وهذه لحظة العودة إلى الواقع </a:t>
            </a:r>
            <a:r>
              <a:rPr lang="ar-SA" sz="3000" dirty="0" err="1"/>
              <a:t>الصادم</a:t>
            </a:r>
            <a:r>
              <a:rPr lang="ar-SA" sz="3000" dirty="0"/>
              <a:t>.</a:t>
            </a:r>
            <a:endParaRPr lang="he-IL" sz="3000" dirty="0"/>
          </a:p>
        </p:txBody>
      </p:sp>
    </p:spTree>
    <p:extLst>
      <p:ext uri="{BB962C8B-B14F-4D97-AF65-F5344CB8AC3E}">
        <p14:creationId xmlns:p14="http://schemas.microsoft.com/office/powerpoint/2010/main" val="957083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4" dur="5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0"/>
            <a:ext cx="10027920" cy="914400"/>
          </a:xfrm>
        </p:spPr>
        <p:txBody>
          <a:bodyPr/>
          <a:lstStyle/>
          <a:p>
            <a:pPr algn="ctr"/>
            <a:r>
              <a:rPr lang="ar-SA" dirty="0"/>
              <a:t>المراجع </a:t>
            </a:r>
            <a:endParaRPr lang="he-IL" dirty="0"/>
          </a:p>
        </p:txBody>
      </p:sp>
      <p:sp>
        <p:nvSpPr>
          <p:cNvPr id="3" name="Content Placeholder 2"/>
          <p:cNvSpPr>
            <a:spLocks noGrp="1"/>
          </p:cNvSpPr>
          <p:nvPr>
            <p:ph idx="1"/>
          </p:nvPr>
        </p:nvSpPr>
        <p:spPr/>
        <p:txBody>
          <a:bodyPr>
            <a:normAutofit/>
          </a:bodyPr>
          <a:lstStyle/>
          <a:p>
            <a:r>
              <a:rPr lang="ar-SA" sz="2400" dirty="0"/>
              <a:t>ريّان، فاطمة. الأمثال الشّعبيّة الفلسطينيّة في قصص مصطفى مرار. كفر قرع: دار الهدى، 2012. </a:t>
            </a:r>
          </a:p>
          <a:p>
            <a:r>
              <a:rPr lang="ar-SA" sz="2400" dirty="0"/>
              <a:t>ريّان، فاطمة. </a:t>
            </a:r>
            <a:r>
              <a:rPr lang="ar-SA" sz="2400" dirty="0" err="1"/>
              <a:t>التعالق</a:t>
            </a:r>
            <a:r>
              <a:rPr lang="ar-SA" sz="2400" dirty="0"/>
              <a:t> الجماليّ والفكريّ في أدب محمّد نفّاع. كابول: دار الأركان، 2015. </a:t>
            </a:r>
          </a:p>
          <a:p>
            <a:r>
              <a:rPr lang="ar-SA" sz="2400" dirty="0"/>
              <a:t>مواسي، فاروق. «ثلاثة محاور في قراءة النّخلة المائلة»، موقع بيتنا.</a:t>
            </a:r>
            <a:endParaRPr lang="he-IL" sz="2400" dirty="0"/>
          </a:p>
        </p:txBody>
      </p:sp>
    </p:spTree>
    <p:extLst>
      <p:ext uri="{BB962C8B-B14F-4D97-AF65-F5344CB8AC3E}">
        <p14:creationId xmlns:p14="http://schemas.microsoft.com/office/powerpoint/2010/main" val="2342847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SA" dirty="0"/>
              <a:t>من باب التّقديم للنّص</a:t>
            </a:r>
            <a:endParaRPr lang="he-IL" dirty="0"/>
          </a:p>
        </p:txBody>
      </p:sp>
      <p:sp>
        <p:nvSpPr>
          <p:cNvPr id="3" name="מציין מיקום תוכן 2"/>
          <p:cNvSpPr>
            <a:spLocks noGrp="1"/>
          </p:cNvSpPr>
          <p:nvPr>
            <p:ph idx="1"/>
          </p:nvPr>
        </p:nvSpPr>
        <p:spPr>
          <a:solidFill>
            <a:schemeClr val="accent3"/>
          </a:solidFill>
        </p:spPr>
        <p:txBody>
          <a:bodyPr>
            <a:normAutofit lnSpcReduction="10000"/>
          </a:bodyPr>
          <a:lstStyle/>
          <a:p>
            <a:r>
              <a:rPr lang="ar-SA" dirty="0"/>
              <a:t>الأدب الفلسطينيّ المحليّ: </a:t>
            </a:r>
          </a:p>
          <a:p>
            <a:pPr marL="0" indent="0">
              <a:buNone/>
            </a:pPr>
            <a:r>
              <a:rPr lang="ar-SA" dirty="0"/>
              <a:t>ونعني به النتاج الأدبيّ العربيّ الّذي قدّمه أدباء فِلسطينيّون يقطنون داخل الخط الأخضر، أي داخل دولة إسرائيل. </a:t>
            </a:r>
          </a:p>
          <a:p>
            <a:pPr marL="0" indent="0">
              <a:buNone/>
            </a:pPr>
            <a:r>
              <a:rPr lang="ar-SA" dirty="0"/>
              <a:t>يختلف الأدب الفِلسطينيّ المحليّ عن الأدب الفلسطينيّ والأدب العربيّ عمومًا؛ ذلك أنّه مرّ بمحطات مفصليّة جعلته متعدد الطرح ومُختلف القضايا. فقد تمحور في نشأته الأولى، (1948- 1967)حول القضايا والأفكار السياسيّة، وحول البحث عن هويّةٍ وانتماءٍ لتلك الأقليّة الّتي بقيت داخل دولة إسرائيل بعد عام 1948 إثرَ النكبة وقيام دولة إسرائيل. واستمرّ الحديث عن الهويّة والقوميّة والبحث عن الذات محور الأدب المحليّ إلى ما بعد عام 1997، حيث خرج الأدب من إطار التقوقع القوميّ إلى حدود الانفتاح </a:t>
            </a:r>
            <a:r>
              <a:rPr lang="ar-SA" dirty="0" err="1"/>
              <a:t>اللّا</a:t>
            </a:r>
            <a:r>
              <a:rPr lang="ar-SA" dirty="0"/>
              <a:t> محدود، وبدأ يطرق مواضيع تُخاطبُ أبناء هذا العصر وتُعالجُ قضاياهم الآنيّة.</a:t>
            </a:r>
            <a:endParaRPr lang="he-IL" dirty="0"/>
          </a:p>
        </p:txBody>
      </p:sp>
    </p:spTree>
    <p:extLst>
      <p:ext uri="{BB962C8B-B14F-4D97-AF65-F5344CB8AC3E}">
        <p14:creationId xmlns:p14="http://schemas.microsoft.com/office/powerpoint/2010/main" val="384186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lstStyle/>
          <a:p>
            <a:endParaRPr lang="he-IL" dirty="0"/>
          </a:p>
        </p:txBody>
      </p:sp>
      <p:sp>
        <p:nvSpPr>
          <p:cNvPr id="4" name="חץ למטה 3"/>
          <p:cNvSpPr/>
          <p:nvPr/>
        </p:nvSpPr>
        <p:spPr>
          <a:xfrm flipH="1">
            <a:off x="1176789" y="470021"/>
            <a:ext cx="9859617" cy="576841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a:t>الخُلاصة: </a:t>
            </a:r>
          </a:p>
          <a:p>
            <a:pPr algn="ctr"/>
            <a:r>
              <a:rPr lang="ar-SA" sz="2400" dirty="0"/>
              <a:t>الحديثُ عن الأدبِ المحليّ بِمعزلٍ عن الأوضاع والأحداث الّتي مرّت بها الأقليّة العربيّة داخل دولة إسرائيل، مُنذُ قيامها عام 1948 وحتّى تمّ الاعتراف بهذه الأقليّة كمجموعة مواطنين تحملُ الهويّة الاسرائيليّة، هو حديث غير مُنصف وليس بعلميّ دقيق. </a:t>
            </a:r>
          </a:p>
          <a:p>
            <a:pPr algn="ctr"/>
            <a:r>
              <a:rPr lang="ar-SA" sz="2400" dirty="0"/>
              <a:t>النّص الأدبيّ، ذو البنية الاجتماعيّة المُحدّدة والمرجعيّة الثقافيّة الخاصّة، كان أوّل تعبير عن الهمّ الوطنيّ الفرديّ والجمعيّ منذ تلك الفترة.</a:t>
            </a:r>
            <a:endParaRPr lang="he-IL" sz="2400" dirty="0"/>
          </a:p>
        </p:txBody>
      </p:sp>
    </p:spTree>
    <p:extLst>
      <p:ext uri="{BB962C8B-B14F-4D97-AF65-F5344CB8AC3E}">
        <p14:creationId xmlns:p14="http://schemas.microsoft.com/office/powerpoint/2010/main" val="2243914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1082040" y="642442"/>
            <a:ext cx="10027920" cy="895800"/>
          </a:xfrm>
        </p:spPr>
        <p:txBody>
          <a:bodyPr>
            <a:normAutofit fontScale="90000"/>
          </a:bodyPr>
          <a:lstStyle/>
          <a:p>
            <a:pPr algn="ctr"/>
            <a:br>
              <a:rPr lang="ar-SA" dirty="0"/>
            </a:br>
            <a:br>
              <a:rPr lang="ar-SA" dirty="0"/>
            </a:br>
            <a:br>
              <a:rPr lang="ar-SA" dirty="0"/>
            </a:br>
            <a:br>
              <a:rPr lang="ar-SA" dirty="0"/>
            </a:br>
            <a:br>
              <a:rPr lang="ar-SA" dirty="0"/>
            </a:br>
            <a:br>
              <a:rPr lang="ar-SA" dirty="0"/>
            </a:br>
            <a:br>
              <a:rPr lang="ar-SA" dirty="0"/>
            </a:br>
            <a:br>
              <a:rPr lang="ar-SA" dirty="0"/>
            </a:br>
            <a:br>
              <a:rPr lang="ar-SA" dirty="0"/>
            </a:br>
            <a:br>
              <a:rPr lang="ar-SA" dirty="0"/>
            </a:br>
            <a:br>
              <a:rPr lang="ar-SA" dirty="0"/>
            </a:br>
            <a:r>
              <a:rPr lang="ar-SA" dirty="0"/>
              <a:t>كيف عبّر الأدب المحليّ عن أحوال الأقليّة العربيّة الفلسطينيّة في داخل إسرائيل؟</a:t>
            </a:r>
            <a:endParaRPr lang="he-IL" dirty="0"/>
          </a:p>
        </p:txBody>
      </p:sp>
      <p:sp>
        <p:nvSpPr>
          <p:cNvPr id="3" name="מציין מיקום תוכן 2"/>
          <p:cNvSpPr>
            <a:spLocks noGrp="1"/>
          </p:cNvSpPr>
          <p:nvPr>
            <p:ph idx="1"/>
          </p:nvPr>
        </p:nvSpPr>
        <p:spPr/>
        <p:txBody>
          <a:bodyPr/>
          <a:lstStyle/>
          <a:p>
            <a:pPr marL="0" indent="0">
              <a:buNone/>
            </a:pPr>
            <a:endParaRPr lang="ar-SA" dirty="0"/>
          </a:p>
          <a:p>
            <a:r>
              <a:rPr lang="ar-SA" dirty="0"/>
              <a:t>1. الكتابة عن الأوضاع السياسيّة وانتقاد السلطة الحاكمة على سياستها العنصريّة. </a:t>
            </a:r>
          </a:p>
          <a:p>
            <a:pPr marL="0" indent="0">
              <a:buNone/>
            </a:pPr>
            <a:endParaRPr lang="ar-SA" dirty="0"/>
          </a:p>
          <a:p>
            <a:r>
              <a:rPr lang="ar-SA" dirty="0"/>
              <a:t>2.الابتعاد عن المواضيع السياسيّة واللّجوء إلى الكتابة عن المواضيع الاجتماعيّة والحياتيّة. </a:t>
            </a:r>
          </a:p>
          <a:p>
            <a:pPr marL="0" indent="0">
              <a:buNone/>
            </a:pPr>
            <a:endParaRPr lang="ar-SA" dirty="0"/>
          </a:p>
          <a:p>
            <a:r>
              <a:rPr lang="ar-SA" dirty="0"/>
              <a:t>3. الدّمج ما بين المواضيع السياسيّة والاجتماعيّة.</a:t>
            </a:r>
            <a:endParaRPr lang="he-IL" dirty="0"/>
          </a:p>
        </p:txBody>
      </p:sp>
    </p:spTree>
    <p:extLst>
      <p:ext uri="{BB962C8B-B14F-4D97-AF65-F5344CB8AC3E}">
        <p14:creationId xmlns:p14="http://schemas.microsoft.com/office/powerpoint/2010/main" val="1856423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arn(inVertic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dirty="0"/>
          </a:p>
        </p:txBody>
      </p:sp>
      <p:sp>
        <p:nvSpPr>
          <p:cNvPr id="3" name="מציין מיקום תוכן 2"/>
          <p:cNvSpPr>
            <a:spLocks noGrp="1"/>
          </p:cNvSpPr>
          <p:nvPr>
            <p:ph idx="1"/>
          </p:nvPr>
        </p:nvSpPr>
        <p:spPr/>
        <p:txBody>
          <a:bodyPr/>
          <a:lstStyle/>
          <a:p>
            <a:endParaRPr lang="he-IL" dirty="0"/>
          </a:p>
        </p:txBody>
      </p:sp>
      <p:sp>
        <p:nvSpPr>
          <p:cNvPr id="4" name="אליפסה 3"/>
          <p:cNvSpPr/>
          <p:nvPr/>
        </p:nvSpPr>
        <p:spPr>
          <a:xfrm>
            <a:off x="1187867" y="435838"/>
            <a:ext cx="9502924" cy="592223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a:t>كانت القصّة القصيرة المحليّة، ومنذُ بداية تبلْوُرها ونشأتها، بمثابة المُصوّر الفوتوغرافيّ الأوّل لنمط الحياة الاجتماعيّة والسلوكيّة، بأبعادها المُختلفة وظروفها المُلمّة بمُختلف صراعاتها ومُواجهاتها، الأمر الّذي أكسبها صفة الكائن الحي المُتحرّك بصيرورة دائمة وصورة حيّة.</a:t>
            </a:r>
            <a:endParaRPr lang="he-IL" sz="3200" dirty="0"/>
          </a:p>
        </p:txBody>
      </p:sp>
    </p:spTree>
    <p:extLst>
      <p:ext uri="{BB962C8B-B14F-4D97-AF65-F5344CB8AC3E}">
        <p14:creationId xmlns:p14="http://schemas.microsoft.com/office/powerpoint/2010/main" val="2746755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1097280" y="-85724"/>
            <a:ext cx="10027920" cy="1028700"/>
          </a:xfrm>
        </p:spPr>
        <p:txBody>
          <a:bodyPr/>
          <a:lstStyle/>
          <a:p>
            <a:pPr algn="ctr"/>
            <a:r>
              <a:rPr lang="ar-SA" dirty="0"/>
              <a:t>قراءة تحليليّة لقصّة النخلة المائلة</a:t>
            </a:r>
            <a:endParaRPr lang="he-IL" dirty="0"/>
          </a:p>
        </p:txBody>
      </p:sp>
      <p:sp>
        <p:nvSpPr>
          <p:cNvPr id="3" name="מציין מיקום תוכן 2"/>
          <p:cNvSpPr>
            <a:spLocks noGrp="1"/>
          </p:cNvSpPr>
          <p:nvPr>
            <p:ph idx="1"/>
          </p:nvPr>
        </p:nvSpPr>
        <p:spPr>
          <a:xfrm>
            <a:off x="1097280" y="914402"/>
            <a:ext cx="10027920" cy="3579849"/>
          </a:xfrm>
        </p:spPr>
        <p:txBody>
          <a:bodyPr>
            <a:noAutofit/>
          </a:bodyPr>
          <a:lstStyle/>
          <a:p>
            <a:r>
              <a:rPr lang="ar-SA" sz="2800" dirty="0"/>
              <a:t>قراءة العنوان: </a:t>
            </a:r>
          </a:p>
          <a:p>
            <a:r>
              <a:rPr lang="ar-SA" sz="2800" dirty="0" err="1"/>
              <a:t>ألعنوان</a:t>
            </a:r>
            <a:r>
              <a:rPr lang="ar-SA" sz="2800" dirty="0"/>
              <a:t> هو نصّ أدبيّ مُختصر، لا يُعطي المُعطيات الكاملة لكنّه مُحدّد الدلالة والكميّة. هو نصّ أدنى يُحيط المعنى العام للنّص بمعانٍ مُتعدّدة ومُتنوّعة.</a:t>
            </a:r>
          </a:p>
          <a:p>
            <a:pPr marL="0" indent="0">
              <a:buNone/>
            </a:pPr>
            <a:r>
              <a:rPr lang="ar-SA" sz="2800" dirty="0"/>
              <a:t> </a:t>
            </a:r>
          </a:p>
          <a:p>
            <a:r>
              <a:rPr lang="ar-SA" sz="2800" dirty="0"/>
              <a:t>مُناقشة العنوان تعني مُناقشة النّص بأكمله. فهو جزء مركزيّ جدًّا في فهم النّص الأدبيّ، لا بل إنّه المَدخل الأوّل له. </a:t>
            </a:r>
          </a:p>
          <a:p>
            <a:pPr marL="0" indent="0">
              <a:buNone/>
            </a:pPr>
            <a:endParaRPr lang="ar-SA" sz="2800" dirty="0"/>
          </a:p>
          <a:p>
            <a:r>
              <a:rPr lang="ar-SA" sz="2800" dirty="0" err="1"/>
              <a:t>ألعنوان</a:t>
            </a:r>
            <a:r>
              <a:rPr lang="ar-SA" sz="2800" dirty="0"/>
              <a:t> هو الصّلة بين مقاصد الكاتب وتجلياتها الدلاليّة في العمل.</a:t>
            </a:r>
            <a:endParaRPr lang="he-IL" sz="2800" dirty="0"/>
          </a:p>
        </p:txBody>
      </p:sp>
    </p:spTree>
    <p:extLst>
      <p:ext uri="{BB962C8B-B14F-4D97-AF65-F5344CB8AC3E}">
        <p14:creationId xmlns:p14="http://schemas.microsoft.com/office/powerpoint/2010/main" val="1227775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SA" dirty="0"/>
              <a:t>قراءةٌ </a:t>
            </a:r>
            <a:r>
              <a:rPr lang="ar-SA" dirty="0" err="1"/>
              <a:t>مضمونيّةٌ</a:t>
            </a:r>
            <a:r>
              <a:rPr lang="ar-SA" dirty="0"/>
              <a:t> للعنوان</a:t>
            </a:r>
            <a:endParaRPr lang="he-IL" dirty="0"/>
          </a:p>
        </p:txBody>
      </p:sp>
      <p:sp>
        <p:nvSpPr>
          <p:cNvPr id="3" name="מציין מיקום תוכן 2"/>
          <p:cNvSpPr>
            <a:spLocks noGrp="1"/>
          </p:cNvSpPr>
          <p:nvPr>
            <p:ph idx="1"/>
          </p:nvPr>
        </p:nvSpPr>
        <p:spPr/>
        <p:txBody>
          <a:bodyPr>
            <a:normAutofit/>
          </a:bodyPr>
          <a:lstStyle/>
          <a:p>
            <a:pPr marL="0" indent="0">
              <a:buNone/>
            </a:pPr>
            <a:endParaRPr lang="ar-SA" dirty="0"/>
          </a:p>
          <a:p>
            <a:r>
              <a:rPr lang="ar-SA" sz="2600" dirty="0"/>
              <a:t>العنوانُ، «النخلة المائلةُ»،  يقوم بالوظيفة الوصفيّة؛ فيصفُ لنا موضوع العمل الأدبيّ الّذي نحنُ بصدده، ويُعيّنُ الغرضَ المركزيّ من النّص دون استخدام المجاز. وفي سياق تحليلنا لمفهوم العنوان قد نتساءل: لماذا اختار الكاتب شجرة النّخيل تحديدًا؟ لماذا نعتها بالمائلة؟ ما هي أبعاد ومُسبّبات الميول؟ </a:t>
            </a:r>
          </a:p>
          <a:p>
            <a:r>
              <a:rPr lang="ar-SA" sz="2600" dirty="0"/>
              <a:t>يمكننا أن نكتب ما تزوّدنا به ثقافتنا العامّة حول مزايا شجرة النخيل عمومًا، لنقوم بمُحاولة توظيف هذه المفاهيم مع النّص بأكمله، </a:t>
            </a:r>
            <a:r>
              <a:rPr lang="ar-SA" sz="2600" dirty="0" err="1"/>
              <a:t>فنُعالق</a:t>
            </a:r>
            <a:r>
              <a:rPr lang="ar-SA" sz="2600" dirty="0"/>
              <a:t> بهذا النصَّ الموجز مع النّص المُوسّع. مثلًا:</a:t>
            </a:r>
          </a:p>
          <a:p>
            <a:pPr marL="0" indent="0">
              <a:buNone/>
            </a:pPr>
            <a:r>
              <a:rPr lang="ar-SA" sz="2600" dirty="0"/>
              <a:t>  شجرة النخيل من الأشجار العربيّة الواردة في الموروث الدينيّ والشعبيّ.   </a:t>
            </a:r>
          </a:p>
          <a:p>
            <a:pPr marL="0" indent="0">
              <a:buNone/>
            </a:pPr>
            <a:r>
              <a:rPr lang="ar-SA" sz="2600" dirty="0"/>
              <a:t>  شجرة النخيل شجرة باسقة منتصبة، ثمارها مفيدة جدًّا. </a:t>
            </a:r>
          </a:p>
          <a:p>
            <a:pPr marL="0" indent="0">
              <a:buNone/>
            </a:pPr>
            <a:r>
              <a:rPr lang="ar-SA" sz="2600" dirty="0"/>
              <a:t>  شجرة النّخيل تُذكّرني ب____________.</a:t>
            </a:r>
          </a:p>
          <a:p>
            <a:pPr marL="0" indent="0">
              <a:buNone/>
            </a:pPr>
            <a:r>
              <a:rPr lang="ar-SA" sz="2600" dirty="0"/>
              <a:t>  الظروف الحياتيّة البيئيّة لشجرة النّخيل هي:_____________________.</a:t>
            </a:r>
          </a:p>
        </p:txBody>
      </p:sp>
    </p:spTree>
    <p:extLst>
      <p:ext uri="{BB962C8B-B14F-4D97-AF65-F5344CB8AC3E}">
        <p14:creationId xmlns:p14="http://schemas.microsoft.com/office/powerpoint/2010/main" val="718486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ar-SA" sz="3200" dirty="0"/>
              <a:t>قراءةٌ نحويّةٌ للعنوان</a:t>
            </a:r>
            <a:endParaRPr lang="he-IL" sz="3200" dirty="0"/>
          </a:p>
        </p:txBody>
      </p:sp>
      <p:sp>
        <p:nvSpPr>
          <p:cNvPr id="3" name="מציין מיקום תוכן 2"/>
          <p:cNvSpPr>
            <a:spLocks noGrp="1"/>
          </p:cNvSpPr>
          <p:nvPr>
            <p:ph idx="1"/>
          </p:nvPr>
        </p:nvSpPr>
        <p:spPr/>
        <p:txBody>
          <a:bodyPr>
            <a:normAutofit fontScale="92500" lnSpcReduction="10000"/>
          </a:bodyPr>
          <a:lstStyle/>
          <a:p>
            <a:endParaRPr lang="ar-SA" dirty="0"/>
          </a:p>
          <a:p>
            <a:r>
              <a:rPr lang="ar-SA" dirty="0"/>
              <a:t> </a:t>
            </a:r>
            <a:r>
              <a:rPr lang="ar-SA" sz="3000" dirty="0"/>
              <a:t>تُؤثّرُ القراءة النحويّة للعنوان في معناه ودلالته. «النخلة المائلة» عبارة عن كلمتين معرّفتين. والتّعريف يفيد التّخصيص والتّحديد، ما يعني أنّ الكاتبَ قصد هذه النخلة المائلة بأمّ عينها ولم يقصد غيرها من النّخيل.</a:t>
            </a:r>
          </a:p>
          <a:p>
            <a:r>
              <a:rPr lang="ar-SA" sz="3000" dirty="0"/>
              <a:t>العنوان عبارة عن جملة إسميّة. هذا يفيد الجمود والثبات. لا حركيّة في الموقف.</a:t>
            </a:r>
          </a:p>
          <a:p>
            <a:r>
              <a:rPr lang="ar-SA" sz="3000" dirty="0"/>
              <a:t>«المائلة» هي نعت للنّخلة؛ هذا التوصيف يُحدّدُ الدلالة ويعطي إشارة للذهن بمشهدٍ لصورة معيّنة تحتاج إلى تفكير وشرحٍ وطرح تساؤلات وهكذا.. فلماذا هي مائلة؟ ما هو السبب؟ هل كانت مائلة من قبل أم لا؟ هل أعرف أنا كقارئ أشجار نخيل مائلة في الموروث الثقافي العام أو الخاص؟ هل هذه الصفّة تحديدًا تضفي على الموقف شيئًا من الحركة؟ وما إلى ذلك من تساؤلات تُفعّل الذّهن وتجعل القارئ مشاركًا فعّالّا في النّص. وبهذه الطريقة تُكمّل القراءة النحويّة للعنوان القراءة </a:t>
            </a:r>
            <a:r>
              <a:rPr lang="ar-SA" sz="3000" dirty="0" err="1"/>
              <a:t>المضمونيّة</a:t>
            </a:r>
            <a:r>
              <a:rPr lang="ar-SA" sz="3000" dirty="0"/>
              <a:t>.</a:t>
            </a:r>
            <a:endParaRPr lang="he-IL" sz="3000" dirty="0"/>
          </a:p>
        </p:txBody>
      </p:sp>
    </p:spTree>
    <p:extLst>
      <p:ext uri="{BB962C8B-B14F-4D97-AF65-F5344CB8AC3E}">
        <p14:creationId xmlns:p14="http://schemas.microsoft.com/office/powerpoint/2010/main" val="79979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2" name="כותרת 1"/>
          <p:cNvSpPr>
            <a:spLocks noGrp="1"/>
          </p:cNvSpPr>
          <p:nvPr>
            <p:ph type="title"/>
          </p:nvPr>
        </p:nvSpPr>
        <p:spPr>
          <a:xfrm>
            <a:off x="1097280" y="337185"/>
            <a:ext cx="10027920" cy="548640"/>
          </a:xfrm>
        </p:spPr>
        <p:txBody>
          <a:bodyPr>
            <a:normAutofit fontScale="90000"/>
          </a:bodyPr>
          <a:lstStyle/>
          <a:p>
            <a:pPr algn="ctr"/>
            <a:r>
              <a:rPr lang="ar-SA" sz="3200" dirty="0"/>
              <a:t>قراءة </a:t>
            </a:r>
            <a:r>
              <a:rPr lang="ar-SA" sz="3200" dirty="0" err="1"/>
              <a:t>مضمونيّة</a:t>
            </a:r>
            <a:r>
              <a:rPr lang="ar-SA" sz="3200" dirty="0"/>
              <a:t> للنّص </a:t>
            </a:r>
            <a:endParaRPr lang="he-IL" sz="3200" dirty="0"/>
          </a:p>
        </p:txBody>
      </p:sp>
      <p:sp>
        <p:nvSpPr>
          <p:cNvPr id="3" name="מציין מיקום תוכן 2"/>
          <p:cNvSpPr>
            <a:spLocks noGrp="1"/>
          </p:cNvSpPr>
          <p:nvPr>
            <p:ph idx="1"/>
          </p:nvPr>
        </p:nvSpPr>
        <p:spPr/>
        <p:txBody>
          <a:bodyPr>
            <a:noAutofit/>
          </a:bodyPr>
          <a:lstStyle/>
          <a:p>
            <a:r>
              <a:rPr lang="ar-SA" sz="2400" dirty="0"/>
              <a:t>هذه القصّة هي بمثابة نموذج مُصغّر لحكاية الحنين إلى الماضي والوطن الضائع بكلّ معالمه وتضاريسه الجغرافيّة والبشريّة. هي حكاية الحُلُم في تحقيق الحُلُم، وحكاية الصّدمة من تعسّر واستحالة تحقيقه. وهي قصّة رمزيّة </a:t>
            </a:r>
            <a:r>
              <a:rPr lang="ar-SA" sz="2400" dirty="0" err="1"/>
              <a:t>تلميحيّة</a:t>
            </a:r>
            <a:r>
              <a:rPr lang="ar-SA" sz="2400" dirty="0"/>
              <a:t>، تُوظّفُ المجاز لتطرح عدّة مفاهيم وقضايا. </a:t>
            </a:r>
          </a:p>
          <a:p>
            <a:r>
              <a:rPr lang="ar-SA" sz="2400" dirty="0"/>
              <a:t>أهم الأفكار الّتي طرحتها القصّة تتلخّص بالآتي: </a:t>
            </a:r>
          </a:p>
          <a:p>
            <a:r>
              <a:rPr lang="ar-SA" sz="2400" dirty="0"/>
              <a:t>1. نكبة الشعب الفلسطينيّ عام 1948، وقضيّة التهجير والشتات. </a:t>
            </a:r>
          </a:p>
          <a:p>
            <a:r>
              <a:rPr lang="ar-SA" sz="2400" dirty="0"/>
              <a:t>2. الولاء للأرض ومسقط الرأس والارتباط بها حتى الموت. </a:t>
            </a:r>
          </a:p>
          <a:p>
            <a:r>
              <a:rPr lang="ar-SA" sz="2400" dirty="0"/>
              <a:t>3. النّضال ضد الاضطهاد القوميّ والصّمود أمام العدو. </a:t>
            </a:r>
          </a:p>
          <a:p>
            <a:r>
              <a:rPr lang="ar-SA" sz="2400" dirty="0"/>
              <a:t>4. التأكيد على الهويّة العربيّة الفلسطينيّة للمكان عبر تصوير الأجواء الريفيّة الفلسطينيّة واستخدام تسميات عربيّة.</a:t>
            </a:r>
          </a:p>
          <a:p>
            <a:endParaRPr lang="he-IL" sz="2400" dirty="0"/>
          </a:p>
        </p:txBody>
      </p:sp>
    </p:spTree>
    <p:extLst>
      <p:ext uri="{BB962C8B-B14F-4D97-AF65-F5344CB8AC3E}">
        <p14:creationId xmlns:p14="http://schemas.microsoft.com/office/powerpoint/2010/main" val="129796304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 calcmode="lin" valueType="num">
                                      <p:cBhvr additive="base">
                                        <p:cTn id="42"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בית יציקה">
  <a:themeElements>
    <a:clrScheme name="בית יציקה">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בית יציקה">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בית יציקה">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664</TotalTime>
  <Words>2079</Words>
  <Application>Microsoft Office PowerPoint</Application>
  <PresentationFormat>מסך רחב</PresentationFormat>
  <Paragraphs>73</Paragraphs>
  <Slides>19</Slides>
  <Notes>0</Notes>
  <HiddenSlides>0</HiddenSlides>
  <MMClips>0</MMClips>
  <ScaleCrop>false</ScaleCrop>
  <HeadingPairs>
    <vt:vector size="6" baseType="variant">
      <vt:variant>
        <vt:lpstr>גופנים בשימוש</vt:lpstr>
      </vt:variant>
      <vt:variant>
        <vt:i4>2</vt:i4>
      </vt:variant>
      <vt:variant>
        <vt:lpstr>ערכת נושא</vt:lpstr>
      </vt:variant>
      <vt:variant>
        <vt:i4>1</vt:i4>
      </vt:variant>
      <vt:variant>
        <vt:lpstr>כותרות שקופיות</vt:lpstr>
      </vt:variant>
      <vt:variant>
        <vt:i4>19</vt:i4>
      </vt:variant>
    </vt:vector>
  </HeadingPairs>
  <TitlesOfParts>
    <vt:vector size="22" baseType="lpstr">
      <vt:lpstr>Rockwell</vt:lpstr>
      <vt:lpstr>Wingdings 2</vt:lpstr>
      <vt:lpstr>בית יציקה</vt:lpstr>
      <vt:lpstr>النخلة المائلة </vt:lpstr>
      <vt:lpstr>من باب التّقديم للنّص</vt:lpstr>
      <vt:lpstr>מצגת של PowerPoint‏</vt:lpstr>
      <vt:lpstr>           كيف عبّر الأدب المحليّ عن أحوال الأقليّة العربيّة الفلسطينيّة في داخل إسرائيل؟</vt:lpstr>
      <vt:lpstr>מצגת של PowerPoint‏</vt:lpstr>
      <vt:lpstr>قراءة تحليليّة لقصّة النخلة المائلة</vt:lpstr>
      <vt:lpstr>قراءةٌ مضمونيّةٌ للعنوان</vt:lpstr>
      <vt:lpstr>قراءةٌ نحويّةٌ للعنوان</vt:lpstr>
      <vt:lpstr>قراءة مضمونيّة للنّص </vt:lpstr>
      <vt:lpstr>الأساليب المُوظّفة في النّص</vt:lpstr>
      <vt:lpstr>מצגת של PowerPoint‏</vt:lpstr>
      <vt:lpstr>מצגת של PowerPoint‏</vt:lpstr>
      <vt:lpstr>מצגת של PowerPoint‏</vt:lpstr>
      <vt:lpstr>מצגת של PowerPoint‏</vt:lpstr>
      <vt:lpstr>מצגת של PowerPoint‏</vt:lpstr>
      <vt:lpstr>لغة النّص</vt:lpstr>
      <vt:lpstr>الرّمز في القصّة</vt:lpstr>
      <vt:lpstr>النهاية </vt:lpstr>
      <vt:lpstr>المراجع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النخلة المائلة</dc:title>
  <dc:creator>Smart</dc:creator>
  <cp:lastModifiedBy>עבדאללה עזאיזה</cp:lastModifiedBy>
  <cp:revision>110</cp:revision>
  <dcterms:created xsi:type="dcterms:W3CDTF">2020-01-24T08:51:57Z</dcterms:created>
  <dcterms:modified xsi:type="dcterms:W3CDTF">2020-09-27T06:30:43Z</dcterms:modified>
</cp:coreProperties>
</file>