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57" r:id="rId2"/>
    <p:sldId id="262" r:id="rId3"/>
    <p:sldId id="263" r:id="rId4"/>
    <p:sldId id="292" r:id="rId5"/>
    <p:sldId id="288" r:id="rId6"/>
    <p:sldId id="302" r:id="rId7"/>
    <p:sldId id="303" r:id="rId8"/>
    <p:sldId id="304" r:id="rId9"/>
    <p:sldId id="305" r:id="rId10"/>
    <p:sldId id="306" r:id="rId11"/>
    <p:sldId id="289" r:id="rId12"/>
    <p:sldId id="312" r:id="rId13"/>
    <p:sldId id="307" r:id="rId14"/>
    <p:sldId id="308" r:id="rId15"/>
    <p:sldId id="309" r:id="rId16"/>
    <p:sldId id="310" r:id="rId17"/>
    <p:sldId id="311" r:id="rId18"/>
    <p:sldId id="293" r:id="rId19"/>
    <p:sldId id="295" r:id="rId20"/>
  </p:sldIdLst>
  <p:sldSz cx="12190413"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EA192D-A373-4F41-842C-2865164E2516}" v="3" dt="2020-03-17T14:33:52.011"/>
  </p1510:revLst>
</p1510:revInfo>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snapToObjects="1">
      <p:cViewPr varScale="1">
        <p:scale>
          <a:sx n="78" d="100"/>
          <a:sy n="78" d="100"/>
        </p:scale>
        <p:origin x="432" y="9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C061A6-0796-4DA4-BCCF-C39215C865B3}" type="datetimeFigureOut">
              <a:rPr lang="he-IL" smtClean="0"/>
              <a:pPr/>
              <a:t>כ"ג/תשרי/תשפ"א</a:t>
            </a:fld>
            <a:endParaRPr lang="he-IL"/>
          </a:p>
        </p:txBody>
      </p:sp>
      <p:sp>
        <p:nvSpPr>
          <p:cNvPr id="4" name="מציין מיקום של תמונת שקופית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9562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59435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324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921078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281" y="2693988"/>
            <a:ext cx="10361851"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69982" y="6569428"/>
            <a:ext cx="2623619"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מעוגל 7"/>
          <p:cNvSpPr/>
          <p:nvPr userDrawn="1"/>
        </p:nvSpPr>
        <p:spPr>
          <a:xfrm>
            <a:off x="-1488616" y="6410587"/>
            <a:ext cx="3245977"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מעוגל 8"/>
          <p:cNvSpPr/>
          <p:nvPr userDrawn="1"/>
        </p:nvSpPr>
        <p:spPr>
          <a:xfrm>
            <a:off x="9985182" y="-439221"/>
            <a:ext cx="4205100"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מעוגל 9"/>
          <p:cNvSpPr/>
          <p:nvPr userDrawn="1"/>
        </p:nvSpPr>
        <p:spPr>
          <a:xfrm>
            <a:off x="8258395" y="6565100"/>
            <a:ext cx="4433637"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4576" y="369916"/>
            <a:ext cx="1301261" cy="159743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ם השיעור">
    <p:spTree>
      <p:nvGrpSpPr>
        <p:cNvPr id="1" name=""/>
        <p:cNvGrpSpPr/>
        <p:nvPr/>
      </p:nvGrpSpPr>
      <p:grpSpPr>
        <a:xfrm>
          <a:off x="0" y="0"/>
          <a:ext cx="0" cy="0"/>
          <a:chOff x="0" y="0"/>
          <a:chExt cx="0" cy="0"/>
        </a:xfrm>
      </p:grpSpPr>
      <p:sp>
        <p:nvSpPr>
          <p:cNvPr id="10" name="מלבן מעוגל 9"/>
          <p:cNvSpPr/>
          <p:nvPr userDrawn="1"/>
        </p:nvSpPr>
        <p:spPr>
          <a:xfrm>
            <a:off x="212915" y="1396869"/>
            <a:ext cx="13175666"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Arial" pitchFamily="34" charset="0"/>
                <a:cs typeface="Arial" pitchFamily="34" charset="0"/>
              </a:rPr>
              <a:t>  </a:t>
            </a:r>
          </a:p>
        </p:txBody>
      </p:sp>
      <p:sp>
        <p:nvSpPr>
          <p:cNvPr id="2" name="כותרת 1"/>
          <p:cNvSpPr>
            <a:spLocks noGrp="1"/>
          </p:cNvSpPr>
          <p:nvPr>
            <p:ph type="ctrTitle"/>
          </p:nvPr>
        </p:nvSpPr>
        <p:spPr>
          <a:xfrm>
            <a:off x="738940" y="1640910"/>
            <a:ext cx="10871177" cy="1260000"/>
          </a:xfrm>
          <a:prstGeom prst="rect">
            <a:avLst/>
          </a:prstGeom>
        </p:spPr>
        <p:txBody>
          <a:bodyPr anchor="ctr" anchorCtr="0">
            <a:noAutofit/>
          </a:bodyPr>
          <a:lstStyle>
            <a:lvl1pPr algn="ctr">
              <a:defRPr sz="6600" b="1">
                <a:latin typeface="Arial" pitchFamily="34" charset="0"/>
                <a:cs typeface="Arial" pitchFamily="34" charset="0"/>
              </a:defRPr>
            </a:lvl1pPr>
          </a:lstStyle>
          <a:p>
            <a:r>
              <a:rPr lang="he-IL" dirty="0"/>
              <a:t>לחץ כדי לערוך סגנון כותרת</a:t>
            </a:r>
          </a:p>
        </p:txBody>
      </p:sp>
      <p:sp>
        <p:nvSpPr>
          <p:cNvPr id="7" name="מלבן מעוגל 6"/>
          <p:cNvSpPr/>
          <p:nvPr userDrawn="1"/>
        </p:nvSpPr>
        <p:spPr>
          <a:xfrm>
            <a:off x="7328995" y="6579191"/>
            <a:ext cx="5333172"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9499907" y="6294300"/>
            <a:ext cx="3049259"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9995581" y="-235260"/>
            <a:ext cx="276813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1" name="מלבן מעוגל 10"/>
          <p:cNvSpPr/>
          <p:nvPr userDrawn="1"/>
        </p:nvSpPr>
        <p:spPr>
          <a:xfrm>
            <a:off x="-501048" y="163632"/>
            <a:ext cx="1427924"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2" name="Google Shape;11;p2"/>
          <p:cNvSpPr txBox="1">
            <a:spLocks noGrp="1"/>
          </p:cNvSpPr>
          <p:nvPr>
            <p:ph type="subTitle" idx="1"/>
          </p:nvPr>
        </p:nvSpPr>
        <p:spPr>
          <a:xfrm>
            <a:off x="738117" y="2918492"/>
            <a:ext cx="10872000" cy="720000"/>
          </a:xfrm>
          <a:prstGeom prst="rect">
            <a:avLst/>
          </a:prstGeom>
        </p:spPr>
        <p:txBody>
          <a:bodyPr spcFirstLastPara="1" wrap="square" lIns="36000" tIns="36000" rIns="36000" bIns="36000" anchor="t" anchorCtr="0">
            <a:spAutoFit/>
          </a:bodyPr>
          <a:lstStyle>
            <a:lvl1pPr lvl="0" algn="ctr">
              <a:lnSpc>
                <a:spcPct val="100000"/>
              </a:lnSpc>
              <a:spcBef>
                <a:spcPts val="0"/>
              </a:spcBef>
              <a:spcAft>
                <a:spcPts val="600"/>
              </a:spcAft>
              <a:buSzPts val="2800"/>
              <a:buNone/>
              <a:defRPr sz="3600" b="1">
                <a:solidFill>
                  <a:srgbClr val="002060"/>
                </a:solidFill>
                <a:latin typeface="Arial" pitchFamily="34" charset="0"/>
                <a:cs typeface="Arial" pitchFamily="34" charset="0"/>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13" name="מציין מיקום תוכן 2"/>
          <p:cNvSpPr>
            <a:spLocks noGrp="1"/>
          </p:cNvSpPr>
          <p:nvPr>
            <p:ph idx="10"/>
          </p:nvPr>
        </p:nvSpPr>
        <p:spPr>
          <a:xfrm>
            <a:off x="738117" y="3655832"/>
            <a:ext cx="10872000" cy="720000"/>
          </a:xfrm>
        </p:spPr>
        <p:txBody>
          <a:bodyPr>
            <a:noAutofit/>
          </a:bodyPr>
          <a:lstStyle>
            <a:lvl1pPr marL="342900" indent="-342900" algn="ctr" defTabSz="914400" rtl="1"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Arial" pitchFamily="34" charset="0"/>
                <a:ea typeface="+mn-ea"/>
                <a:cs typeface="Arial" pitchFamily="34" charset="0"/>
              </a:defRPr>
            </a:lvl1pPr>
            <a:lvl2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פרק חדש">
    <p:spTree>
      <p:nvGrpSpPr>
        <p:cNvPr id="1" name=""/>
        <p:cNvGrpSpPr/>
        <p:nvPr/>
      </p:nvGrpSpPr>
      <p:grpSpPr>
        <a:xfrm>
          <a:off x="0" y="0"/>
          <a:ext cx="0" cy="0"/>
          <a:chOff x="0" y="0"/>
          <a:chExt cx="0" cy="0"/>
        </a:xfrm>
      </p:grpSpPr>
      <p:sp>
        <p:nvSpPr>
          <p:cNvPr id="10" name="מלבן מעוגל 9"/>
          <p:cNvSpPr/>
          <p:nvPr userDrawn="1"/>
        </p:nvSpPr>
        <p:spPr>
          <a:xfrm>
            <a:off x="212915" y="1396869"/>
            <a:ext cx="13175666"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Arial" pitchFamily="34" charset="0"/>
                <a:cs typeface="Arial" pitchFamily="34" charset="0"/>
              </a:rPr>
              <a:t>  </a:t>
            </a:r>
          </a:p>
        </p:txBody>
      </p:sp>
      <p:sp>
        <p:nvSpPr>
          <p:cNvPr id="2" name="כותרת 1"/>
          <p:cNvSpPr>
            <a:spLocks noGrp="1"/>
          </p:cNvSpPr>
          <p:nvPr>
            <p:ph type="ctrTitle"/>
          </p:nvPr>
        </p:nvSpPr>
        <p:spPr>
          <a:xfrm>
            <a:off x="738940" y="1640910"/>
            <a:ext cx="10871177" cy="1260000"/>
          </a:xfrm>
          <a:prstGeom prst="rect">
            <a:avLst/>
          </a:prstGeom>
        </p:spPr>
        <p:txBody>
          <a:bodyPr anchor="ctr" anchorCtr="0">
            <a:noAutofit/>
          </a:bodyPr>
          <a:lstStyle>
            <a:lvl1pPr algn="ctr">
              <a:defRPr sz="6600" b="1">
                <a:latin typeface="Arial" pitchFamily="34" charset="0"/>
                <a:cs typeface="Arial" pitchFamily="34" charset="0"/>
              </a:defRPr>
            </a:lvl1pPr>
          </a:lstStyle>
          <a:p>
            <a:r>
              <a:rPr lang="he-IL" dirty="0"/>
              <a:t>לחץ כדי לערוך סגנון כותרת</a:t>
            </a:r>
          </a:p>
        </p:txBody>
      </p:sp>
      <p:sp>
        <p:nvSpPr>
          <p:cNvPr id="7" name="מלבן מעוגל 6"/>
          <p:cNvSpPr/>
          <p:nvPr userDrawn="1"/>
        </p:nvSpPr>
        <p:spPr>
          <a:xfrm>
            <a:off x="7328995" y="6579191"/>
            <a:ext cx="5333172"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9499907" y="6294300"/>
            <a:ext cx="3049259"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9995581" y="-235260"/>
            <a:ext cx="276813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1" name="מלבן מעוגל 10"/>
          <p:cNvSpPr/>
          <p:nvPr userDrawn="1"/>
        </p:nvSpPr>
        <p:spPr>
          <a:xfrm>
            <a:off x="-501048" y="163632"/>
            <a:ext cx="1427924"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2" name="Google Shape;11;p2"/>
          <p:cNvSpPr txBox="1">
            <a:spLocks noGrp="1"/>
          </p:cNvSpPr>
          <p:nvPr>
            <p:ph type="subTitle" idx="1"/>
          </p:nvPr>
        </p:nvSpPr>
        <p:spPr>
          <a:xfrm>
            <a:off x="738117" y="2918493"/>
            <a:ext cx="10872000" cy="642090"/>
          </a:xfrm>
          <a:prstGeom prst="rect">
            <a:avLst/>
          </a:prstGeom>
        </p:spPr>
        <p:txBody>
          <a:bodyPr spcFirstLastPara="1" wrap="square" lIns="36000" tIns="36000" rIns="36000" bIns="36000" anchor="t" anchorCtr="0">
            <a:spAutoFit/>
          </a:bodyPr>
          <a:lstStyle>
            <a:lvl1pPr lvl="0" algn="ctr">
              <a:lnSpc>
                <a:spcPct val="100000"/>
              </a:lnSpc>
              <a:spcBef>
                <a:spcPts val="0"/>
              </a:spcBef>
              <a:spcAft>
                <a:spcPts val="600"/>
              </a:spcAft>
              <a:buSzPts val="2800"/>
              <a:buNone/>
              <a:defRPr sz="3200" b="1">
                <a:latin typeface="Arial" pitchFamily="34" charset="0"/>
                <a:cs typeface="Arial" pitchFamily="34" charset="0"/>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Tree>
    <p:extLst>
      <p:ext uri="{BB962C8B-B14F-4D97-AF65-F5344CB8AC3E}">
        <p14:creationId xmlns:p14="http://schemas.microsoft.com/office/powerpoint/2010/main" val="362890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p:spPr>
        <p:txBody>
          <a:bodyPr lIns="36000" tIns="0" rIns="36000" bIns="0">
            <a:noAutofit/>
          </a:bodyPr>
          <a:lstStyle>
            <a:lvl1pPr>
              <a:defRPr sz="4800" b="1">
                <a:solidFill>
                  <a:srgbClr val="002060"/>
                </a:solidFill>
                <a:latin typeface="Arial" pitchFamily="34" charset="0"/>
                <a:cs typeface="Arial" pitchFamily="34" charset="0"/>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515206" y="1195757"/>
            <a:ext cx="11160000" cy="4680000"/>
          </a:xfrm>
        </p:spPr>
        <p:txBody>
          <a:bodyPr>
            <a:normAutofit/>
          </a:bodyPr>
          <a:lstStyle>
            <a:lvl1pPr>
              <a:lnSpc>
                <a:spcPct val="150000"/>
              </a:lnSpc>
              <a:spcBef>
                <a:spcPts val="0"/>
              </a:spcBef>
              <a:spcAft>
                <a:spcPts val="600"/>
              </a:spcAft>
              <a:defRPr sz="2400">
                <a:solidFill>
                  <a:srgbClr val="002060"/>
                </a:solidFill>
                <a:latin typeface="Arial" pitchFamily="34" charset="0"/>
                <a:cs typeface="Arial" pitchFamily="34" charset="0"/>
              </a:defRPr>
            </a:lvl1pPr>
            <a:lvl2pPr>
              <a:lnSpc>
                <a:spcPct val="150000"/>
              </a:lnSpc>
              <a:spcBef>
                <a:spcPts val="0"/>
              </a:spcBef>
              <a:spcAft>
                <a:spcPts val="600"/>
              </a:spcAft>
              <a:defRPr sz="2400">
                <a:solidFill>
                  <a:srgbClr val="002060"/>
                </a:solidFill>
                <a:latin typeface="Arial" pitchFamily="34" charset="0"/>
                <a:cs typeface="Arial" pitchFamily="34" charset="0"/>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Arial" pitchFamily="34" charset="0"/>
                <a:ea typeface="+mj-ea"/>
                <a:cs typeface="Arial" pitchFamily="34" charset="0"/>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06" y="1185681"/>
            <a:ext cx="11159999" cy="540000"/>
          </a:xfrm>
        </p:spPr>
        <p:txBody>
          <a:bodyPr anchor="b">
            <a:noAutofit/>
          </a:bodyPr>
          <a:lstStyle>
            <a:lvl1pPr marL="0" indent="0">
              <a:buNone/>
              <a:defRPr sz="3200" b="1">
                <a:solidFill>
                  <a:srgbClr val="0070C0"/>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06" y="1725681"/>
            <a:ext cx="11160000" cy="4152517"/>
          </a:xfrm>
        </p:spPr>
        <p:txBody>
          <a:bodyPr>
            <a:normAutofit/>
          </a:bodyPr>
          <a:lstStyle>
            <a:lvl1pPr>
              <a:lnSpc>
                <a:spcPct val="100000"/>
              </a:lnSpc>
              <a:spcBef>
                <a:spcPts val="0"/>
              </a:spcBef>
              <a:spcAft>
                <a:spcPts val="600"/>
              </a:spcAft>
              <a:defRPr lang="he-IL" sz="2400" kern="1200" dirty="0" smtClean="0">
                <a:solidFill>
                  <a:srgbClr val="002060"/>
                </a:solidFill>
                <a:latin typeface="Arial" pitchFamily="34" charset="0"/>
                <a:ea typeface="+mn-ea"/>
                <a:cs typeface="Arial" pitchFamily="34" charset="0"/>
              </a:defRPr>
            </a:lvl1pPr>
            <a:lvl2pPr>
              <a:lnSpc>
                <a:spcPct val="100000"/>
              </a:lnSpc>
              <a:spcBef>
                <a:spcPts val="0"/>
              </a:spcBef>
              <a:spcAft>
                <a:spcPts val="600"/>
              </a:spcAft>
              <a:defRPr lang="he-IL" sz="2400" kern="1200" dirty="0" smtClean="0">
                <a:solidFill>
                  <a:srgbClr val="002060"/>
                </a:solidFill>
                <a:latin typeface="Arial" pitchFamily="34" charset="0"/>
                <a:ea typeface="+mn-ea"/>
                <a:cs typeface="Arial"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1" name="מלבן מעוגל 10"/>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2" name="מלבן מעוגל 11"/>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a:defRPr kumimoji="0" lang="he-IL" sz="48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a:defRPr kumimoji="0" lang="he-IL" sz="48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סרט על פורמט מלא">
    <p:spTree>
      <p:nvGrpSpPr>
        <p:cNvPr id="1" name=""/>
        <p:cNvGrpSpPr/>
        <p:nvPr/>
      </p:nvGrpSpPr>
      <p:grpSpPr>
        <a:xfrm>
          <a:off x="0" y="0"/>
          <a:ext cx="0" cy="0"/>
          <a:chOff x="0" y="0"/>
          <a:chExt cx="0" cy="0"/>
        </a:xfrm>
      </p:grpSpPr>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193675" y="228600"/>
            <a:ext cx="11780838" cy="6470650"/>
          </a:xfrm>
        </p:spPr>
        <p:txBody>
          <a:bodyPr/>
          <a:lstStyle>
            <a:lvl1pPr>
              <a:buNone/>
              <a:defRPr>
                <a:latin typeface="Arial" pitchFamily="34" charset="0"/>
                <a:cs typeface="Arial" pitchFamily="34" charset="0"/>
              </a:defRPr>
            </a:lvl1pPr>
          </a:lstStyle>
          <a:p>
            <a:r>
              <a:rPr lang="he-IL" dirty="0"/>
              <a:t>מיועד לסרטים</a:t>
            </a:r>
          </a:p>
        </p:txBody>
      </p:sp>
    </p:spTree>
    <p:extLst>
      <p:ext uri="{BB962C8B-B14F-4D97-AF65-F5344CB8AC3E}">
        <p14:creationId xmlns:p14="http://schemas.microsoft.com/office/powerpoint/2010/main" val="3687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לבן">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0090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he-IL" dirty="0"/>
              <a:t>לחץ כדי לערוך סגנון כותרת של תבנית בסיס</a:t>
            </a:r>
          </a:p>
        </p:txBody>
      </p:sp>
      <p:sp>
        <p:nvSpPr>
          <p:cNvPr id="3" name="מציין מיקום טקסט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fld id="{BB6F552B-607E-4869-A917-C44959BDCB12}" type="datetimeFigureOut">
              <a:rPr lang="he-IL" smtClean="0"/>
              <a:pPr/>
              <a:t>כ"ג/תשרי/תשפ"א</a:t>
            </a:fld>
            <a:endParaRPr lang="he-IL"/>
          </a:p>
        </p:txBody>
      </p:sp>
      <p:sp>
        <p:nvSpPr>
          <p:cNvPr id="5" name="מציין מיקום של כותרת תחתונה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endParaRPr lang="he-IL"/>
          </a:p>
        </p:txBody>
      </p:sp>
      <p:sp>
        <p:nvSpPr>
          <p:cNvPr id="6" name="מציין מיקום של מספר שקופית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fld id="{16478A40-4CDB-4A89-A7AB-ED0E5AEAC78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61" r:id="rId3"/>
    <p:sldLayoutId id="2147483650" r:id="rId4"/>
    <p:sldLayoutId id="2147483653" r:id="rId5"/>
    <p:sldLayoutId id="2147483663" r:id="rId6"/>
    <p:sldLayoutId id="2147483668" r:id="rId7"/>
    <p:sldLayoutId id="2147483666" r:id="rId8"/>
    <p:sldLayoutId id="2147483667" r:id="rId9"/>
  </p:sldLayoutIdLst>
  <p:txStyles>
    <p:titleStyle>
      <a:lvl1pPr algn="ctr" defTabSz="914400" rtl="1"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p:txBody>
          <a:bodyPr>
            <a:normAutofit/>
          </a:bodyPr>
          <a:lstStyle/>
          <a:p>
            <a:r>
              <a:rPr lang="he-IL" dirty="0"/>
              <a:t>מערכת שידורים לאומית</a:t>
            </a: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ar-SA" dirty="0"/>
              <a:t>شبه الجملة</a:t>
            </a:r>
            <a:endParaRPr lang="he-IL" dirty="0"/>
          </a:p>
        </p:txBody>
      </p:sp>
      <p:sp>
        <p:nvSpPr>
          <p:cNvPr id="3" name="כותרת משנה 2"/>
          <p:cNvSpPr>
            <a:spLocks noGrp="1"/>
          </p:cNvSpPr>
          <p:nvPr>
            <p:ph type="subTitle" idx="1"/>
          </p:nvPr>
        </p:nvSpPr>
        <p:spPr>
          <a:xfrm>
            <a:off x="738117" y="2918493"/>
            <a:ext cx="10872000" cy="2350250"/>
          </a:xfrm>
        </p:spPr>
        <p:txBody>
          <a:bodyPr/>
          <a:lstStyle/>
          <a:p>
            <a:r>
              <a:rPr lang="ar-SA" dirty="0"/>
              <a:t>هي كلّ عبارة مكوّنة من</a:t>
            </a:r>
          </a:p>
          <a:p>
            <a:pPr algn="r"/>
            <a:r>
              <a:rPr lang="ar-SA" dirty="0"/>
              <a:t>ظرف بعده مضاف إليه (</a:t>
            </a:r>
            <a:r>
              <a:rPr lang="ar-SA" dirty="0">
                <a:solidFill>
                  <a:schemeClr val="accent5"/>
                </a:solidFill>
              </a:rPr>
              <a:t>فوقَ الشجرة، قبلَ الظُّهر</a:t>
            </a:r>
            <a:r>
              <a:rPr lang="ar-SA" dirty="0"/>
              <a:t>)</a:t>
            </a:r>
          </a:p>
          <a:p>
            <a:pPr algn="r"/>
            <a:r>
              <a:rPr lang="ar-SA" dirty="0"/>
              <a:t>أو</a:t>
            </a:r>
          </a:p>
          <a:p>
            <a:pPr algn="r"/>
            <a:r>
              <a:rPr lang="ar-SA" dirty="0"/>
              <a:t>جار ومجرور (</a:t>
            </a:r>
            <a:r>
              <a:rPr lang="ar-SA" dirty="0">
                <a:solidFill>
                  <a:schemeClr val="accent5"/>
                </a:solidFill>
              </a:rPr>
              <a:t>في المنزلِ، على المكتبِ</a:t>
            </a:r>
            <a:r>
              <a:rPr lang="ar-SA" dirty="0"/>
              <a:t>)</a:t>
            </a:r>
            <a:endParaRPr lang="he-IL" dirty="0"/>
          </a:p>
        </p:txBody>
      </p:sp>
    </p:spTree>
    <p:extLst>
      <p:ext uri="{BB962C8B-B14F-4D97-AF65-F5344CB8AC3E}">
        <p14:creationId xmlns:p14="http://schemas.microsoft.com/office/powerpoint/2010/main" val="847300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8" name="כותרת 7"/>
          <p:cNvSpPr>
            <a:spLocks noGrp="1"/>
          </p:cNvSpPr>
          <p:nvPr>
            <p:ph type="title"/>
          </p:nvPr>
        </p:nvSpPr>
        <p:spPr/>
        <p:txBody>
          <a:bodyPr/>
          <a:lstStyle/>
          <a:p>
            <a:r>
              <a:rPr lang="ar-SA" dirty="0"/>
              <a:t>المبنيّ من الأفعال</a:t>
            </a:r>
            <a:endParaRPr lang="he-IL" dirty="0"/>
          </a:p>
        </p:txBody>
      </p:sp>
      <p:sp>
        <p:nvSpPr>
          <p:cNvPr id="12" name="מציין מיקום תוכן 11"/>
          <p:cNvSpPr>
            <a:spLocks noGrp="1"/>
          </p:cNvSpPr>
          <p:nvPr>
            <p:ph sz="quarter" idx="4"/>
          </p:nvPr>
        </p:nvSpPr>
        <p:spPr>
          <a:xfrm>
            <a:off x="515206" y="1173707"/>
            <a:ext cx="11160000" cy="4704491"/>
          </a:xfrm>
        </p:spPr>
        <p:txBody>
          <a:bodyPr/>
          <a:lstStyle/>
          <a:p>
            <a:pPr>
              <a:lnSpc>
                <a:spcPct val="250000"/>
              </a:lnSpc>
            </a:pPr>
            <a:r>
              <a:rPr lang="ar-SA" dirty="0"/>
              <a:t>الفعل الماضي</a:t>
            </a:r>
          </a:p>
          <a:p>
            <a:pPr>
              <a:lnSpc>
                <a:spcPct val="250000"/>
              </a:lnSpc>
            </a:pPr>
            <a:r>
              <a:rPr lang="ar-SA" dirty="0"/>
              <a:t>فعل الأمر</a:t>
            </a:r>
          </a:p>
          <a:p>
            <a:pPr>
              <a:lnSpc>
                <a:spcPct val="250000"/>
              </a:lnSpc>
            </a:pPr>
            <a:r>
              <a:rPr lang="ar-SA" dirty="0"/>
              <a:t>الفعل المضارع إذا اتّصلت به نون النّسوة أو نون التّوكيد</a:t>
            </a:r>
            <a:endParaRPr lang="he-IL" dirty="0"/>
          </a:p>
        </p:txBody>
      </p:sp>
    </p:spTree>
    <p:extLst>
      <p:ext uri="{BB962C8B-B14F-4D97-AF65-F5344CB8AC3E}">
        <p14:creationId xmlns:p14="http://schemas.microsoft.com/office/powerpoint/2010/main" val="3351067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الفعل الماضي</a:t>
            </a:r>
            <a:endParaRPr lang="he-IL" dirty="0"/>
          </a:p>
        </p:txBody>
      </p:sp>
      <p:sp>
        <p:nvSpPr>
          <p:cNvPr id="3" name="מציין מיקום טקסט 2"/>
          <p:cNvSpPr>
            <a:spLocks noGrp="1"/>
          </p:cNvSpPr>
          <p:nvPr>
            <p:ph type="body" sz="quarter" idx="3"/>
          </p:nvPr>
        </p:nvSpPr>
        <p:spPr/>
        <p:txBody>
          <a:bodyPr/>
          <a:lstStyle/>
          <a:p>
            <a:r>
              <a:rPr lang="ar-SA" dirty="0"/>
              <a:t>1- </a:t>
            </a:r>
            <a:r>
              <a:rPr lang="ar-SA" sz="2800" dirty="0"/>
              <a:t>يبنى على الفتحة </a:t>
            </a:r>
            <a:r>
              <a:rPr lang="ar-SA" sz="2800" b="0" dirty="0">
                <a:solidFill>
                  <a:schemeClr val="tx1"/>
                </a:solidFill>
              </a:rPr>
              <a:t>بشكل عام وإذا اتّصلت به تاء التأنيث أو ألف الاثنين</a:t>
            </a:r>
            <a:endParaRPr lang="he-IL" sz="2800" b="0" dirty="0">
              <a:solidFill>
                <a:schemeClr val="tx1"/>
              </a:solidFill>
            </a:endParaRPr>
          </a:p>
        </p:txBody>
      </p:sp>
      <p:sp>
        <p:nvSpPr>
          <p:cNvPr id="4" name="מציין מיקום תוכן 3"/>
          <p:cNvSpPr>
            <a:spLocks noGrp="1"/>
          </p:cNvSpPr>
          <p:nvPr>
            <p:ph sz="quarter" idx="4"/>
          </p:nvPr>
        </p:nvSpPr>
        <p:spPr/>
        <p:txBody>
          <a:bodyPr>
            <a:normAutofit fontScale="92500" lnSpcReduction="20000"/>
          </a:bodyPr>
          <a:lstStyle/>
          <a:p>
            <a:pPr>
              <a:lnSpc>
                <a:spcPct val="110000"/>
              </a:lnSpc>
            </a:pPr>
            <a:r>
              <a:rPr lang="ar-SA" dirty="0"/>
              <a:t>مثال: كتبَ – كتبَتْ – كتبَ</a:t>
            </a:r>
            <a:r>
              <a:rPr lang="ar-SA" dirty="0">
                <a:solidFill>
                  <a:srgbClr val="FF0000"/>
                </a:solidFill>
              </a:rPr>
              <a:t>ا</a:t>
            </a:r>
          </a:p>
          <a:p>
            <a:pPr>
              <a:lnSpc>
                <a:spcPct val="110000"/>
              </a:lnSpc>
            </a:pPr>
            <a:r>
              <a:rPr lang="ar-SA" dirty="0"/>
              <a:t>وأيضًا عند اتّصاله بضمير من ضمائر النّصب المتّصلة</a:t>
            </a:r>
          </a:p>
          <a:p>
            <a:pPr>
              <a:lnSpc>
                <a:spcPct val="110000"/>
              </a:lnSpc>
            </a:pPr>
            <a:r>
              <a:rPr lang="ar-SA" dirty="0"/>
              <a:t>شكرَني – شكرَنا – شكرَكَ – شكرَكم..</a:t>
            </a:r>
          </a:p>
          <a:p>
            <a:pPr>
              <a:lnSpc>
                <a:spcPct val="110000"/>
              </a:lnSpc>
            </a:pPr>
            <a:r>
              <a:rPr lang="ar-SA" sz="3200" b="1" dirty="0">
                <a:solidFill>
                  <a:schemeClr val="tx2">
                    <a:lumMod val="60000"/>
                    <a:lumOff val="40000"/>
                  </a:schemeClr>
                </a:solidFill>
              </a:rPr>
              <a:t> يبنى على الضمّ</a:t>
            </a:r>
          </a:p>
          <a:p>
            <a:pPr>
              <a:lnSpc>
                <a:spcPct val="110000"/>
              </a:lnSpc>
            </a:pPr>
            <a:r>
              <a:rPr lang="ar-SA" dirty="0"/>
              <a:t>إذا اتّصلت به واو الجماعة </a:t>
            </a:r>
          </a:p>
          <a:p>
            <a:pPr>
              <a:lnSpc>
                <a:spcPct val="110000"/>
              </a:lnSpc>
            </a:pPr>
            <a:r>
              <a:rPr lang="ar-SA" dirty="0"/>
              <a:t>مثال: شكرُ</a:t>
            </a:r>
            <a:r>
              <a:rPr lang="ar-SA" dirty="0">
                <a:solidFill>
                  <a:srgbClr val="FF0000"/>
                </a:solidFill>
              </a:rPr>
              <a:t>وا</a:t>
            </a:r>
            <a:r>
              <a:rPr lang="ar-SA" dirty="0"/>
              <a:t> – كتبُ</a:t>
            </a:r>
            <a:r>
              <a:rPr lang="ar-SA" dirty="0">
                <a:solidFill>
                  <a:srgbClr val="FF0000"/>
                </a:solidFill>
              </a:rPr>
              <a:t>وا</a:t>
            </a:r>
          </a:p>
          <a:p>
            <a:pPr>
              <a:lnSpc>
                <a:spcPct val="110000"/>
              </a:lnSpc>
            </a:pPr>
            <a:r>
              <a:rPr lang="ar-SA" sz="3000" b="1" dirty="0">
                <a:solidFill>
                  <a:schemeClr val="tx2">
                    <a:lumMod val="60000"/>
                    <a:lumOff val="40000"/>
                  </a:schemeClr>
                </a:solidFill>
              </a:rPr>
              <a:t>يُبنى على السّكون</a:t>
            </a:r>
          </a:p>
          <a:p>
            <a:pPr>
              <a:lnSpc>
                <a:spcPct val="110000"/>
              </a:lnSpc>
            </a:pPr>
            <a:r>
              <a:rPr lang="ar-SA" dirty="0"/>
              <a:t>إذا اتّصلت به التّاء المتحرّكة: كتب</a:t>
            </a:r>
            <a:r>
              <a:rPr lang="ar-SA" dirty="0">
                <a:solidFill>
                  <a:srgbClr val="FF0000"/>
                </a:solidFill>
              </a:rPr>
              <a:t>تُ</a:t>
            </a:r>
            <a:r>
              <a:rPr lang="ar-SA" dirty="0"/>
              <a:t> – كتبت</a:t>
            </a:r>
            <a:r>
              <a:rPr lang="ar-SA" dirty="0">
                <a:solidFill>
                  <a:srgbClr val="FF0000"/>
                </a:solidFill>
              </a:rPr>
              <a:t>َ</a:t>
            </a:r>
            <a:r>
              <a:rPr lang="ar-SA" dirty="0"/>
              <a:t> – كتبت</a:t>
            </a:r>
            <a:r>
              <a:rPr lang="ar-SA" dirty="0">
                <a:solidFill>
                  <a:srgbClr val="FF0000"/>
                </a:solidFill>
              </a:rPr>
              <a:t>ِ</a:t>
            </a:r>
          </a:p>
          <a:p>
            <a:pPr>
              <a:lnSpc>
                <a:spcPct val="110000"/>
              </a:lnSpc>
            </a:pPr>
            <a:r>
              <a:rPr lang="ar-SA" dirty="0"/>
              <a:t>نون النّسوة: شكرْنَ – كتبْ</a:t>
            </a:r>
            <a:r>
              <a:rPr lang="ar-SA" dirty="0">
                <a:solidFill>
                  <a:srgbClr val="FF0000"/>
                </a:solidFill>
              </a:rPr>
              <a:t>ن</a:t>
            </a:r>
            <a:r>
              <a:rPr lang="ar-SA" dirty="0"/>
              <a:t>َ</a:t>
            </a:r>
          </a:p>
          <a:p>
            <a:pPr>
              <a:lnSpc>
                <a:spcPct val="110000"/>
              </a:lnSpc>
            </a:pPr>
            <a:r>
              <a:rPr lang="ar-SA" dirty="0"/>
              <a:t>النّا الدّالة على الفاعل: كتب</a:t>
            </a:r>
            <a:r>
              <a:rPr lang="ar-SA" dirty="0">
                <a:solidFill>
                  <a:srgbClr val="FF0000"/>
                </a:solidFill>
              </a:rPr>
              <a:t>نا</a:t>
            </a:r>
            <a:r>
              <a:rPr lang="ar-SA" dirty="0"/>
              <a:t>ْ – شربْ</a:t>
            </a:r>
            <a:r>
              <a:rPr lang="ar-SA" dirty="0">
                <a:solidFill>
                  <a:srgbClr val="FF0000"/>
                </a:solidFill>
              </a:rPr>
              <a:t>نا </a:t>
            </a:r>
            <a:r>
              <a:rPr lang="ar-SA" dirty="0"/>
              <a:t>- درسْ</a:t>
            </a:r>
            <a:r>
              <a:rPr lang="ar-SA" dirty="0">
                <a:solidFill>
                  <a:srgbClr val="FF0000"/>
                </a:solidFill>
              </a:rPr>
              <a:t>نا</a:t>
            </a:r>
            <a:endParaRPr lang="he-IL" dirty="0">
              <a:solidFill>
                <a:srgbClr val="FF0000"/>
              </a:solidFill>
            </a:endParaRPr>
          </a:p>
        </p:txBody>
      </p:sp>
    </p:spTree>
    <p:extLst>
      <p:ext uri="{BB962C8B-B14F-4D97-AF65-F5344CB8AC3E}">
        <p14:creationId xmlns:p14="http://schemas.microsoft.com/office/powerpoint/2010/main" val="3825962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المعرب من الأفعال</a:t>
            </a:r>
            <a:endParaRPr lang="he-IL" dirty="0"/>
          </a:p>
        </p:txBody>
      </p:sp>
      <p:sp>
        <p:nvSpPr>
          <p:cNvPr id="3" name="מציין מיקום טקסט 2"/>
          <p:cNvSpPr>
            <a:spLocks noGrp="1"/>
          </p:cNvSpPr>
          <p:nvPr>
            <p:ph type="body" sz="quarter" idx="3"/>
          </p:nvPr>
        </p:nvSpPr>
        <p:spPr/>
        <p:txBody>
          <a:bodyPr/>
          <a:lstStyle/>
          <a:p>
            <a:r>
              <a:rPr lang="ar-SA" dirty="0"/>
              <a:t>الفعل المضارع الّذي لم يتّصل بنون النّسوة أو نون التّوكيد</a:t>
            </a:r>
            <a:endParaRPr lang="he-IL" dirty="0"/>
          </a:p>
        </p:txBody>
      </p:sp>
      <p:sp>
        <p:nvSpPr>
          <p:cNvPr id="4" name="מציין מיקום תוכן 3"/>
          <p:cNvSpPr>
            <a:spLocks noGrp="1"/>
          </p:cNvSpPr>
          <p:nvPr>
            <p:ph sz="quarter" idx="4"/>
          </p:nvPr>
        </p:nvSpPr>
        <p:spPr/>
        <p:txBody>
          <a:bodyPr/>
          <a:lstStyle/>
          <a:p>
            <a:r>
              <a:rPr lang="ar-SA" dirty="0"/>
              <a:t>ينقسم الفعل المضارع المعرب إلى:</a:t>
            </a:r>
          </a:p>
          <a:p>
            <a:r>
              <a:rPr lang="ar-SA" dirty="0"/>
              <a:t>مرفوع – منصوب – مجزوم</a:t>
            </a:r>
          </a:p>
          <a:p>
            <a:r>
              <a:rPr lang="ar-SA" dirty="0"/>
              <a:t>فعل المضارع المرفوع: الّذي لم يسبقه حرف نصب أو حرف جزم</a:t>
            </a:r>
          </a:p>
          <a:p>
            <a:r>
              <a:rPr lang="ar-SA" dirty="0"/>
              <a:t>علامة رفع الفعل المضارع</a:t>
            </a:r>
          </a:p>
          <a:p>
            <a:r>
              <a:rPr lang="ar-SA" dirty="0"/>
              <a:t>- الضمّة (أكتبُ – نكتبُ – يكتبُ – تكتبُ)</a:t>
            </a:r>
          </a:p>
          <a:p>
            <a:r>
              <a:rPr lang="ar-SA" dirty="0"/>
              <a:t>- ثبوت النّون إذا كان من الأفعال الخمسة (يكتب</a:t>
            </a:r>
            <a:r>
              <a:rPr lang="ar-SA" dirty="0">
                <a:solidFill>
                  <a:srgbClr val="FF0000"/>
                </a:solidFill>
              </a:rPr>
              <a:t>ا</a:t>
            </a:r>
            <a:r>
              <a:rPr lang="ar-SA" dirty="0"/>
              <a:t>نِ – تكتب</a:t>
            </a:r>
            <a:r>
              <a:rPr lang="ar-SA" dirty="0">
                <a:solidFill>
                  <a:srgbClr val="FF0000"/>
                </a:solidFill>
              </a:rPr>
              <a:t>ا</a:t>
            </a:r>
            <a:r>
              <a:rPr lang="ar-SA" dirty="0"/>
              <a:t>نِ – يكت</a:t>
            </a:r>
            <a:r>
              <a:rPr lang="ar-SA" dirty="0">
                <a:solidFill>
                  <a:schemeClr val="tx1"/>
                </a:solidFill>
              </a:rPr>
              <a:t>ب</a:t>
            </a:r>
            <a:r>
              <a:rPr lang="ar-SA" dirty="0">
                <a:solidFill>
                  <a:srgbClr val="FF0000"/>
                </a:solidFill>
              </a:rPr>
              <a:t>و</a:t>
            </a:r>
            <a:r>
              <a:rPr lang="ar-SA" dirty="0"/>
              <a:t>نَ – تكتب</a:t>
            </a:r>
            <a:r>
              <a:rPr lang="ar-SA" dirty="0">
                <a:solidFill>
                  <a:srgbClr val="FF0000"/>
                </a:solidFill>
              </a:rPr>
              <a:t>و</a:t>
            </a:r>
            <a:r>
              <a:rPr lang="ar-SA" dirty="0"/>
              <a:t>نَ – تكتب</a:t>
            </a:r>
            <a:r>
              <a:rPr lang="ar-SA" dirty="0">
                <a:solidFill>
                  <a:srgbClr val="FF0000"/>
                </a:solidFill>
              </a:rPr>
              <a:t>ي</a:t>
            </a:r>
            <a:r>
              <a:rPr lang="ar-SA" dirty="0"/>
              <a:t>نَ)</a:t>
            </a:r>
          </a:p>
          <a:p>
            <a:r>
              <a:rPr lang="ar-SA" dirty="0"/>
              <a:t>الأفعال الخمسة هي: كلّ مضارع اتّصلت به ألف الاثنين أو واو الجماعة أو ياء المخاطبة.</a:t>
            </a:r>
            <a:endParaRPr lang="he-IL" dirty="0"/>
          </a:p>
        </p:txBody>
      </p:sp>
    </p:spTree>
    <p:extLst>
      <p:ext uri="{BB962C8B-B14F-4D97-AF65-F5344CB8AC3E}">
        <p14:creationId xmlns:p14="http://schemas.microsoft.com/office/powerpoint/2010/main" val="526926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إذا كان المضارع معتلّ الآخر </a:t>
            </a:r>
            <a:endParaRPr lang="he-IL" dirty="0"/>
          </a:p>
        </p:txBody>
      </p:sp>
      <p:sp>
        <p:nvSpPr>
          <p:cNvPr id="3" name="מציין מיקום טקסט 2"/>
          <p:cNvSpPr>
            <a:spLocks noGrp="1"/>
          </p:cNvSpPr>
          <p:nvPr>
            <p:ph type="body" sz="quarter" idx="3"/>
          </p:nvPr>
        </p:nvSpPr>
        <p:spPr/>
        <p:txBody>
          <a:bodyPr/>
          <a:lstStyle/>
          <a:p>
            <a:r>
              <a:rPr lang="ar-SA" dirty="0"/>
              <a:t>بالألف أو بالواو أو بالياء، رُفع بضمّة مقدّرة على آخره</a:t>
            </a:r>
            <a:endParaRPr lang="he-IL" dirty="0"/>
          </a:p>
        </p:txBody>
      </p:sp>
      <p:sp>
        <p:nvSpPr>
          <p:cNvPr id="4" name="מציין מיקום תוכן 3"/>
          <p:cNvSpPr>
            <a:spLocks noGrp="1"/>
          </p:cNvSpPr>
          <p:nvPr>
            <p:ph sz="quarter" idx="4"/>
          </p:nvPr>
        </p:nvSpPr>
        <p:spPr/>
        <p:txBody>
          <a:bodyPr/>
          <a:lstStyle/>
          <a:p>
            <a:pPr>
              <a:lnSpc>
                <a:spcPct val="200000"/>
              </a:lnSpc>
            </a:pPr>
            <a:r>
              <a:rPr lang="ar-SA" dirty="0">
                <a:solidFill>
                  <a:schemeClr val="accent5"/>
                </a:solidFill>
              </a:rPr>
              <a:t>يسعى</a:t>
            </a:r>
            <a:r>
              <a:rPr lang="ar-SA" dirty="0"/>
              <a:t>: فعل مضارع مرفوع وعلامة رفعه الضمّة المقدّرة على الألف</a:t>
            </a:r>
          </a:p>
          <a:p>
            <a:pPr>
              <a:lnSpc>
                <a:spcPct val="200000"/>
              </a:lnSpc>
            </a:pPr>
            <a:r>
              <a:rPr lang="ar-SA" dirty="0">
                <a:solidFill>
                  <a:schemeClr val="accent5"/>
                </a:solidFill>
              </a:rPr>
              <a:t>يسمو</a:t>
            </a:r>
            <a:r>
              <a:rPr lang="ar-SA" dirty="0"/>
              <a:t>: فعل مضارع مرفوع وعلامة رفعه الضمّة المقدّرة على الواو</a:t>
            </a:r>
          </a:p>
          <a:p>
            <a:pPr>
              <a:lnSpc>
                <a:spcPct val="200000"/>
              </a:lnSpc>
            </a:pPr>
            <a:r>
              <a:rPr lang="ar-SA" dirty="0">
                <a:solidFill>
                  <a:schemeClr val="accent5"/>
                </a:solidFill>
              </a:rPr>
              <a:t>يرمي</a:t>
            </a:r>
            <a:r>
              <a:rPr lang="ar-SA" dirty="0"/>
              <a:t>: فعل مضارع مرفوع وعلامة رفعه الضمّة المقدّرة على الياء</a:t>
            </a:r>
          </a:p>
          <a:p>
            <a:pPr>
              <a:lnSpc>
                <a:spcPct val="200000"/>
              </a:lnSpc>
            </a:pPr>
            <a:endParaRPr lang="ar-SA" dirty="0"/>
          </a:p>
          <a:p>
            <a:pPr>
              <a:lnSpc>
                <a:spcPct val="200000"/>
              </a:lnSpc>
            </a:pPr>
            <a:endParaRPr lang="he-IL" dirty="0"/>
          </a:p>
        </p:txBody>
      </p:sp>
    </p:spTree>
    <p:extLst>
      <p:ext uri="{BB962C8B-B14F-4D97-AF65-F5344CB8AC3E}">
        <p14:creationId xmlns:p14="http://schemas.microsoft.com/office/powerpoint/2010/main" val="1216535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المضارع المنصوب</a:t>
            </a:r>
            <a:endParaRPr lang="he-IL" dirty="0"/>
          </a:p>
        </p:txBody>
      </p:sp>
      <p:sp>
        <p:nvSpPr>
          <p:cNvPr id="3" name="מציין מיקום טקסט 2"/>
          <p:cNvSpPr>
            <a:spLocks noGrp="1"/>
          </p:cNvSpPr>
          <p:nvPr>
            <p:ph type="body" sz="quarter" idx="3"/>
          </p:nvPr>
        </p:nvSpPr>
        <p:spPr/>
        <p:txBody>
          <a:bodyPr/>
          <a:lstStyle/>
          <a:p>
            <a:r>
              <a:rPr lang="ar-SA" dirty="0"/>
              <a:t>يُنصب الفعل المضارع إذا سبقه أحد حروف النّصب</a:t>
            </a:r>
          </a:p>
        </p:txBody>
      </p:sp>
      <p:sp>
        <p:nvSpPr>
          <p:cNvPr id="4" name="מציין מיקום תוכן 3"/>
          <p:cNvSpPr>
            <a:spLocks noGrp="1"/>
          </p:cNvSpPr>
          <p:nvPr>
            <p:ph sz="quarter" idx="4"/>
          </p:nvPr>
        </p:nvSpPr>
        <p:spPr/>
        <p:txBody>
          <a:bodyPr>
            <a:normAutofit fontScale="92500" lnSpcReduction="20000"/>
          </a:bodyPr>
          <a:lstStyle/>
          <a:p>
            <a:pPr algn="ctr">
              <a:lnSpc>
                <a:spcPct val="150000"/>
              </a:lnSpc>
            </a:pPr>
            <a:r>
              <a:rPr lang="ar-SA" dirty="0"/>
              <a:t>علامة نصب الفعل المضارع هي</a:t>
            </a:r>
          </a:p>
          <a:p>
            <a:pPr algn="ctr">
              <a:lnSpc>
                <a:spcPct val="150000"/>
              </a:lnSpc>
            </a:pPr>
            <a:r>
              <a:rPr lang="ar-SA" dirty="0"/>
              <a:t>الفتحة: لن أكتبَ – لن تكتبَ – لن نكتبَ – لن يكتبَ</a:t>
            </a:r>
          </a:p>
          <a:p>
            <a:pPr algn="ctr">
              <a:lnSpc>
                <a:spcPct val="150000"/>
              </a:lnSpc>
            </a:pPr>
            <a:r>
              <a:rPr lang="ar-SA" dirty="0"/>
              <a:t>حذف النّون في الأفعال الخمسة: لن يكتبا – لن تكتبا – لن تكتبوا – لن يكتبوا – لن تكتبي</a:t>
            </a:r>
          </a:p>
          <a:p>
            <a:pPr algn="ctr">
              <a:lnSpc>
                <a:spcPct val="150000"/>
              </a:lnSpc>
            </a:pPr>
            <a:r>
              <a:rPr lang="ar-SA" dirty="0"/>
              <a:t>حروف النّصب هي: </a:t>
            </a:r>
            <a:r>
              <a:rPr lang="ar-SA" dirty="0">
                <a:solidFill>
                  <a:schemeClr val="tx2">
                    <a:lumMod val="60000"/>
                    <a:lumOff val="40000"/>
                  </a:schemeClr>
                </a:solidFill>
              </a:rPr>
              <a:t>أنْ – لن – إذنْ – كيْ – لام التّعليل – لام الجحود – فاء السببيّة – حتّى</a:t>
            </a:r>
          </a:p>
          <a:p>
            <a:pPr algn="ctr">
              <a:lnSpc>
                <a:spcPct val="150000"/>
              </a:lnSpc>
            </a:pPr>
            <a:r>
              <a:rPr lang="ar-SA" dirty="0"/>
              <a:t>قد تُدغم أنبلا النافية ويستمرُّ عملها كحرف نصب (طلبتُ منه ألّا يغادرَ هذا المكان- أن حرف مصدريّ ونصب ولا حرف نفي- يغادرَ فعل مضارع منصوب بأن المضمرة وعلامة نصبه الفتحة)</a:t>
            </a:r>
          </a:p>
          <a:p>
            <a:pPr algn="ctr">
              <a:lnSpc>
                <a:spcPct val="150000"/>
              </a:lnSpc>
            </a:pPr>
            <a:r>
              <a:rPr lang="ar-SA" dirty="0"/>
              <a:t>إذا كان الفعل المضارع معتلّ الآخر ينصب بفتحة مقدّرة إذا كان آخره ألفًا: لن يرضى – لن يتبارى</a:t>
            </a:r>
          </a:p>
          <a:p>
            <a:pPr algn="ctr">
              <a:lnSpc>
                <a:spcPct val="150000"/>
              </a:lnSpc>
            </a:pPr>
            <a:r>
              <a:rPr lang="ar-SA" dirty="0"/>
              <a:t>اذا كان معتل الآخر بواو أو ياء ينصب بفتحة ظاهرة: لن يشكوَ – لن يبنيَ – لن يعلوَ – لن يرميَ</a:t>
            </a:r>
            <a:endParaRPr lang="he-IL" dirty="0"/>
          </a:p>
        </p:txBody>
      </p:sp>
    </p:spTree>
    <p:extLst>
      <p:ext uri="{BB962C8B-B14F-4D97-AF65-F5344CB8AC3E}">
        <p14:creationId xmlns:p14="http://schemas.microsoft.com/office/powerpoint/2010/main" val="849461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المضارع المجزوم</a:t>
            </a:r>
            <a:endParaRPr lang="he-IL" dirty="0"/>
          </a:p>
        </p:txBody>
      </p:sp>
      <p:sp>
        <p:nvSpPr>
          <p:cNvPr id="3" name="מציין מיקום טקסט 2"/>
          <p:cNvSpPr>
            <a:spLocks noGrp="1"/>
          </p:cNvSpPr>
          <p:nvPr>
            <p:ph type="body" sz="quarter" idx="3"/>
          </p:nvPr>
        </p:nvSpPr>
        <p:spPr/>
        <p:txBody>
          <a:bodyPr/>
          <a:lstStyle/>
          <a:p>
            <a:r>
              <a:rPr lang="ar-SA" dirty="0"/>
              <a:t>يجزم الفعل المضارع إذا سبقه أداة من أدوات الجزم</a:t>
            </a:r>
            <a:endParaRPr lang="he-IL" dirty="0"/>
          </a:p>
        </p:txBody>
      </p:sp>
      <p:sp>
        <p:nvSpPr>
          <p:cNvPr id="4" name="מציין מיקום תוכן 3"/>
          <p:cNvSpPr>
            <a:spLocks noGrp="1"/>
          </p:cNvSpPr>
          <p:nvPr>
            <p:ph sz="quarter" idx="4"/>
          </p:nvPr>
        </p:nvSpPr>
        <p:spPr/>
        <p:txBody>
          <a:bodyPr/>
          <a:lstStyle/>
          <a:p>
            <a:r>
              <a:rPr lang="ar-SA" dirty="0"/>
              <a:t>علامة جزم الفعل المضارع هي: </a:t>
            </a:r>
          </a:p>
          <a:p>
            <a:r>
              <a:rPr lang="ar-SA" dirty="0"/>
              <a:t>السّكون: لم أكتبْ – لم تكتبْ – لم نكتبْ – لم يكتبْ</a:t>
            </a:r>
          </a:p>
          <a:p>
            <a:r>
              <a:rPr lang="ar-SA" dirty="0"/>
              <a:t>حذف النّون إذا كان من الأفعال الخمسة: لم تكتبا – لم يكتبا – لم تكتبوا – لم يكتبوا – لم تكتبي</a:t>
            </a:r>
          </a:p>
          <a:p>
            <a:r>
              <a:rPr lang="ar-SA" dirty="0"/>
              <a:t>حذف حرف العلّة إذا كان معتلّ الآخر: لم يرضَ – لم يشكُ – لم يرمِ</a:t>
            </a:r>
          </a:p>
          <a:p>
            <a:r>
              <a:rPr lang="ar-SA" dirty="0"/>
              <a:t>أدوات جزم الفعل المضارع     أدوات تجزم فعلًا واحدًا: (لمْ- لمّا- لام الأمر- لا النّاهية)</a:t>
            </a:r>
          </a:p>
          <a:p>
            <a:r>
              <a:rPr lang="ar-SA" dirty="0"/>
              <a:t>أدوات تجزم فعلين: (إنْ- مَن – ما – متى)</a:t>
            </a:r>
          </a:p>
        </p:txBody>
      </p:sp>
    </p:spTree>
    <p:extLst>
      <p:ext uri="{BB962C8B-B14F-4D97-AF65-F5344CB8AC3E}">
        <p14:creationId xmlns:p14="http://schemas.microsoft.com/office/powerpoint/2010/main" val="4195230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فعل الأمر</a:t>
            </a:r>
            <a:endParaRPr lang="he-IL" dirty="0"/>
          </a:p>
        </p:txBody>
      </p:sp>
      <p:sp>
        <p:nvSpPr>
          <p:cNvPr id="3" name="מציין מיקום טקסט 2"/>
          <p:cNvSpPr>
            <a:spLocks noGrp="1"/>
          </p:cNvSpPr>
          <p:nvPr>
            <p:ph type="body" sz="quarter" idx="3"/>
          </p:nvPr>
        </p:nvSpPr>
        <p:spPr/>
        <p:txBody>
          <a:bodyPr/>
          <a:lstStyle/>
          <a:p>
            <a:r>
              <a:rPr lang="ar-SA" dirty="0"/>
              <a:t>يُبنى على السّكون</a:t>
            </a:r>
            <a:endParaRPr lang="he-IL" dirty="0"/>
          </a:p>
        </p:txBody>
      </p:sp>
      <p:sp>
        <p:nvSpPr>
          <p:cNvPr id="4" name="מציין מיקום תוכן 3"/>
          <p:cNvSpPr>
            <a:spLocks noGrp="1"/>
          </p:cNvSpPr>
          <p:nvPr>
            <p:ph sz="quarter" idx="4"/>
          </p:nvPr>
        </p:nvSpPr>
        <p:spPr>
          <a:xfrm>
            <a:off x="515206" y="1725682"/>
            <a:ext cx="11160000" cy="3842606"/>
          </a:xfrm>
        </p:spPr>
        <p:txBody>
          <a:bodyPr>
            <a:normAutofit fontScale="92500" lnSpcReduction="20000"/>
          </a:bodyPr>
          <a:lstStyle/>
          <a:p>
            <a:r>
              <a:rPr lang="ar-SA" dirty="0"/>
              <a:t>إذا كان صحيح الآخر ولم يتّصل به شيء  مثال: اشكرْ - ادرسْ</a:t>
            </a:r>
          </a:p>
          <a:p>
            <a:r>
              <a:rPr lang="ar-SA" dirty="0"/>
              <a:t>أو إذا اتّصلت به نون النّسوة  مثال: اشكرْنَ - اكتبْنَ</a:t>
            </a:r>
          </a:p>
          <a:p>
            <a:r>
              <a:rPr lang="ar-SA" sz="2800" b="1" dirty="0">
                <a:solidFill>
                  <a:schemeClr val="accent1"/>
                </a:solidFill>
              </a:rPr>
              <a:t>يُبنى على الفتح </a:t>
            </a:r>
          </a:p>
          <a:p>
            <a:r>
              <a:rPr lang="ar-SA" dirty="0"/>
              <a:t>إذا اتّصلت به نون التّوكيد  مثال: اشكرَنَّ – اكتبنَّ</a:t>
            </a:r>
          </a:p>
          <a:p>
            <a:r>
              <a:rPr lang="ar-SA" dirty="0"/>
              <a:t>يُبنى على حذف النّون</a:t>
            </a:r>
          </a:p>
          <a:p>
            <a:r>
              <a:rPr lang="ar-SA" dirty="0"/>
              <a:t>إذا اتّصلت به ألف الاثنين (اشكرا) – واو الجماعة (اشكروا) – ياء المخاطبة (اشكري)</a:t>
            </a:r>
          </a:p>
          <a:p>
            <a:r>
              <a:rPr lang="ar-SA" sz="2800" b="1" dirty="0">
                <a:solidFill>
                  <a:schemeClr val="accent1"/>
                </a:solidFill>
              </a:rPr>
              <a:t>يُبنى على حذف حرف العلّة </a:t>
            </a:r>
          </a:p>
          <a:p>
            <a:r>
              <a:rPr lang="ar-SA" dirty="0"/>
              <a:t>إذا كان معتلّ الآخر مثال: ارضَ – ارمِ – اعفُ</a:t>
            </a:r>
          </a:p>
          <a:p>
            <a:r>
              <a:rPr lang="ar-SA" b="1" dirty="0"/>
              <a:t>إذا كان الفعل صحيح الآخر معتلّ ما قبل الآخر </a:t>
            </a:r>
            <a:r>
              <a:rPr lang="ar-SA" dirty="0">
                <a:solidFill>
                  <a:schemeClr val="tx1"/>
                </a:solidFill>
              </a:rPr>
              <a:t>يُحذف حرف العلّة منعًا لالتقاء السّاكنين فلا نقول أطيعْ وإنّما أطِع- كُنْ – سِرْ - استفِدْ</a:t>
            </a:r>
          </a:p>
          <a:p>
            <a:endParaRPr lang="he-IL" dirty="0"/>
          </a:p>
        </p:txBody>
      </p:sp>
    </p:spTree>
    <p:extLst>
      <p:ext uri="{BB962C8B-B14F-4D97-AF65-F5344CB8AC3E}">
        <p14:creationId xmlns:p14="http://schemas.microsoft.com/office/powerpoint/2010/main" val="204421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تدريبات</a:t>
            </a:r>
            <a:endParaRPr lang="he-IL" dirty="0"/>
          </a:p>
        </p:txBody>
      </p:sp>
      <p:sp>
        <p:nvSpPr>
          <p:cNvPr id="3" name="מציין מיקום טקסט 2"/>
          <p:cNvSpPr>
            <a:spLocks noGrp="1"/>
          </p:cNvSpPr>
          <p:nvPr>
            <p:ph type="body" sz="quarter" idx="3"/>
          </p:nvPr>
        </p:nvSpPr>
        <p:spPr/>
        <p:txBody>
          <a:bodyPr/>
          <a:lstStyle/>
          <a:p>
            <a:r>
              <a:rPr lang="ar-SA" dirty="0"/>
              <a:t>استخرج الأفعال وصنّفها</a:t>
            </a:r>
            <a:endParaRPr lang="he-IL" dirty="0"/>
          </a:p>
        </p:txBody>
      </p:sp>
      <p:sp>
        <p:nvSpPr>
          <p:cNvPr id="4" name="מציין מיקום תוכן 3"/>
          <p:cNvSpPr>
            <a:spLocks noGrp="1"/>
          </p:cNvSpPr>
          <p:nvPr>
            <p:ph sz="quarter" idx="4"/>
          </p:nvPr>
        </p:nvSpPr>
        <p:spPr/>
        <p:txBody>
          <a:bodyPr/>
          <a:lstStyle/>
          <a:p>
            <a:pPr marL="0" indent="0" algn="ctr">
              <a:buNone/>
            </a:pPr>
            <a:r>
              <a:rPr lang="ar-SA" dirty="0"/>
              <a:t>مسيرتي التعليميّة في مدرسة ابن رشد الثانويّة</a:t>
            </a:r>
          </a:p>
          <a:p>
            <a:pPr marL="0" indent="0">
              <a:buNone/>
            </a:pPr>
            <a:r>
              <a:rPr lang="ar-SA" dirty="0"/>
              <a:t>كتبتُ قصّتي على أوراق الزنبق، بعد أن شعرنا بأحلامنا تغرق، أمّي تداعبني بحنانٍ والدموع تتدفّق لتخرّجنا من المرحلة الإعداديّة والنجاح يشهد إذ وقف أترابي على المفرق بين مدرسةٍ ثانويّة وغيرها لا يقبله منطق. </a:t>
            </a:r>
          </a:p>
          <a:p>
            <a:pPr marL="0" indent="0">
              <a:buNone/>
            </a:pPr>
            <a:r>
              <a:rPr lang="ar-SA" dirty="0"/>
              <a:t>زرنا المدرسة في الثاني من أيلول حيث رافقتنا مشاعر الخوف والتخبّط، وسرعان ما أخذت تتلاشى هذه المشاعر بعد أن قال مربّي الصفّ: أبنائي أحبّائي لكم كلّ محبّتي واحترامي شريطة أن تحترموا ذاتكم وتنجحوا في أيّامكم.</a:t>
            </a:r>
          </a:p>
          <a:p>
            <a:pPr marL="0" indent="0">
              <a:buNone/>
            </a:pPr>
            <a:r>
              <a:rPr lang="ar-SA" dirty="0"/>
              <a:t>تبادلت أطراف الحديث مع محمّد وعليّ حيث عبّرا عن ارتياحهما بعد كلام مربّي الصفّ عن الاحترام، وقرّرا أن يجتهدا كي ينجحا بعد أن شجّعنا المعلّم بقوله: تميّزوا بعلمكم وأخلاقكم وقال لهما: ثابرا ولا تستسلما للعقبات، فنظر لمحمّد وقال له: احذف كلّ أفكارك الخاطئة واسم إلى القمّة، قل عليّ أن أنظر إلى المجد والعلا وأشدّ الهمّة.</a:t>
            </a:r>
          </a:p>
          <a:p>
            <a:pPr marL="0" indent="0">
              <a:buNone/>
            </a:pPr>
            <a:r>
              <a:rPr lang="ar-SA" dirty="0"/>
              <a:t>حقًا بدعمكم وقدراتكم سرنا درب النجاح والتميّز، يا من لكم بقلوبنا وحياتنا حيّز، تعلّمنا وتفوّقنا فثانويّة ابن رشد للقيم والتألّق مركز.</a:t>
            </a:r>
          </a:p>
          <a:p>
            <a:pPr marL="0" indent="0">
              <a:buNone/>
            </a:pPr>
            <a:endParaRPr lang="he-IL" dirty="0"/>
          </a:p>
        </p:txBody>
      </p:sp>
    </p:spTree>
    <p:extLst>
      <p:ext uri="{BB962C8B-B14F-4D97-AF65-F5344CB8AC3E}">
        <p14:creationId xmlns:p14="http://schemas.microsoft.com/office/powerpoint/2010/main" val="149171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br>
              <a:rPr lang="ar-SA" dirty="0"/>
            </a:br>
            <a:br>
              <a:rPr lang="ar-SA" dirty="0"/>
            </a:br>
            <a:endParaRPr lang="he-IL" dirty="0"/>
          </a:p>
        </p:txBody>
      </p:sp>
      <p:sp>
        <p:nvSpPr>
          <p:cNvPr id="3" name="מציין מיקום טקסט 2"/>
          <p:cNvSpPr>
            <a:spLocks noGrp="1"/>
          </p:cNvSpPr>
          <p:nvPr>
            <p:ph type="body" sz="quarter" idx="3"/>
          </p:nvPr>
        </p:nvSpPr>
        <p:spPr/>
        <p:txBody>
          <a:bodyPr/>
          <a:lstStyle/>
          <a:p>
            <a:endParaRPr lang="ar-SA" dirty="0"/>
          </a:p>
          <a:p>
            <a:endParaRPr lang="ar-SA" dirty="0"/>
          </a:p>
          <a:p>
            <a:endParaRPr lang="ar-SA" dirty="0"/>
          </a:p>
          <a:p>
            <a:endParaRPr lang="ar-SA" dirty="0"/>
          </a:p>
          <a:p>
            <a:endParaRPr lang="ar-SA" dirty="0"/>
          </a:p>
          <a:p>
            <a:endParaRPr lang="he-IL" dirty="0"/>
          </a:p>
        </p:txBody>
      </p:sp>
      <p:sp>
        <p:nvSpPr>
          <p:cNvPr id="4" name="מציין מיקום תוכן 3"/>
          <p:cNvSpPr>
            <a:spLocks noGrp="1"/>
          </p:cNvSpPr>
          <p:nvPr>
            <p:ph sz="quarter" idx="4"/>
          </p:nvPr>
        </p:nvSpPr>
        <p:spPr>
          <a:xfrm>
            <a:off x="515206" y="933095"/>
            <a:ext cx="11160000" cy="4945104"/>
          </a:xfrm>
        </p:spPr>
        <p:txBody>
          <a:bodyPr>
            <a:normAutofit/>
          </a:bodyPr>
          <a:lstStyle/>
          <a:p>
            <a:pPr>
              <a:lnSpc>
                <a:spcPct val="250000"/>
              </a:lnSpc>
            </a:pPr>
            <a:endParaRPr lang="ar-SA" dirty="0"/>
          </a:p>
          <a:p>
            <a:endParaRPr lang="he-IL" dirty="0"/>
          </a:p>
        </p:txBody>
      </p:sp>
    </p:spTree>
    <p:extLst>
      <p:ext uri="{BB962C8B-B14F-4D97-AF65-F5344CB8AC3E}">
        <p14:creationId xmlns:p14="http://schemas.microsoft.com/office/powerpoint/2010/main" val="586244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629321" y="2695767"/>
            <a:ext cx="9207201" cy="1924400"/>
          </a:xfrm>
          <a:prstGeom prst="rect">
            <a:avLst/>
          </a:prstGeom>
          <a:noFill/>
          <a:ln>
            <a:noFill/>
          </a:ln>
        </p:spPr>
        <p:txBody>
          <a:bodyPr spcFirstLastPara="1" wrap="square" lIns="121888" tIns="121888" rIns="121888" bIns="121888" anchor="t" anchorCtr="0">
            <a:noAutofit/>
          </a:bodyPr>
          <a:lstStyle/>
          <a:p>
            <a:pPr marL="609539">
              <a:lnSpc>
                <a:spcPct val="150000"/>
              </a:lnSpc>
            </a:pPr>
            <a:endParaRPr dirty="0"/>
          </a:p>
        </p:txBody>
      </p:sp>
      <p:sp>
        <p:nvSpPr>
          <p:cNvPr id="5" name="כותרת 4"/>
          <p:cNvSpPr>
            <a:spLocks noGrp="1"/>
          </p:cNvSpPr>
          <p:nvPr>
            <p:ph type="ctrTitle"/>
          </p:nvPr>
        </p:nvSpPr>
        <p:spPr/>
        <p:txBody>
          <a:bodyPr/>
          <a:lstStyle/>
          <a:p>
            <a:r>
              <a:rPr lang="he-IL" dirty="0" err="1">
                <a:latin typeface="Arial"/>
                <a:cs typeface="Arial"/>
              </a:rPr>
              <a:t>لغة</a:t>
            </a:r>
            <a:r>
              <a:rPr lang="he-IL" dirty="0">
                <a:latin typeface="Arial"/>
                <a:cs typeface="Arial"/>
              </a:rPr>
              <a:t> </a:t>
            </a:r>
            <a:r>
              <a:rPr lang="he-IL" dirty="0" err="1">
                <a:latin typeface="Arial"/>
                <a:cs typeface="Arial"/>
              </a:rPr>
              <a:t>عربيّة</a:t>
            </a:r>
            <a:endParaRPr lang="he-IL" dirty="0" err="1"/>
          </a:p>
        </p:txBody>
      </p:sp>
      <p:sp>
        <p:nvSpPr>
          <p:cNvPr id="7" name="כותרת משנה 6"/>
          <p:cNvSpPr>
            <a:spLocks noGrp="1"/>
          </p:cNvSpPr>
          <p:nvPr>
            <p:ph type="subTitle" idx="1"/>
          </p:nvPr>
        </p:nvSpPr>
        <p:spPr/>
        <p:txBody>
          <a:bodyPr/>
          <a:lstStyle/>
          <a:p>
            <a:r>
              <a:rPr lang="ar-SA" dirty="0">
                <a:sym typeface="Varela Round"/>
              </a:rPr>
              <a:t>الأفعال في اللّغة العربيّة</a:t>
            </a:r>
            <a:endParaRPr lang="he-IL" dirty="0">
              <a:sym typeface="Varela Round"/>
            </a:endParaRPr>
          </a:p>
        </p:txBody>
      </p:sp>
      <p:sp>
        <p:nvSpPr>
          <p:cNvPr id="4" name="מציין מיקום תוכן 3"/>
          <p:cNvSpPr>
            <a:spLocks noGrp="1"/>
          </p:cNvSpPr>
          <p:nvPr>
            <p:ph idx="10"/>
          </p:nvPr>
        </p:nvSpPr>
        <p:spPr/>
        <p:txBody>
          <a:bodyPr/>
          <a:lstStyle/>
          <a:p>
            <a:r>
              <a:rPr lang="ar-SA" dirty="0">
                <a:sym typeface="Varela Round"/>
              </a:rPr>
              <a:t>المعلّمة عايدة حمزة مصاروة</a:t>
            </a:r>
            <a:endParaRPr lang="he-IL" dirty="0">
              <a:sym typeface="Varela Roun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p:txBody>
          <a:bodyPr/>
          <a:lstStyle/>
          <a:p>
            <a:r>
              <a:rPr lang="ar-SA" dirty="0"/>
              <a:t>سنتعلّم اليوم موضوع الأفعال</a:t>
            </a:r>
            <a:endParaRPr lang="he-IL" dirty="0"/>
          </a:p>
        </p:txBody>
      </p:sp>
      <p:sp>
        <p:nvSpPr>
          <p:cNvPr id="3" name="מציין מיקום טקסט 2"/>
          <p:cNvSpPr>
            <a:spLocks noGrp="1"/>
          </p:cNvSpPr>
          <p:nvPr>
            <p:ph type="body" sz="quarter" idx="3"/>
          </p:nvPr>
        </p:nvSpPr>
        <p:spPr/>
        <p:txBody>
          <a:bodyPr/>
          <a:lstStyle/>
          <a:p>
            <a:pPr algn="ctr"/>
            <a:r>
              <a:rPr lang="he-IL" dirty="0">
                <a:sym typeface="Varela Round"/>
              </a:rPr>
              <a:t>[</a:t>
            </a:r>
            <a:r>
              <a:rPr lang="ar-SA" dirty="0">
                <a:sym typeface="Varela Round"/>
              </a:rPr>
              <a:t>سوف نتعلّم</a:t>
            </a:r>
            <a:r>
              <a:rPr lang="he-IL" dirty="0">
                <a:sym typeface="Varela Round"/>
              </a:rPr>
              <a:t> </a:t>
            </a:r>
            <a:r>
              <a:rPr lang="ar-SA" dirty="0">
                <a:sym typeface="Varela Round"/>
              </a:rPr>
              <a:t>اليوم</a:t>
            </a:r>
            <a:r>
              <a:rPr lang="he-IL" dirty="0">
                <a:sym typeface="Varela Round"/>
              </a:rPr>
              <a:t>]</a:t>
            </a:r>
            <a:endParaRPr lang="he-IL" dirty="0"/>
          </a:p>
        </p:txBody>
      </p:sp>
      <p:sp>
        <p:nvSpPr>
          <p:cNvPr id="12" name="מציין מיקום תוכן 11"/>
          <p:cNvSpPr>
            <a:spLocks noGrp="1"/>
          </p:cNvSpPr>
          <p:nvPr>
            <p:ph sz="quarter" idx="4"/>
          </p:nvPr>
        </p:nvSpPr>
        <p:spPr/>
        <p:txBody>
          <a:bodyPr/>
          <a:lstStyle/>
          <a:p>
            <a:pPr algn="ctr">
              <a:lnSpc>
                <a:spcPct val="200000"/>
              </a:lnSpc>
            </a:pPr>
            <a:r>
              <a:rPr lang="ar-SA" dirty="0"/>
              <a:t>ما هي أنواع الكلام؟</a:t>
            </a:r>
          </a:p>
          <a:p>
            <a:pPr algn="ctr">
              <a:lnSpc>
                <a:spcPct val="200000"/>
              </a:lnSpc>
            </a:pPr>
            <a:r>
              <a:rPr lang="ar-SA" dirty="0"/>
              <a:t>ما هي أنواع الجمل؟</a:t>
            </a:r>
          </a:p>
          <a:p>
            <a:pPr algn="ctr">
              <a:lnSpc>
                <a:spcPct val="200000"/>
              </a:lnSpc>
            </a:pPr>
            <a:r>
              <a:rPr lang="ar-SA" dirty="0"/>
              <a:t>ما هي الأفعال؟</a:t>
            </a:r>
          </a:p>
          <a:p>
            <a:pPr algn="ctr">
              <a:lnSpc>
                <a:spcPct val="200000"/>
              </a:lnSpc>
            </a:pPr>
            <a:r>
              <a:rPr lang="ar-SA" dirty="0"/>
              <a:t>كيف نصنّف الأفعال؟</a:t>
            </a:r>
            <a:endParaRPr lang="he-I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أقسام الكلام</a:t>
            </a:r>
            <a:endParaRPr lang="he-IL" dirty="0"/>
          </a:p>
        </p:txBody>
      </p:sp>
      <p:sp>
        <p:nvSpPr>
          <p:cNvPr id="4" name="מציין מיקום תוכן 3"/>
          <p:cNvSpPr>
            <a:spLocks noGrp="1"/>
          </p:cNvSpPr>
          <p:nvPr>
            <p:ph sz="quarter" idx="4"/>
          </p:nvPr>
        </p:nvSpPr>
        <p:spPr/>
        <p:txBody>
          <a:bodyPr>
            <a:normAutofit/>
          </a:bodyPr>
          <a:lstStyle/>
          <a:p>
            <a:r>
              <a:rPr lang="ar-SA" sz="8800" dirty="0"/>
              <a:t>اسم         </a:t>
            </a:r>
            <a:r>
              <a:rPr lang="ar-SA" sz="8800" dirty="0">
                <a:solidFill>
                  <a:srgbClr val="00B050"/>
                </a:solidFill>
              </a:rPr>
              <a:t>فعل</a:t>
            </a:r>
            <a:r>
              <a:rPr lang="ar-SA" sz="8800" dirty="0"/>
              <a:t>         </a:t>
            </a:r>
            <a:r>
              <a:rPr lang="ar-SA" sz="8800" dirty="0">
                <a:solidFill>
                  <a:schemeClr val="accent1"/>
                </a:solidFill>
              </a:rPr>
              <a:t>حرف</a:t>
            </a:r>
            <a:endParaRPr lang="he-IL" sz="8800" dirty="0">
              <a:solidFill>
                <a:schemeClr val="accent1"/>
              </a:solidFill>
            </a:endParaRPr>
          </a:p>
        </p:txBody>
      </p:sp>
    </p:spTree>
    <p:extLst>
      <p:ext uri="{BB962C8B-B14F-4D97-AF65-F5344CB8AC3E}">
        <p14:creationId xmlns:p14="http://schemas.microsoft.com/office/powerpoint/2010/main" val="377186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629321" y="2695767"/>
            <a:ext cx="9207201" cy="1924400"/>
          </a:xfrm>
          <a:prstGeom prst="rect">
            <a:avLst/>
          </a:prstGeom>
          <a:noFill/>
          <a:ln>
            <a:noFill/>
          </a:ln>
        </p:spPr>
        <p:txBody>
          <a:bodyPr spcFirstLastPara="1" wrap="square" lIns="121888" tIns="121888" rIns="121888" bIns="121888" anchor="t" anchorCtr="0">
            <a:noAutofit/>
          </a:bodyPr>
          <a:lstStyle/>
          <a:p>
            <a:pPr marL="609539">
              <a:lnSpc>
                <a:spcPct val="150000"/>
              </a:lnSpc>
            </a:pPr>
            <a:endParaRPr dirty="0"/>
          </a:p>
        </p:txBody>
      </p:sp>
      <p:sp>
        <p:nvSpPr>
          <p:cNvPr id="5" name="כותרת 4"/>
          <p:cNvSpPr>
            <a:spLocks noGrp="1"/>
          </p:cNvSpPr>
          <p:nvPr>
            <p:ph type="ctrTitle"/>
          </p:nvPr>
        </p:nvSpPr>
        <p:spPr>
          <a:xfrm>
            <a:off x="738940" y="464024"/>
            <a:ext cx="10871177" cy="1774209"/>
          </a:xfrm>
        </p:spPr>
        <p:txBody>
          <a:bodyPr/>
          <a:lstStyle/>
          <a:p>
            <a:r>
              <a:rPr lang="ar-SA" dirty="0"/>
              <a:t>الاسم</a:t>
            </a:r>
            <a:endParaRPr lang="he-IL" dirty="0"/>
          </a:p>
        </p:txBody>
      </p:sp>
      <p:sp>
        <p:nvSpPr>
          <p:cNvPr id="8" name="כותרת משנה 7"/>
          <p:cNvSpPr>
            <a:spLocks noGrp="1"/>
          </p:cNvSpPr>
          <p:nvPr>
            <p:ph type="subTitle" idx="1"/>
          </p:nvPr>
        </p:nvSpPr>
        <p:spPr>
          <a:xfrm>
            <a:off x="738117" y="1897040"/>
            <a:ext cx="10872000" cy="3335135"/>
          </a:xfrm>
        </p:spPr>
        <p:txBody>
          <a:bodyPr/>
          <a:lstStyle/>
          <a:p>
            <a:pPr algn="r"/>
            <a:endParaRPr lang="ar-SA" dirty="0"/>
          </a:p>
          <a:p>
            <a:pPr algn="r"/>
            <a:r>
              <a:rPr lang="ar-SA" dirty="0"/>
              <a:t>هو كلّ كلمة تدلّ على إنسان أو حيوان أو نبات أو جماد أو مكان أو زمان أو صفة أو معنى مجرّد من الزّمان.</a:t>
            </a:r>
          </a:p>
          <a:p>
            <a:pPr algn="r"/>
            <a:endParaRPr lang="ar-SA" dirty="0"/>
          </a:p>
          <a:p>
            <a:pPr algn="r"/>
            <a:r>
              <a:rPr lang="ar-SA" dirty="0"/>
              <a:t>مثل: رجُل (إنسان)- ذئب (حيوان)- زهرة (نبات)- حائط (جماد)- القاهرة (مكان)- شهر (زمان)- نظيف (صفة)- استقلال (معنى مجرّد من الزّمان)</a:t>
            </a:r>
            <a:endParaRPr lang="he-I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ar-SA" dirty="0"/>
              <a:t>يتميّز الاسم عن غيره</a:t>
            </a:r>
            <a:endParaRPr lang="he-IL" dirty="0"/>
          </a:p>
        </p:txBody>
      </p:sp>
      <p:sp>
        <p:nvSpPr>
          <p:cNvPr id="3" name="כותרת משנה 2"/>
          <p:cNvSpPr>
            <a:spLocks noGrp="1"/>
          </p:cNvSpPr>
          <p:nvPr>
            <p:ph type="subTitle" idx="1"/>
          </p:nvPr>
        </p:nvSpPr>
        <p:spPr>
          <a:xfrm>
            <a:off x="738117" y="2918493"/>
            <a:ext cx="10872000" cy="4058410"/>
          </a:xfrm>
        </p:spPr>
        <p:txBody>
          <a:bodyPr/>
          <a:lstStyle/>
          <a:p>
            <a:pPr marL="457200" indent="-457200" algn="r">
              <a:buFontTx/>
              <a:buChar char="-"/>
            </a:pPr>
            <a:r>
              <a:rPr lang="ar-SA" dirty="0"/>
              <a:t>يمكن تنوينه (رجلٌ – كتابٌ – شجرةٌ)</a:t>
            </a:r>
          </a:p>
          <a:p>
            <a:pPr marL="457200" indent="-457200" algn="r">
              <a:buFontTx/>
              <a:buChar char="-"/>
            </a:pPr>
            <a:r>
              <a:rPr lang="ar-SA" dirty="0"/>
              <a:t>يمكن إدخال ال التّعريف عليه (الرّجلُ – الكتابُ – الشّجرةُ)</a:t>
            </a:r>
          </a:p>
          <a:p>
            <a:pPr marL="457200" indent="-457200" algn="r">
              <a:buFontTx/>
              <a:buChar char="-"/>
            </a:pPr>
            <a:r>
              <a:rPr lang="ar-SA" dirty="0"/>
              <a:t>يمكن إدخال حرف النّداء عليه (يا رجلُ – يا محمّدُ)</a:t>
            </a:r>
          </a:p>
          <a:p>
            <a:pPr marL="457200" indent="-457200" algn="r">
              <a:buFontTx/>
              <a:buChar char="-"/>
            </a:pPr>
            <a:r>
              <a:rPr lang="ar-SA" dirty="0"/>
              <a:t>يمكن جرّه بحروفِ الجرِّ أو بالإضافةِ (على الشّجرةِ – غصن الشّجرةِ)</a:t>
            </a:r>
          </a:p>
          <a:p>
            <a:pPr marL="457200" indent="-457200" algn="r">
              <a:buFontTx/>
              <a:buChar char="-"/>
            </a:pPr>
            <a:r>
              <a:rPr lang="ar-SA" dirty="0"/>
              <a:t>يمكن الإسناد إليه أي الإخبار عنه (الكتابُ مفيدٌ)</a:t>
            </a:r>
          </a:p>
          <a:p>
            <a:pPr marL="0" indent="0" algn="r"/>
            <a:endParaRPr lang="ar-SA" dirty="0"/>
          </a:p>
          <a:p>
            <a:pPr algn="r"/>
            <a:endParaRPr lang="he-IL" dirty="0"/>
          </a:p>
        </p:txBody>
      </p:sp>
    </p:spTree>
    <p:extLst>
      <p:ext uri="{BB962C8B-B14F-4D97-AF65-F5344CB8AC3E}">
        <p14:creationId xmlns:p14="http://schemas.microsoft.com/office/powerpoint/2010/main" val="2772410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38940" y="1640910"/>
            <a:ext cx="10871177" cy="1129586"/>
          </a:xfrm>
        </p:spPr>
        <p:txBody>
          <a:bodyPr/>
          <a:lstStyle/>
          <a:p>
            <a:r>
              <a:rPr lang="ar-SA" dirty="0">
                <a:solidFill>
                  <a:srgbClr val="00B050"/>
                </a:solidFill>
              </a:rPr>
              <a:t>الفعل</a:t>
            </a:r>
            <a:endParaRPr lang="he-IL" dirty="0">
              <a:solidFill>
                <a:srgbClr val="00B050"/>
              </a:solidFill>
            </a:endParaRPr>
          </a:p>
        </p:txBody>
      </p:sp>
      <p:sp>
        <p:nvSpPr>
          <p:cNvPr id="3" name="כותרת משנה 2"/>
          <p:cNvSpPr>
            <a:spLocks noGrp="1"/>
          </p:cNvSpPr>
          <p:nvPr>
            <p:ph type="subTitle" idx="1"/>
          </p:nvPr>
        </p:nvSpPr>
        <p:spPr>
          <a:xfrm>
            <a:off x="738117" y="2593075"/>
            <a:ext cx="10872000" cy="4058410"/>
          </a:xfrm>
        </p:spPr>
        <p:txBody>
          <a:bodyPr/>
          <a:lstStyle/>
          <a:p>
            <a:r>
              <a:rPr lang="ar-SA" dirty="0"/>
              <a:t>هو كلمة تدلّ على حدوث شيء في زمن خاص</a:t>
            </a:r>
          </a:p>
          <a:p>
            <a:r>
              <a:rPr lang="ar-SA" dirty="0"/>
              <a:t>كتبَ – يجري – اسمعْ</a:t>
            </a:r>
          </a:p>
          <a:p>
            <a:r>
              <a:rPr lang="ar-SA" dirty="0"/>
              <a:t>يتميّز عن غيره من الكلمات في أنّه يمكن:</a:t>
            </a:r>
          </a:p>
          <a:p>
            <a:r>
              <a:rPr lang="ar-SA" dirty="0"/>
              <a:t>اتّصاله بتاء الفاعل (</a:t>
            </a:r>
            <a:r>
              <a:rPr lang="ar-SA" dirty="0">
                <a:solidFill>
                  <a:srgbClr val="00B050"/>
                </a:solidFill>
              </a:rPr>
              <a:t>كتبتُ – شكرتَ</a:t>
            </a:r>
            <a:r>
              <a:rPr lang="ar-SA" dirty="0"/>
              <a:t>)</a:t>
            </a:r>
          </a:p>
          <a:p>
            <a:r>
              <a:rPr lang="ar-SA" dirty="0"/>
              <a:t>اتّصاله بتاء التّأنيث (</a:t>
            </a:r>
            <a:r>
              <a:rPr lang="ar-SA" dirty="0">
                <a:solidFill>
                  <a:srgbClr val="00B050"/>
                </a:solidFill>
              </a:rPr>
              <a:t>كتبتْ – شكرتْ</a:t>
            </a:r>
            <a:r>
              <a:rPr lang="ar-SA" dirty="0"/>
              <a:t>)</a:t>
            </a:r>
          </a:p>
          <a:p>
            <a:r>
              <a:rPr lang="ar-SA" dirty="0"/>
              <a:t>اتّصاله بياء المخاطبة (</a:t>
            </a:r>
            <a:r>
              <a:rPr lang="ar-SA" dirty="0">
                <a:solidFill>
                  <a:srgbClr val="00B050"/>
                </a:solidFill>
              </a:rPr>
              <a:t>تكتبينَ – اشكري</a:t>
            </a:r>
            <a:r>
              <a:rPr lang="ar-SA" dirty="0"/>
              <a:t>)</a:t>
            </a:r>
          </a:p>
          <a:p>
            <a:r>
              <a:rPr lang="ar-SA" dirty="0"/>
              <a:t>اتّصاله بنون التّوكيد (</a:t>
            </a:r>
            <a:r>
              <a:rPr lang="ar-SA" dirty="0">
                <a:solidFill>
                  <a:srgbClr val="00B050"/>
                </a:solidFill>
              </a:rPr>
              <a:t>ليكتبنَّ – اشكرنَّ</a:t>
            </a:r>
            <a:r>
              <a:rPr lang="ar-SA" dirty="0"/>
              <a:t>)</a:t>
            </a:r>
            <a:endParaRPr lang="he-IL" dirty="0"/>
          </a:p>
        </p:txBody>
      </p:sp>
    </p:spTree>
    <p:extLst>
      <p:ext uri="{BB962C8B-B14F-4D97-AF65-F5344CB8AC3E}">
        <p14:creationId xmlns:p14="http://schemas.microsoft.com/office/powerpoint/2010/main" val="2100052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ar-SA" dirty="0"/>
              <a:t>الحرف</a:t>
            </a:r>
            <a:endParaRPr lang="he-IL" dirty="0"/>
          </a:p>
        </p:txBody>
      </p:sp>
      <p:sp>
        <p:nvSpPr>
          <p:cNvPr id="3" name="כותרת משנה 2"/>
          <p:cNvSpPr>
            <a:spLocks noGrp="1"/>
          </p:cNvSpPr>
          <p:nvPr>
            <p:ph type="subTitle" idx="1"/>
          </p:nvPr>
        </p:nvSpPr>
        <p:spPr>
          <a:xfrm>
            <a:off x="738117" y="2918493"/>
            <a:ext cx="10872000" cy="1211476"/>
          </a:xfrm>
        </p:spPr>
        <p:txBody>
          <a:bodyPr/>
          <a:lstStyle/>
          <a:p>
            <a:r>
              <a:rPr lang="ar-SA" dirty="0"/>
              <a:t>هو كلّ كلمة ليس لها معنى إلّا مع غيرها</a:t>
            </a:r>
          </a:p>
          <a:p>
            <a:r>
              <a:rPr lang="ar-SA" dirty="0">
                <a:solidFill>
                  <a:srgbClr val="FF0000"/>
                </a:solidFill>
              </a:rPr>
              <a:t>في – أن – هل - لم</a:t>
            </a:r>
            <a:endParaRPr lang="he-IL" dirty="0">
              <a:solidFill>
                <a:srgbClr val="FF0000"/>
              </a:solidFill>
            </a:endParaRPr>
          </a:p>
        </p:txBody>
      </p:sp>
    </p:spTree>
    <p:extLst>
      <p:ext uri="{BB962C8B-B14F-4D97-AF65-F5344CB8AC3E}">
        <p14:creationId xmlns:p14="http://schemas.microsoft.com/office/powerpoint/2010/main" val="2603284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ar-SA" dirty="0"/>
              <a:t>الجملة</a:t>
            </a:r>
            <a:endParaRPr lang="he-IL" dirty="0"/>
          </a:p>
        </p:txBody>
      </p:sp>
      <p:sp>
        <p:nvSpPr>
          <p:cNvPr id="3" name="כותרת משנה 2"/>
          <p:cNvSpPr>
            <a:spLocks noGrp="1"/>
          </p:cNvSpPr>
          <p:nvPr>
            <p:ph type="subTitle" idx="1"/>
          </p:nvPr>
        </p:nvSpPr>
        <p:spPr>
          <a:xfrm>
            <a:off x="738117" y="2918493"/>
            <a:ext cx="10872000" cy="2919636"/>
          </a:xfrm>
        </p:spPr>
        <p:txBody>
          <a:bodyPr/>
          <a:lstStyle/>
          <a:p>
            <a:pPr algn="r"/>
            <a:r>
              <a:rPr lang="ar-SA" dirty="0">
                <a:solidFill>
                  <a:srgbClr val="FF0000"/>
                </a:solidFill>
              </a:rPr>
              <a:t>        اسميّة                                                              </a:t>
            </a:r>
            <a:r>
              <a:rPr lang="ar-SA" dirty="0">
                <a:solidFill>
                  <a:srgbClr val="00B050"/>
                </a:solidFill>
              </a:rPr>
              <a:t>فعليّة</a:t>
            </a:r>
          </a:p>
          <a:p>
            <a:pPr algn="r"/>
            <a:r>
              <a:rPr lang="ar-SA" dirty="0">
                <a:solidFill>
                  <a:srgbClr val="FF0000"/>
                </a:solidFill>
              </a:rPr>
              <a:t>الاسميّة: وهي الّتي تبدأ باسم أو بضمير</a:t>
            </a:r>
          </a:p>
          <a:p>
            <a:pPr algn="r"/>
            <a:r>
              <a:rPr lang="ar-SA" dirty="0">
                <a:solidFill>
                  <a:srgbClr val="FF0000"/>
                </a:solidFill>
              </a:rPr>
              <a:t>العلمُ نورٌ – نحنُ مجاهدون</a:t>
            </a:r>
          </a:p>
          <a:p>
            <a:r>
              <a:rPr lang="ar-SA" dirty="0"/>
              <a:t>                                                 </a:t>
            </a:r>
            <a:r>
              <a:rPr lang="ar-SA" dirty="0">
                <a:solidFill>
                  <a:srgbClr val="00B050"/>
                </a:solidFill>
              </a:rPr>
              <a:t>الفعليّة: وهي الّتي تبدأ بفعل</a:t>
            </a:r>
          </a:p>
          <a:p>
            <a:r>
              <a:rPr lang="ar-SA" dirty="0">
                <a:solidFill>
                  <a:srgbClr val="00B050"/>
                </a:solidFill>
              </a:rPr>
              <a:t>                                       حضرَ الرّجلُ – يكتبُ الطّالبُ - ادرسْ</a:t>
            </a:r>
            <a:endParaRPr lang="he-IL" dirty="0">
              <a:solidFill>
                <a:srgbClr val="00B050"/>
              </a:solidFill>
            </a:endParaRPr>
          </a:p>
        </p:txBody>
      </p:sp>
    </p:spTree>
    <p:extLst>
      <p:ext uri="{BB962C8B-B14F-4D97-AF65-F5344CB8AC3E}">
        <p14:creationId xmlns:p14="http://schemas.microsoft.com/office/powerpoint/2010/main" val="1531156582"/>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2379</TotalTime>
  <Words>1056</Words>
  <Application>Microsoft Office PowerPoint</Application>
  <PresentationFormat>מותאם אישית</PresentationFormat>
  <Paragraphs>115</Paragraphs>
  <Slides>19</Slides>
  <Notes>4</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19</vt:i4>
      </vt:variant>
    </vt:vector>
  </HeadingPairs>
  <TitlesOfParts>
    <vt:vector size="23" baseType="lpstr">
      <vt:lpstr>Arial</vt:lpstr>
      <vt:lpstr>Calibri</vt:lpstr>
      <vt:lpstr>Varela Round</vt:lpstr>
      <vt:lpstr>ערכת נושא Office</vt:lpstr>
      <vt:lpstr>מערכת שידורים לאומית</vt:lpstr>
      <vt:lpstr>لغة عربيّة</vt:lpstr>
      <vt:lpstr>سنتعلّم اليوم موضوع الأفعال</vt:lpstr>
      <vt:lpstr>أقسام الكلام</vt:lpstr>
      <vt:lpstr>الاسم</vt:lpstr>
      <vt:lpstr>يتميّز الاسم عن غيره</vt:lpstr>
      <vt:lpstr>الفعل</vt:lpstr>
      <vt:lpstr>الحرف</vt:lpstr>
      <vt:lpstr>الجملة</vt:lpstr>
      <vt:lpstr>شبه الجملة</vt:lpstr>
      <vt:lpstr>المبنيّ من الأفعال</vt:lpstr>
      <vt:lpstr>الفعل الماضي</vt:lpstr>
      <vt:lpstr>المعرب من الأفعال</vt:lpstr>
      <vt:lpstr>إذا كان المضارع معتلّ الآخر </vt:lpstr>
      <vt:lpstr>المضارع المنصوب</vt:lpstr>
      <vt:lpstr>المضارع المجزوم</vt:lpstr>
      <vt:lpstr>فعل الأمر</vt:lpstr>
      <vt:lpstr>تدريبات</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עבדאללה עזאיזה</cp:lastModifiedBy>
  <cp:revision>84</cp:revision>
  <dcterms:created xsi:type="dcterms:W3CDTF">2020-03-15T19:13:03Z</dcterms:created>
  <dcterms:modified xsi:type="dcterms:W3CDTF">2020-10-11T17:38:35Z</dcterms:modified>
</cp:coreProperties>
</file>