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CF72D1D-F9E6-440B-B049-7BBD6294FF52}"/>
              </a:ext>
            </a:extLst>
          </p:cNvPr>
          <p:cNvSpPr>
            <a:spLocks noGrp="1"/>
          </p:cNvSpPr>
          <p:nvPr>
            <p:ph type="dt" sz="half" idx="10"/>
          </p:nvPr>
        </p:nvSpPr>
        <p:spPr/>
        <p:txBody>
          <a:bodyPr/>
          <a:lstStyle>
            <a:lvl1pPr>
              <a:defRPr/>
            </a:lvl1pPr>
          </a:lstStyle>
          <a:p>
            <a:pPr>
              <a:defRPr/>
            </a:pPr>
            <a:fld id="{D7151E97-9020-4CF9-8899-1594CAEBFCB4}" type="datetimeFigureOut">
              <a:rPr lang="en-US"/>
              <a:pPr>
                <a:defRPr/>
              </a:pPr>
              <a:t>9/23/2020</a:t>
            </a:fld>
            <a:endParaRPr lang="en-US"/>
          </a:p>
        </p:txBody>
      </p:sp>
      <p:sp>
        <p:nvSpPr>
          <p:cNvPr id="5" name="Footer Placeholder 4">
            <a:extLst>
              <a:ext uri="{FF2B5EF4-FFF2-40B4-BE49-F238E27FC236}">
                <a16:creationId xmlns:a16="http://schemas.microsoft.com/office/drawing/2014/main" id="{1D02A287-6FCB-4D4B-85B5-83DAA5B6D1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82D75E-04BC-4C9E-8E30-91E836D29117}"/>
              </a:ext>
            </a:extLst>
          </p:cNvPr>
          <p:cNvSpPr>
            <a:spLocks noGrp="1"/>
          </p:cNvSpPr>
          <p:nvPr>
            <p:ph type="sldNum" sz="quarter" idx="12"/>
          </p:nvPr>
        </p:nvSpPr>
        <p:spPr/>
        <p:txBody>
          <a:bodyPr/>
          <a:lstStyle>
            <a:lvl1pPr>
              <a:defRPr/>
            </a:lvl1pPr>
          </a:lstStyle>
          <a:p>
            <a:fld id="{AC7B5008-3532-460F-BD72-C9525560A893}" type="slidenum">
              <a:rPr lang="en-US" altLang="en-US"/>
              <a:pPr/>
              <a:t>‹#›</a:t>
            </a:fld>
            <a:endParaRPr lang="en-US" altLang="en-US"/>
          </a:p>
        </p:txBody>
      </p:sp>
    </p:spTree>
    <p:extLst>
      <p:ext uri="{BB962C8B-B14F-4D97-AF65-F5344CB8AC3E}">
        <p14:creationId xmlns:p14="http://schemas.microsoft.com/office/powerpoint/2010/main" val="26604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087F2-28B8-49E8-94CF-7D19B7DE6645}"/>
              </a:ext>
            </a:extLst>
          </p:cNvPr>
          <p:cNvSpPr>
            <a:spLocks noGrp="1"/>
          </p:cNvSpPr>
          <p:nvPr>
            <p:ph type="dt" sz="half" idx="10"/>
          </p:nvPr>
        </p:nvSpPr>
        <p:spPr/>
        <p:txBody>
          <a:bodyPr/>
          <a:lstStyle>
            <a:lvl1pPr>
              <a:defRPr/>
            </a:lvl1pPr>
          </a:lstStyle>
          <a:p>
            <a:pPr>
              <a:defRPr/>
            </a:pPr>
            <a:fld id="{74F9A87A-A427-46A4-AAE5-62DB1AA7F1E4}" type="datetimeFigureOut">
              <a:rPr lang="en-US"/>
              <a:pPr>
                <a:defRPr/>
              </a:pPr>
              <a:t>9/23/2020</a:t>
            </a:fld>
            <a:endParaRPr lang="en-US"/>
          </a:p>
        </p:txBody>
      </p:sp>
      <p:sp>
        <p:nvSpPr>
          <p:cNvPr id="5" name="Footer Placeholder 4">
            <a:extLst>
              <a:ext uri="{FF2B5EF4-FFF2-40B4-BE49-F238E27FC236}">
                <a16:creationId xmlns:a16="http://schemas.microsoft.com/office/drawing/2014/main" id="{C84AA210-F32A-4F1F-9EA6-1E91AC0FAC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952EBEC-5199-4EEE-8134-50B3B3AD3AC3}"/>
              </a:ext>
            </a:extLst>
          </p:cNvPr>
          <p:cNvSpPr>
            <a:spLocks noGrp="1"/>
          </p:cNvSpPr>
          <p:nvPr>
            <p:ph type="sldNum" sz="quarter" idx="12"/>
          </p:nvPr>
        </p:nvSpPr>
        <p:spPr/>
        <p:txBody>
          <a:bodyPr/>
          <a:lstStyle>
            <a:lvl1pPr>
              <a:defRPr/>
            </a:lvl1pPr>
          </a:lstStyle>
          <a:p>
            <a:fld id="{03315040-A760-4CCC-BD63-E7BAB26D43F9}" type="slidenum">
              <a:rPr lang="en-US" altLang="en-US"/>
              <a:pPr/>
              <a:t>‹#›</a:t>
            </a:fld>
            <a:endParaRPr lang="en-US" altLang="en-US"/>
          </a:p>
        </p:txBody>
      </p:sp>
    </p:spTree>
    <p:extLst>
      <p:ext uri="{BB962C8B-B14F-4D97-AF65-F5344CB8AC3E}">
        <p14:creationId xmlns:p14="http://schemas.microsoft.com/office/powerpoint/2010/main" val="86996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964DCF-765D-4205-B0F5-BDA5E9835CDC}"/>
              </a:ext>
            </a:extLst>
          </p:cNvPr>
          <p:cNvSpPr>
            <a:spLocks noGrp="1"/>
          </p:cNvSpPr>
          <p:nvPr>
            <p:ph type="dt" sz="half" idx="10"/>
          </p:nvPr>
        </p:nvSpPr>
        <p:spPr/>
        <p:txBody>
          <a:bodyPr/>
          <a:lstStyle>
            <a:lvl1pPr>
              <a:defRPr/>
            </a:lvl1pPr>
          </a:lstStyle>
          <a:p>
            <a:pPr>
              <a:defRPr/>
            </a:pPr>
            <a:fld id="{5396CB20-8647-45AB-A3AA-A90980ECC13D}" type="datetimeFigureOut">
              <a:rPr lang="en-US"/>
              <a:pPr>
                <a:defRPr/>
              </a:pPr>
              <a:t>9/23/2020</a:t>
            </a:fld>
            <a:endParaRPr lang="en-US"/>
          </a:p>
        </p:txBody>
      </p:sp>
      <p:sp>
        <p:nvSpPr>
          <p:cNvPr id="5" name="Footer Placeholder 4">
            <a:extLst>
              <a:ext uri="{FF2B5EF4-FFF2-40B4-BE49-F238E27FC236}">
                <a16:creationId xmlns:a16="http://schemas.microsoft.com/office/drawing/2014/main" id="{68CA7ED2-E649-471A-92C3-EC9A586283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F8DF65-1ED4-42CE-A619-E97BF391C2C4}"/>
              </a:ext>
            </a:extLst>
          </p:cNvPr>
          <p:cNvSpPr>
            <a:spLocks noGrp="1"/>
          </p:cNvSpPr>
          <p:nvPr>
            <p:ph type="sldNum" sz="quarter" idx="12"/>
          </p:nvPr>
        </p:nvSpPr>
        <p:spPr/>
        <p:txBody>
          <a:bodyPr/>
          <a:lstStyle>
            <a:lvl1pPr>
              <a:defRPr/>
            </a:lvl1pPr>
          </a:lstStyle>
          <a:p>
            <a:fld id="{D0474428-51EE-42E4-BB24-C7752AC879BC}" type="slidenum">
              <a:rPr lang="en-US" altLang="en-US"/>
              <a:pPr/>
              <a:t>‹#›</a:t>
            </a:fld>
            <a:endParaRPr lang="en-US" altLang="en-US"/>
          </a:p>
        </p:txBody>
      </p:sp>
    </p:spTree>
    <p:extLst>
      <p:ext uri="{BB962C8B-B14F-4D97-AF65-F5344CB8AC3E}">
        <p14:creationId xmlns:p14="http://schemas.microsoft.com/office/powerpoint/2010/main" val="27485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A7A0A-6C82-4251-B561-BC908A676A87}"/>
              </a:ext>
            </a:extLst>
          </p:cNvPr>
          <p:cNvSpPr>
            <a:spLocks noGrp="1"/>
          </p:cNvSpPr>
          <p:nvPr>
            <p:ph type="dt" sz="half" idx="10"/>
          </p:nvPr>
        </p:nvSpPr>
        <p:spPr/>
        <p:txBody>
          <a:bodyPr/>
          <a:lstStyle>
            <a:lvl1pPr>
              <a:defRPr/>
            </a:lvl1pPr>
          </a:lstStyle>
          <a:p>
            <a:pPr>
              <a:defRPr/>
            </a:pPr>
            <a:fld id="{4E5FDECB-B7E5-4F78-8E81-5296D541A3C9}" type="datetimeFigureOut">
              <a:rPr lang="en-US"/>
              <a:pPr>
                <a:defRPr/>
              </a:pPr>
              <a:t>9/23/2020</a:t>
            </a:fld>
            <a:endParaRPr lang="en-US"/>
          </a:p>
        </p:txBody>
      </p:sp>
      <p:sp>
        <p:nvSpPr>
          <p:cNvPr id="5" name="Footer Placeholder 4">
            <a:extLst>
              <a:ext uri="{FF2B5EF4-FFF2-40B4-BE49-F238E27FC236}">
                <a16:creationId xmlns:a16="http://schemas.microsoft.com/office/drawing/2014/main" id="{0E393E1E-BB90-49F6-BC02-81098364FB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8E88DF-BD69-4E08-B1ED-58341708847F}"/>
              </a:ext>
            </a:extLst>
          </p:cNvPr>
          <p:cNvSpPr>
            <a:spLocks noGrp="1"/>
          </p:cNvSpPr>
          <p:nvPr>
            <p:ph type="sldNum" sz="quarter" idx="12"/>
          </p:nvPr>
        </p:nvSpPr>
        <p:spPr/>
        <p:txBody>
          <a:bodyPr/>
          <a:lstStyle>
            <a:lvl1pPr>
              <a:defRPr/>
            </a:lvl1pPr>
          </a:lstStyle>
          <a:p>
            <a:fld id="{A4C0F895-D94D-48E2-8992-E324637A62E7}" type="slidenum">
              <a:rPr lang="en-US" altLang="en-US"/>
              <a:pPr/>
              <a:t>‹#›</a:t>
            </a:fld>
            <a:endParaRPr lang="en-US" altLang="en-US"/>
          </a:p>
        </p:txBody>
      </p:sp>
    </p:spTree>
    <p:extLst>
      <p:ext uri="{BB962C8B-B14F-4D97-AF65-F5344CB8AC3E}">
        <p14:creationId xmlns:p14="http://schemas.microsoft.com/office/powerpoint/2010/main" val="146989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D5ACE4-C446-452C-AD03-073B4C49AFB1}"/>
              </a:ext>
            </a:extLst>
          </p:cNvPr>
          <p:cNvSpPr>
            <a:spLocks noGrp="1"/>
          </p:cNvSpPr>
          <p:nvPr>
            <p:ph type="dt" sz="half" idx="10"/>
          </p:nvPr>
        </p:nvSpPr>
        <p:spPr/>
        <p:txBody>
          <a:bodyPr/>
          <a:lstStyle>
            <a:lvl1pPr>
              <a:defRPr/>
            </a:lvl1pPr>
          </a:lstStyle>
          <a:p>
            <a:pPr>
              <a:defRPr/>
            </a:pPr>
            <a:fld id="{A21BCF83-1DBB-4D10-BDEB-08D44CD8D444}" type="datetimeFigureOut">
              <a:rPr lang="en-US"/>
              <a:pPr>
                <a:defRPr/>
              </a:pPr>
              <a:t>9/23/2020</a:t>
            </a:fld>
            <a:endParaRPr lang="en-US"/>
          </a:p>
        </p:txBody>
      </p:sp>
      <p:sp>
        <p:nvSpPr>
          <p:cNvPr id="5" name="Footer Placeholder 4">
            <a:extLst>
              <a:ext uri="{FF2B5EF4-FFF2-40B4-BE49-F238E27FC236}">
                <a16:creationId xmlns:a16="http://schemas.microsoft.com/office/drawing/2014/main" id="{A0318920-D13E-4768-A0BC-B08E986BA4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5ACEC0-520F-4C57-8C28-3CAD4685EFD1}"/>
              </a:ext>
            </a:extLst>
          </p:cNvPr>
          <p:cNvSpPr>
            <a:spLocks noGrp="1"/>
          </p:cNvSpPr>
          <p:nvPr>
            <p:ph type="sldNum" sz="quarter" idx="12"/>
          </p:nvPr>
        </p:nvSpPr>
        <p:spPr/>
        <p:txBody>
          <a:bodyPr/>
          <a:lstStyle>
            <a:lvl1pPr>
              <a:defRPr/>
            </a:lvl1pPr>
          </a:lstStyle>
          <a:p>
            <a:fld id="{0ABC5429-94C1-4DAA-A606-F68C5231AE3F}" type="slidenum">
              <a:rPr lang="en-US" altLang="en-US"/>
              <a:pPr/>
              <a:t>‹#›</a:t>
            </a:fld>
            <a:endParaRPr lang="en-US" altLang="en-US"/>
          </a:p>
        </p:txBody>
      </p:sp>
    </p:spTree>
    <p:extLst>
      <p:ext uri="{BB962C8B-B14F-4D97-AF65-F5344CB8AC3E}">
        <p14:creationId xmlns:p14="http://schemas.microsoft.com/office/powerpoint/2010/main" val="384568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4748AB5-E84C-470F-BF5D-62210D4A7650}"/>
              </a:ext>
            </a:extLst>
          </p:cNvPr>
          <p:cNvSpPr>
            <a:spLocks noGrp="1"/>
          </p:cNvSpPr>
          <p:nvPr>
            <p:ph type="dt" sz="half" idx="10"/>
          </p:nvPr>
        </p:nvSpPr>
        <p:spPr/>
        <p:txBody>
          <a:bodyPr/>
          <a:lstStyle>
            <a:lvl1pPr>
              <a:defRPr/>
            </a:lvl1pPr>
          </a:lstStyle>
          <a:p>
            <a:pPr>
              <a:defRPr/>
            </a:pPr>
            <a:fld id="{623F4A8A-E43C-4FD2-A8EF-078C98A586CA}" type="datetimeFigureOut">
              <a:rPr lang="en-US"/>
              <a:pPr>
                <a:defRPr/>
              </a:pPr>
              <a:t>9/23/2020</a:t>
            </a:fld>
            <a:endParaRPr lang="en-US"/>
          </a:p>
        </p:txBody>
      </p:sp>
      <p:sp>
        <p:nvSpPr>
          <p:cNvPr id="6" name="Footer Placeholder 4">
            <a:extLst>
              <a:ext uri="{FF2B5EF4-FFF2-40B4-BE49-F238E27FC236}">
                <a16:creationId xmlns:a16="http://schemas.microsoft.com/office/drawing/2014/main" id="{125100C4-A8CF-49DA-9DD5-93AC6C8692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2415720-1B34-4D42-9E2E-7BAE34B0DEB3}"/>
              </a:ext>
            </a:extLst>
          </p:cNvPr>
          <p:cNvSpPr>
            <a:spLocks noGrp="1"/>
          </p:cNvSpPr>
          <p:nvPr>
            <p:ph type="sldNum" sz="quarter" idx="12"/>
          </p:nvPr>
        </p:nvSpPr>
        <p:spPr/>
        <p:txBody>
          <a:bodyPr/>
          <a:lstStyle>
            <a:lvl1pPr>
              <a:defRPr/>
            </a:lvl1pPr>
          </a:lstStyle>
          <a:p>
            <a:fld id="{B51F74B6-E8DF-4A9E-A450-5CB00BD7EEFF}" type="slidenum">
              <a:rPr lang="en-US" altLang="en-US"/>
              <a:pPr/>
              <a:t>‹#›</a:t>
            </a:fld>
            <a:endParaRPr lang="en-US" altLang="en-US"/>
          </a:p>
        </p:txBody>
      </p:sp>
    </p:spTree>
    <p:extLst>
      <p:ext uri="{BB962C8B-B14F-4D97-AF65-F5344CB8AC3E}">
        <p14:creationId xmlns:p14="http://schemas.microsoft.com/office/powerpoint/2010/main" val="81675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C26450A-71C0-485B-88EB-471CDC5A413A}"/>
              </a:ext>
            </a:extLst>
          </p:cNvPr>
          <p:cNvSpPr>
            <a:spLocks noGrp="1"/>
          </p:cNvSpPr>
          <p:nvPr>
            <p:ph type="dt" sz="half" idx="10"/>
          </p:nvPr>
        </p:nvSpPr>
        <p:spPr/>
        <p:txBody>
          <a:bodyPr/>
          <a:lstStyle>
            <a:lvl1pPr>
              <a:defRPr/>
            </a:lvl1pPr>
          </a:lstStyle>
          <a:p>
            <a:pPr>
              <a:defRPr/>
            </a:pPr>
            <a:fld id="{E8B246A7-C011-41D1-B0AE-9B8FC6693BD9}" type="datetimeFigureOut">
              <a:rPr lang="en-US"/>
              <a:pPr>
                <a:defRPr/>
              </a:pPr>
              <a:t>9/23/2020</a:t>
            </a:fld>
            <a:endParaRPr lang="en-US"/>
          </a:p>
        </p:txBody>
      </p:sp>
      <p:sp>
        <p:nvSpPr>
          <p:cNvPr id="8" name="Footer Placeholder 4">
            <a:extLst>
              <a:ext uri="{FF2B5EF4-FFF2-40B4-BE49-F238E27FC236}">
                <a16:creationId xmlns:a16="http://schemas.microsoft.com/office/drawing/2014/main" id="{36F19151-7B79-4972-925D-32FC0287BA3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F29FE08-5233-4EFD-91B1-387CF24CEDD0}"/>
              </a:ext>
            </a:extLst>
          </p:cNvPr>
          <p:cNvSpPr>
            <a:spLocks noGrp="1"/>
          </p:cNvSpPr>
          <p:nvPr>
            <p:ph type="sldNum" sz="quarter" idx="12"/>
          </p:nvPr>
        </p:nvSpPr>
        <p:spPr/>
        <p:txBody>
          <a:bodyPr/>
          <a:lstStyle>
            <a:lvl1pPr>
              <a:defRPr/>
            </a:lvl1pPr>
          </a:lstStyle>
          <a:p>
            <a:fld id="{E2A292F5-6250-4D95-B284-B1FBFD9E810E}" type="slidenum">
              <a:rPr lang="en-US" altLang="en-US"/>
              <a:pPr/>
              <a:t>‹#›</a:t>
            </a:fld>
            <a:endParaRPr lang="en-US" altLang="en-US"/>
          </a:p>
        </p:txBody>
      </p:sp>
    </p:spTree>
    <p:extLst>
      <p:ext uri="{BB962C8B-B14F-4D97-AF65-F5344CB8AC3E}">
        <p14:creationId xmlns:p14="http://schemas.microsoft.com/office/powerpoint/2010/main" val="309020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591A503-950C-4060-A505-0363A85FD967}"/>
              </a:ext>
            </a:extLst>
          </p:cNvPr>
          <p:cNvSpPr>
            <a:spLocks noGrp="1"/>
          </p:cNvSpPr>
          <p:nvPr>
            <p:ph type="dt" sz="half" idx="10"/>
          </p:nvPr>
        </p:nvSpPr>
        <p:spPr/>
        <p:txBody>
          <a:bodyPr/>
          <a:lstStyle>
            <a:lvl1pPr>
              <a:defRPr/>
            </a:lvl1pPr>
          </a:lstStyle>
          <a:p>
            <a:pPr>
              <a:defRPr/>
            </a:pPr>
            <a:fld id="{DCACBD73-1F9C-49E5-9D8C-C9DBCDC0B306}" type="datetimeFigureOut">
              <a:rPr lang="en-US"/>
              <a:pPr>
                <a:defRPr/>
              </a:pPr>
              <a:t>9/23/2020</a:t>
            </a:fld>
            <a:endParaRPr lang="en-US"/>
          </a:p>
        </p:txBody>
      </p:sp>
      <p:sp>
        <p:nvSpPr>
          <p:cNvPr id="4" name="Footer Placeholder 4">
            <a:extLst>
              <a:ext uri="{FF2B5EF4-FFF2-40B4-BE49-F238E27FC236}">
                <a16:creationId xmlns:a16="http://schemas.microsoft.com/office/drawing/2014/main" id="{176F9F93-7A0A-41D7-9FF4-4A29A02F509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E956883-569F-471B-A36E-CC3C21A1F13B}"/>
              </a:ext>
            </a:extLst>
          </p:cNvPr>
          <p:cNvSpPr>
            <a:spLocks noGrp="1"/>
          </p:cNvSpPr>
          <p:nvPr>
            <p:ph type="sldNum" sz="quarter" idx="12"/>
          </p:nvPr>
        </p:nvSpPr>
        <p:spPr/>
        <p:txBody>
          <a:bodyPr/>
          <a:lstStyle>
            <a:lvl1pPr>
              <a:defRPr/>
            </a:lvl1pPr>
          </a:lstStyle>
          <a:p>
            <a:fld id="{9CDD66C1-439D-498E-94DA-2A83CE0D6543}" type="slidenum">
              <a:rPr lang="en-US" altLang="en-US"/>
              <a:pPr/>
              <a:t>‹#›</a:t>
            </a:fld>
            <a:endParaRPr lang="en-US" altLang="en-US"/>
          </a:p>
        </p:txBody>
      </p:sp>
    </p:spTree>
    <p:extLst>
      <p:ext uri="{BB962C8B-B14F-4D97-AF65-F5344CB8AC3E}">
        <p14:creationId xmlns:p14="http://schemas.microsoft.com/office/powerpoint/2010/main" val="173613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8038407-E390-4B8E-B20C-0066C2793D6C}"/>
              </a:ext>
            </a:extLst>
          </p:cNvPr>
          <p:cNvSpPr>
            <a:spLocks noGrp="1"/>
          </p:cNvSpPr>
          <p:nvPr>
            <p:ph type="dt" sz="half" idx="10"/>
          </p:nvPr>
        </p:nvSpPr>
        <p:spPr/>
        <p:txBody>
          <a:bodyPr/>
          <a:lstStyle>
            <a:lvl1pPr>
              <a:defRPr/>
            </a:lvl1pPr>
          </a:lstStyle>
          <a:p>
            <a:pPr>
              <a:defRPr/>
            </a:pPr>
            <a:fld id="{7DABDA5C-7171-4400-B83C-D4839E83E5D5}" type="datetimeFigureOut">
              <a:rPr lang="en-US"/>
              <a:pPr>
                <a:defRPr/>
              </a:pPr>
              <a:t>9/23/2020</a:t>
            </a:fld>
            <a:endParaRPr lang="en-US"/>
          </a:p>
        </p:txBody>
      </p:sp>
      <p:sp>
        <p:nvSpPr>
          <p:cNvPr id="3" name="Footer Placeholder 4">
            <a:extLst>
              <a:ext uri="{FF2B5EF4-FFF2-40B4-BE49-F238E27FC236}">
                <a16:creationId xmlns:a16="http://schemas.microsoft.com/office/drawing/2014/main" id="{D7889B37-6492-465C-9A25-2A38BEAC4B4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4C58155-C1F4-4B3F-96CE-B6E60371B46B}"/>
              </a:ext>
            </a:extLst>
          </p:cNvPr>
          <p:cNvSpPr>
            <a:spLocks noGrp="1"/>
          </p:cNvSpPr>
          <p:nvPr>
            <p:ph type="sldNum" sz="quarter" idx="12"/>
          </p:nvPr>
        </p:nvSpPr>
        <p:spPr/>
        <p:txBody>
          <a:bodyPr/>
          <a:lstStyle>
            <a:lvl1pPr>
              <a:defRPr/>
            </a:lvl1pPr>
          </a:lstStyle>
          <a:p>
            <a:fld id="{FE05E37A-3499-470D-A209-2E84DA3F0958}" type="slidenum">
              <a:rPr lang="en-US" altLang="en-US"/>
              <a:pPr/>
              <a:t>‹#›</a:t>
            </a:fld>
            <a:endParaRPr lang="en-US" altLang="en-US"/>
          </a:p>
        </p:txBody>
      </p:sp>
    </p:spTree>
    <p:extLst>
      <p:ext uri="{BB962C8B-B14F-4D97-AF65-F5344CB8AC3E}">
        <p14:creationId xmlns:p14="http://schemas.microsoft.com/office/powerpoint/2010/main" val="110802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9077755-5E74-4A83-BC5F-C7EC31D8E187}"/>
              </a:ext>
            </a:extLst>
          </p:cNvPr>
          <p:cNvSpPr>
            <a:spLocks noGrp="1"/>
          </p:cNvSpPr>
          <p:nvPr>
            <p:ph type="dt" sz="half" idx="10"/>
          </p:nvPr>
        </p:nvSpPr>
        <p:spPr/>
        <p:txBody>
          <a:bodyPr/>
          <a:lstStyle>
            <a:lvl1pPr>
              <a:defRPr/>
            </a:lvl1pPr>
          </a:lstStyle>
          <a:p>
            <a:pPr>
              <a:defRPr/>
            </a:pPr>
            <a:fld id="{FC2B52AA-CA7A-480E-8B84-E41C48435E7A}" type="datetimeFigureOut">
              <a:rPr lang="en-US"/>
              <a:pPr>
                <a:defRPr/>
              </a:pPr>
              <a:t>9/23/2020</a:t>
            </a:fld>
            <a:endParaRPr lang="en-US"/>
          </a:p>
        </p:txBody>
      </p:sp>
      <p:sp>
        <p:nvSpPr>
          <p:cNvPr id="6" name="Footer Placeholder 4">
            <a:extLst>
              <a:ext uri="{FF2B5EF4-FFF2-40B4-BE49-F238E27FC236}">
                <a16:creationId xmlns:a16="http://schemas.microsoft.com/office/drawing/2014/main" id="{7E450881-7B61-4F2B-8922-5098406FE5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E325B4-224E-426A-8C05-3BDC55F36245}"/>
              </a:ext>
            </a:extLst>
          </p:cNvPr>
          <p:cNvSpPr>
            <a:spLocks noGrp="1"/>
          </p:cNvSpPr>
          <p:nvPr>
            <p:ph type="sldNum" sz="quarter" idx="12"/>
          </p:nvPr>
        </p:nvSpPr>
        <p:spPr/>
        <p:txBody>
          <a:bodyPr/>
          <a:lstStyle>
            <a:lvl1pPr>
              <a:defRPr/>
            </a:lvl1pPr>
          </a:lstStyle>
          <a:p>
            <a:fld id="{6D5EAF80-9AE9-4CCA-896E-B2785187412C}" type="slidenum">
              <a:rPr lang="en-US" altLang="en-US"/>
              <a:pPr/>
              <a:t>‹#›</a:t>
            </a:fld>
            <a:endParaRPr lang="en-US" altLang="en-US"/>
          </a:p>
        </p:txBody>
      </p:sp>
    </p:spTree>
    <p:extLst>
      <p:ext uri="{BB962C8B-B14F-4D97-AF65-F5344CB8AC3E}">
        <p14:creationId xmlns:p14="http://schemas.microsoft.com/office/powerpoint/2010/main" val="239421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DDB0808-AA16-4889-8534-8A5FD09EFFCF}"/>
              </a:ext>
            </a:extLst>
          </p:cNvPr>
          <p:cNvSpPr>
            <a:spLocks noGrp="1"/>
          </p:cNvSpPr>
          <p:nvPr>
            <p:ph type="dt" sz="half" idx="10"/>
          </p:nvPr>
        </p:nvSpPr>
        <p:spPr/>
        <p:txBody>
          <a:bodyPr/>
          <a:lstStyle>
            <a:lvl1pPr>
              <a:defRPr/>
            </a:lvl1pPr>
          </a:lstStyle>
          <a:p>
            <a:pPr>
              <a:defRPr/>
            </a:pPr>
            <a:fld id="{FA7EB0E2-3F3C-4EB8-9D33-8B2710684BD1}" type="datetimeFigureOut">
              <a:rPr lang="en-US"/>
              <a:pPr>
                <a:defRPr/>
              </a:pPr>
              <a:t>9/23/2020</a:t>
            </a:fld>
            <a:endParaRPr lang="en-US"/>
          </a:p>
        </p:txBody>
      </p:sp>
      <p:sp>
        <p:nvSpPr>
          <p:cNvPr id="6" name="Footer Placeholder 4">
            <a:extLst>
              <a:ext uri="{FF2B5EF4-FFF2-40B4-BE49-F238E27FC236}">
                <a16:creationId xmlns:a16="http://schemas.microsoft.com/office/drawing/2014/main" id="{5EE1EAB0-901B-4140-BC21-DC79C0EE49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46CDACD-288F-4829-9504-62600D4ED017}"/>
              </a:ext>
            </a:extLst>
          </p:cNvPr>
          <p:cNvSpPr>
            <a:spLocks noGrp="1"/>
          </p:cNvSpPr>
          <p:nvPr>
            <p:ph type="sldNum" sz="quarter" idx="12"/>
          </p:nvPr>
        </p:nvSpPr>
        <p:spPr/>
        <p:txBody>
          <a:bodyPr/>
          <a:lstStyle>
            <a:lvl1pPr>
              <a:defRPr/>
            </a:lvl1pPr>
          </a:lstStyle>
          <a:p>
            <a:fld id="{295DD5F1-0985-4EEC-A1F5-D46CA02004F2}" type="slidenum">
              <a:rPr lang="en-US" altLang="en-US"/>
              <a:pPr/>
              <a:t>‹#›</a:t>
            </a:fld>
            <a:endParaRPr lang="en-US" altLang="en-US"/>
          </a:p>
        </p:txBody>
      </p:sp>
    </p:spTree>
    <p:extLst>
      <p:ext uri="{BB962C8B-B14F-4D97-AF65-F5344CB8AC3E}">
        <p14:creationId xmlns:p14="http://schemas.microsoft.com/office/powerpoint/2010/main" val="428017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65B040-7EA5-484E-820B-B4786F70351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F8AA32D-B67F-4CAB-B478-8A6CCAB9983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D5C7636-9F5C-43CA-9862-4541496DDCB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8B94843-B175-441D-AEB2-4791C18B5747}" type="datetimeFigureOut">
              <a:rPr lang="en-US"/>
              <a:pPr>
                <a:defRPr/>
              </a:pPr>
              <a:t>9/23/2020</a:t>
            </a:fld>
            <a:endParaRPr lang="en-US"/>
          </a:p>
        </p:txBody>
      </p:sp>
      <p:sp>
        <p:nvSpPr>
          <p:cNvPr id="5" name="Footer Placeholder 4">
            <a:extLst>
              <a:ext uri="{FF2B5EF4-FFF2-40B4-BE49-F238E27FC236}">
                <a16:creationId xmlns:a16="http://schemas.microsoft.com/office/drawing/2014/main" id="{36C3361E-0687-4F98-ABF6-EBF54DB41FC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2CA2BB9-2454-4474-B6C3-96E20217743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8E77846-0C71-47BE-8B5A-C074430EAF5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VazLDoXOsK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r.wikipedia.org/wiki/%D8%A7%D9%84%D8%AD%D9%8A%D8%B1%D8%A9" TargetMode="External"/><Relationship Id="rId2" Type="http://schemas.openxmlformats.org/officeDocument/2006/relationships/hyperlink" Target="https://ar.wikipedia.org/wiki/%D8%A7%D9%84%D9%85%D9%86%D8%B0%D8%B1_%D8%A8%D9%86_%D9%85%D8%A7%D8%A1_%D8%A7%D9%84%D8%B3%D9%85%D8%A7%D8%A1" TargetMode="External"/><Relationship Id="rId1" Type="http://schemas.openxmlformats.org/officeDocument/2006/relationships/slideLayout" Target="../slideLayouts/slideLayout2.xml"/><Relationship Id="rId5" Type="http://schemas.openxmlformats.org/officeDocument/2006/relationships/hyperlink" Target="https://ar.wikipedia.org/wiki/%D9%85%D9%86%D8%A7%D8%B0%D8%B1%D8%A9" TargetMode="External"/><Relationship Id="rId4" Type="http://schemas.openxmlformats.org/officeDocument/2006/relationships/hyperlink" Target="https://ar.wikipedia.org/wiki/%D8%A7%D9%84%D8%AD%D8%A7%D8%B1%D8%AB_%D8%A8%D9%86_%D8%AC%D8%A8%D9%84%D8%A9"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69063F6B-50CB-4853-98EF-A467AAF0464A}"/>
              </a:ext>
            </a:extLst>
          </p:cNvPr>
          <p:cNvSpPr>
            <a:spLocks noGrp="1"/>
          </p:cNvSpPr>
          <p:nvPr>
            <p:ph type="ctrTitle"/>
          </p:nvPr>
        </p:nvSpPr>
        <p:spPr/>
        <p:txBody>
          <a:bodyPr/>
          <a:lstStyle/>
          <a:p>
            <a:pPr eaLnBrk="1" hangingPunct="1"/>
            <a:r>
              <a:rPr lang="ar-JO" altLang="en-US" b="1">
                <a:solidFill>
                  <a:srgbClr val="00B0F0"/>
                </a:solidFill>
              </a:rPr>
              <a:t>قصيدة كَليني لِهَمٍّ – النّابغة الذّبياني</a:t>
            </a:r>
            <a:br>
              <a:rPr lang="en-US" altLang="en-US"/>
            </a:br>
            <a:r>
              <a:rPr lang="en-US" altLang="en-US">
                <a:hlinkClick r:id="rId2"/>
              </a:rPr>
              <a:t>https://youtu.be/VazLDoXOsKU</a:t>
            </a:r>
            <a:endParaRPr lang="en-US" altLang="en-US"/>
          </a:p>
        </p:txBody>
      </p:sp>
      <p:sp>
        <p:nvSpPr>
          <p:cNvPr id="3" name="Subtitle 2">
            <a:extLst>
              <a:ext uri="{FF2B5EF4-FFF2-40B4-BE49-F238E27FC236}">
                <a16:creationId xmlns:a16="http://schemas.microsoft.com/office/drawing/2014/main" id="{11FBADFC-0CF0-479B-9CEC-52B7BBA87149}"/>
              </a:ext>
            </a:extLst>
          </p:cNvPr>
          <p:cNvSpPr>
            <a:spLocks noGrp="1"/>
          </p:cNvSpPr>
          <p:nvPr>
            <p:ph type="subTitle" idx="1"/>
          </p:nvPr>
        </p:nvSpPr>
        <p:spPr/>
        <p:txBody>
          <a:bodyPr rtlCol="0">
            <a:normAutofit/>
          </a:bodyPr>
          <a:lstStyle/>
          <a:p>
            <a:pPr eaLnBrk="1" fontAlgn="auto" hangingPunct="1">
              <a:spcAft>
                <a:spcPts val="0"/>
              </a:spcAft>
              <a:defRPr/>
            </a:pPr>
            <a:endParaRPr lang="ar-SA" dirty="0"/>
          </a:p>
          <a:p>
            <a:pPr eaLnBrk="1" fontAlgn="auto" hangingPunct="1">
              <a:spcAft>
                <a:spcPts val="0"/>
              </a:spcAft>
              <a:defRPr/>
            </a:pPr>
            <a:endParaRPr lang="ar-SA" dirty="0"/>
          </a:p>
          <a:p>
            <a:pPr eaLnBrk="1" fontAlgn="auto" hangingPunct="1">
              <a:spcAft>
                <a:spcPts val="0"/>
              </a:spcAft>
              <a:defRPr/>
            </a:pPr>
            <a:r>
              <a:rPr lang="ar-SA" dirty="0"/>
              <a:t>إعداد : عبدالله عزايزه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FD71213-5B4D-4388-B9F2-1937D2098130}"/>
              </a:ext>
            </a:extLst>
          </p:cNvPr>
          <p:cNvSpPr>
            <a:spLocks noGrp="1"/>
          </p:cNvSpPr>
          <p:nvPr>
            <p:ph type="title"/>
          </p:nvPr>
        </p:nvSpPr>
        <p:spPr/>
        <p:txBody>
          <a:bodyPr/>
          <a:lstStyle/>
          <a:p>
            <a:pPr eaLnBrk="1" hangingPunct="1"/>
            <a:endParaRPr lang="en-US" altLang="en-US"/>
          </a:p>
        </p:txBody>
      </p:sp>
      <p:sp>
        <p:nvSpPr>
          <p:cNvPr id="11267" name="Content Placeholder 2">
            <a:extLst>
              <a:ext uri="{FF2B5EF4-FFF2-40B4-BE49-F238E27FC236}">
                <a16:creationId xmlns:a16="http://schemas.microsoft.com/office/drawing/2014/main" id="{49AC43AC-8699-492C-9CA8-D7B116F60CBF}"/>
              </a:ext>
            </a:extLst>
          </p:cNvPr>
          <p:cNvSpPr>
            <a:spLocks noGrp="1"/>
          </p:cNvSpPr>
          <p:nvPr>
            <p:ph idx="1"/>
          </p:nvPr>
        </p:nvSpPr>
        <p:spPr/>
        <p:txBody>
          <a:bodyPr/>
          <a:lstStyle/>
          <a:p>
            <a:pPr algn="r" rtl="1" eaLnBrk="1" hangingPunct="1"/>
            <a:r>
              <a:rPr lang="ar-JO" altLang="en-US" sz="2800" b="1">
                <a:solidFill>
                  <a:srgbClr val="C00000"/>
                </a:solidFill>
              </a:rPr>
              <a:t>7 – </a:t>
            </a:r>
            <a:r>
              <a:rPr lang="ar-SA" altLang="en-US" sz="2800" b="1">
                <a:solidFill>
                  <a:srgbClr val="C00000"/>
                </a:solidFill>
              </a:rPr>
              <a:t>وَلا عَيبَ فيهِم غَيرَ أَنَّ سُيوفَهُم</a:t>
            </a:r>
            <a:r>
              <a:rPr lang="he-IL" altLang="en-US" sz="2800" b="1">
                <a:solidFill>
                  <a:srgbClr val="C00000"/>
                </a:solidFill>
              </a:rPr>
              <a:t>     </a:t>
            </a:r>
            <a:r>
              <a:rPr lang="ar-SA" altLang="en-US" sz="2800" b="1">
                <a:solidFill>
                  <a:srgbClr val="C00000"/>
                </a:solidFill>
              </a:rPr>
              <a:t>بِهِنَّ فُلولٌ مِن قِراعِ الكَتائِبِ</a:t>
            </a:r>
            <a:endParaRPr lang="en-US" altLang="en-US" sz="2800">
              <a:solidFill>
                <a:srgbClr val="C00000"/>
              </a:solidFill>
            </a:endParaRPr>
          </a:p>
          <a:p>
            <a:pPr algn="r" rtl="1" eaLnBrk="1" hangingPunct="1"/>
            <a:r>
              <a:rPr lang="he-IL" altLang="en-US" sz="2800" b="1">
                <a:solidFill>
                  <a:srgbClr val="C00000"/>
                </a:solidFill>
              </a:rPr>
              <a:t> </a:t>
            </a:r>
            <a:endParaRPr lang="en-US" altLang="en-US" sz="2800">
              <a:solidFill>
                <a:srgbClr val="C00000"/>
              </a:solidFill>
            </a:endParaRPr>
          </a:p>
          <a:p>
            <a:pPr algn="r" rtl="1" eaLnBrk="1" hangingPunct="1"/>
            <a:r>
              <a:rPr lang="ar-JO" altLang="en-US" b="1"/>
              <a:t> فلول: ثلوم</a:t>
            </a:r>
            <a:endParaRPr lang="en-US" altLang="en-US"/>
          </a:p>
          <a:p>
            <a:pPr algn="r" rtl="1" eaLnBrk="1" hangingPunct="1"/>
            <a:r>
              <a:rPr lang="ar-JO" altLang="en-US" b="1"/>
              <a:t>المعنى: إذا أردت أن أبحث عن عيب في الغساسنة فإنني لن أجده، فعيبهم الوحيد هو تثلم سيوفهم بسبب كثرة المعارك التي يخوضونها، وذلك ليس عيباً وإنما هو شرف لهم .</a:t>
            </a:r>
            <a:endParaRPr lang="en-US" altLang="en-US"/>
          </a:p>
          <a:p>
            <a:pPr algn="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5A17248-3DDE-4EA0-84A9-98C9C9FA15DB}"/>
              </a:ext>
            </a:extLst>
          </p:cNvPr>
          <p:cNvSpPr>
            <a:spLocks noGrp="1"/>
          </p:cNvSpPr>
          <p:nvPr>
            <p:ph type="title"/>
          </p:nvPr>
        </p:nvSpPr>
        <p:spPr/>
        <p:txBody>
          <a:bodyPr/>
          <a:lstStyle/>
          <a:p>
            <a:pPr eaLnBrk="1" hangingPunct="1"/>
            <a:endParaRPr lang="en-US" altLang="en-US"/>
          </a:p>
        </p:txBody>
      </p:sp>
      <p:sp>
        <p:nvSpPr>
          <p:cNvPr id="12291" name="Content Placeholder 2">
            <a:extLst>
              <a:ext uri="{FF2B5EF4-FFF2-40B4-BE49-F238E27FC236}">
                <a16:creationId xmlns:a16="http://schemas.microsoft.com/office/drawing/2014/main" id="{25C87910-71C7-4454-9637-104D86DFB28C}"/>
              </a:ext>
            </a:extLst>
          </p:cNvPr>
          <p:cNvSpPr>
            <a:spLocks noGrp="1"/>
          </p:cNvSpPr>
          <p:nvPr>
            <p:ph idx="1"/>
          </p:nvPr>
        </p:nvSpPr>
        <p:spPr/>
        <p:txBody>
          <a:bodyPr/>
          <a:lstStyle/>
          <a:p>
            <a:pPr algn="r" rtl="1" eaLnBrk="1" hangingPunct="1"/>
            <a:r>
              <a:rPr lang="ar-JO" altLang="en-US" sz="2800" b="1">
                <a:solidFill>
                  <a:srgbClr val="C00000"/>
                </a:solidFill>
              </a:rPr>
              <a:t>8 – </a:t>
            </a:r>
            <a:r>
              <a:rPr lang="ar-SA" altLang="en-US" sz="2800" b="1">
                <a:solidFill>
                  <a:srgbClr val="C00000"/>
                </a:solidFill>
              </a:rPr>
              <a:t>تُوُرَّثنَ مِن أَزمانِ يَومِ حَليمَةٍ</a:t>
            </a:r>
            <a:r>
              <a:rPr lang="he-IL" altLang="en-US" sz="2800" b="1">
                <a:solidFill>
                  <a:srgbClr val="C00000"/>
                </a:solidFill>
              </a:rPr>
              <a:t>     </a:t>
            </a:r>
            <a:r>
              <a:rPr lang="ar-SA" altLang="en-US" sz="2800" b="1">
                <a:solidFill>
                  <a:srgbClr val="C00000"/>
                </a:solidFill>
              </a:rPr>
              <a:t>إِلى اليَومِ قَد جُرِّبنَ كُلَّ التَجارِبِ</a:t>
            </a:r>
            <a:endParaRPr lang="en-US" altLang="en-US" sz="2800">
              <a:solidFill>
                <a:srgbClr val="C00000"/>
              </a:solidFill>
            </a:endParaRPr>
          </a:p>
          <a:p>
            <a:pPr algn="r" rtl="1" eaLnBrk="1" hangingPunct="1"/>
            <a:r>
              <a:rPr lang="he-IL" altLang="en-US" sz="2800" b="1"/>
              <a:t> </a:t>
            </a:r>
            <a:endParaRPr lang="en-US" altLang="en-US" sz="2800"/>
          </a:p>
          <a:p>
            <a:pPr algn="r" rtl="1" eaLnBrk="1" hangingPunct="1"/>
            <a:r>
              <a:rPr lang="ar-JO" altLang="en-US" b="1"/>
              <a:t>حليمة: هي حليمة بنت الحارث بن أبي شمر الغساني </a:t>
            </a:r>
            <a:endParaRPr lang="en-US" altLang="en-US"/>
          </a:p>
          <a:p>
            <a:pPr algn="r" rtl="1" eaLnBrk="1" hangingPunct="1"/>
            <a:r>
              <a:rPr lang="ar-JO" altLang="en-US" b="1"/>
              <a:t> المعنى: إن تلك السيوف مجربة منذ القديم فهي متوارثة من جيل إلى جيل، وقد حارب بها الأبطال الذين انتصروا على المناذرة في ذلك اليوم المعروف بيوم حليمة . </a:t>
            </a:r>
            <a:endParaRPr lang="en-US" altLang="en-US"/>
          </a:p>
          <a:p>
            <a:pPr algn="r"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05C7081-4D2F-4986-AC80-070D1D935DB3}"/>
              </a:ext>
            </a:extLst>
          </p:cNvPr>
          <p:cNvSpPr>
            <a:spLocks noGrp="1"/>
          </p:cNvSpPr>
          <p:nvPr>
            <p:ph type="title"/>
          </p:nvPr>
        </p:nvSpPr>
        <p:spPr/>
        <p:txBody>
          <a:bodyPr/>
          <a:lstStyle/>
          <a:p>
            <a:pPr eaLnBrk="1" hangingPunct="1"/>
            <a:r>
              <a:rPr lang="ar-SA" altLang="en-US">
                <a:solidFill>
                  <a:srgbClr val="FF0000"/>
                </a:solidFill>
              </a:rPr>
              <a:t>يوم حليمة</a:t>
            </a:r>
            <a:endParaRPr lang="en-US" altLang="en-US">
              <a:solidFill>
                <a:srgbClr val="FF0000"/>
              </a:solidFill>
            </a:endParaRPr>
          </a:p>
        </p:txBody>
      </p:sp>
      <p:sp>
        <p:nvSpPr>
          <p:cNvPr id="3" name="Content Placeholder 2">
            <a:extLst>
              <a:ext uri="{FF2B5EF4-FFF2-40B4-BE49-F238E27FC236}">
                <a16:creationId xmlns:a16="http://schemas.microsoft.com/office/drawing/2014/main" id="{7855755F-DD46-4D09-83AF-0F48713801E7}"/>
              </a:ext>
            </a:extLst>
          </p:cNvPr>
          <p:cNvSpPr>
            <a:spLocks noGrp="1"/>
          </p:cNvSpPr>
          <p:nvPr>
            <p:ph idx="1"/>
          </p:nvPr>
        </p:nvSpPr>
        <p:spPr/>
        <p:txBody>
          <a:bodyPr>
            <a:normAutofit lnSpcReduction="10000"/>
          </a:bodyPr>
          <a:lstStyle/>
          <a:p>
            <a:pPr algn="r" rtl="1" eaLnBrk="1" hangingPunct="1">
              <a:lnSpc>
                <a:spcPct val="80000"/>
              </a:lnSpc>
              <a:buFont typeface="Arial" charset="0"/>
              <a:buChar char="•"/>
              <a:defRPr/>
            </a:pPr>
            <a:r>
              <a:rPr lang="ar-SA" sz="2200" b="1"/>
              <a:t>لما تولّى</a:t>
            </a:r>
            <a:r>
              <a:rPr lang="en-US" sz="2200" b="1"/>
              <a:t> </a:t>
            </a:r>
            <a:r>
              <a:rPr lang="ar-SA" sz="2200" b="1">
                <a:hlinkClick r:id="rId2" tooltip="المنذر بن ماء السماء"/>
              </a:rPr>
              <a:t>المنذر بن ماء السماء</a:t>
            </a:r>
            <a:r>
              <a:rPr lang="ar-SA" sz="2200" b="1"/>
              <a:t> ملك</a:t>
            </a:r>
            <a:r>
              <a:rPr lang="en-US" sz="2200" b="1"/>
              <a:t> </a:t>
            </a:r>
            <a:r>
              <a:rPr lang="ar-SA" sz="2200" b="1">
                <a:hlinkClick r:id="rId3" tooltip="الحيرة"/>
              </a:rPr>
              <a:t>الحيرة</a:t>
            </a:r>
            <a:r>
              <a:rPr lang="ar-SA" sz="2200" b="1"/>
              <a:t>، واستقر في ملكه سار إلى</a:t>
            </a:r>
            <a:r>
              <a:rPr lang="en-US" sz="2200" b="1"/>
              <a:t> </a:t>
            </a:r>
            <a:r>
              <a:rPr lang="ar-SA" sz="2200" b="1">
                <a:hlinkClick r:id="rId4" tooltip="الحارث بن جبلة"/>
              </a:rPr>
              <a:t>الحارث بن جبلة</a:t>
            </a:r>
            <a:r>
              <a:rPr lang="ar-SA" sz="2200" b="1"/>
              <a:t> الغساني ملك الغساسنة طالباً بثأر أبيه عنده، وبعث إليه: إني قد أعددت لك الكهول على الفحول، فأجابه الحارث: قد أعددت لك المرد على الجرد. وسار المنذر حتى نزل بمرج حليمة، وسار إليه الحارث أيضاً، ثم اشتبكوا في القتال، ومكثت الحرب أياماً ينتصف بعضهم من بعض. فلما رأى ذلك الحارث قعد في قصره، ودعا ابنته حليمة، وكانت من أجمل النساء، فأعطاها طيباً وأمرها أن تطيب من مر بها من جنده، فجعلوا يمرون بها وتطيبهم، ثم نادى : يا فتيان غسان، من قتل ملك الحيرة، زوجته ابنتي. فقال لبيد بن عمرو الغسائي لأبيه: يا أبت؟ أنا قاتل ملك الحيرة أو مقتول دونه لا محالة، ولست أرضى فرسي فأعطني فرسك، فأعطاه فرسه</a:t>
            </a:r>
            <a:r>
              <a:rPr lang="en-US" sz="2200" b="1"/>
              <a:t>. </a:t>
            </a:r>
            <a:endParaRPr lang="en-US" sz="2200"/>
          </a:p>
          <a:p>
            <a:pPr algn="r" rtl="1" eaLnBrk="1" hangingPunct="1">
              <a:lnSpc>
                <a:spcPct val="80000"/>
              </a:lnSpc>
              <a:buFont typeface="Arial" charset="0"/>
              <a:buChar char="•"/>
              <a:defRPr/>
            </a:pPr>
            <a:r>
              <a:rPr lang="ar-SA" sz="2200" b="1"/>
              <a:t>فلما زحف الناس واقتتلوا ساعة شد لبيد على المنذر فضربه ضربة، ثم ألقاه عن فرسه، وانهزم أصحاب المنذر من كل وجه، ونزل لبيد فاحتز رأسه، وأقبل به إلى الحارث وهو على قصره ينظر إليهم، فألقى الرأس بين يديه، فقال له الحارث : شأنك بابنة عمك – أي حليمة -، فقد زوجتكها. فقال: بل أنصرف فأواسي أصحابي بنفسي، فإذا انصرف الناس انصرفت. ورجع فصادف أخا المنذر قد رجع إليه الناس وهو يقاتل، وقد اشتدت نكايته، فتقدم لبيد فقاتل حتى قتل، ولكن</a:t>
            </a:r>
            <a:r>
              <a:rPr lang="en-US" sz="2200" b="1"/>
              <a:t> </a:t>
            </a:r>
            <a:r>
              <a:rPr lang="ar-SA" sz="2200" b="1">
                <a:hlinkClick r:id="rId5" tooltip="مناذرة"/>
              </a:rPr>
              <a:t>لخماً</a:t>
            </a:r>
            <a:r>
              <a:rPr lang="ar-SA" sz="2200" b="1"/>
              <a:t> انهزمت ثانية، وقتلوا في كل وجه، وانصرفت غسان بأحسن الظفر، بعد أن أسروا كثيراً ممن كانوا مع المنذر من العرب</a:t>
            </a:r>
            <a:r>
              <a:rPr lang="en-US" sz="2200" b="1"/>
              <a:t>. </a:t>
            </a:r>
            <a:endParaRPr lang="en-US" sz="2200"/>
          </a:p>
          <a:p>
            <a:pPr algn="r" eaLnBrk="1" hangingPunct="1">
              <a:lnSpc>
                <a:spcPct val="80000"/>
              </a:lnSpc>
              <a:buFont typeface="Arial" charset="0"/>
              <a:buChar char="•"/>
              <a:defRPr/>
            </a:pPr>
            <a:endParaRPr lang="en-US"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720F066-1BAF-4A88-A3B5-C0A823FB80D4}"/>
              </a:ext>
            </a:extLst>
          </p:cNvPr>
          <p:cNvSpPr>
            <a:spLocks noGrp="1"/>
          </p:cNvSpPr>
          <p:nvPr>
            <p:ph type="title"/>
          </p:nvPr>
        </p:nvSpPr>
        <p:spPr/>
        <p:txBody>
          <a:bodyPr/>
          <a:lstStyle/>
          <a:p>
            <a:pPr eaLnBrk="1" hangingPunct="1"/>
            <a:endParaRPr lang="en-US" altLang="en-US"/>
          </a:p>
        </p:txBody>
      </p:sp>
      <p:sp>
        <p:nvSpPr>
          <p:cNvPr id="3" name="Content Placeholder 2">
            <a:extLst>
              <a:ext uri="{FF2B5EF4-FFF2-40B4-BE49-F238E27FC236}">
                <a16:creationId xmlns:a16="http://schemas.microsoft.com/office/drawing/2014/main" id="{CE1414FF-52DF-41C2-870A-A6DBC4332864}"/>
              </a:ext>
            </a:extLst>
          </p:cNvPr>
          <p:cNvSpPr>
            <a:spLocks noGrp="1"/>
          </p:cNvSpPr>
          <p:nvPr>
            <p:ph idx="1"/>
          </p:nvPr>
        </p:nvSpPr>
        <p:spPr/>
        <p:txBody>
          <a:bodyPr rtlCol="0">
            <a:normAutofit fontScale="92500"/>
          </a:bodyPr>
          <a:lstStyle/>
          <a:p>
            <a:pPr algn="r" rtl="1" eaLnBrk="1" fontAlgn="auto" hangingPunct="1">
              <a:spcAft>
                <a:spcPts val="0"/>
              </a:spcAft>
              <a:defRPr/>
            </a:pPr>
            <a:r>
              <a:rPr lang="ar-JO" sz="3000" b="1" dirty="0">
                <a:solidFill>
                  <a:srgbClr val="C00000"/>
                </a:solidFill>
              </a:rPr>
              <a:t>9 – </a:t>
            </a:r>
            <a:r>
              <a:rPr lang="ar-SA" sz="3000" b="1" dirty="0">
                <a:solidFill>
                  <a:srgbClr val="C00000"/>
                </a:solidFill>
              </a:rPr>
              <a:t>تَقُدَّ السَلوقِيَّ المُضاعَفَ نَسجُهُ   </a:t>
            </a:r>
            <a:r>
              <a:rPr lang="he-IL" sz="3000" b="1" dirty="0">
                <a:solidFill>
                  <a:srgbClr val="C00000"/>
                </a:solidFill>
              </a:rPr>
              <a:t>  </a:t>
            </a:r>
            <a:r>
              <a:rPr lang="ar-SA" sz="3000" b="1" dirty="0">
                <a:solidFill>
                  <a:srgbClr val="C00000"/>
                </a:solidFill>
              </a:rPr>
              <a:t>وَتوقِدُ بِالصُفّاحِ نارَ الحُباحِبِ </a:t>
            </a:r>
            <a:endParaRPr lang="en-US" sz="3000" dirty="0">
              <a:solidFill>
                <a:srgbClr val="C00000"/>
              </a:solidFill>
            </a:endParaRPr>
          </a:p>
          <a:p>
            <a:pPr algn="r" rtl="1" eaLnBrk="1" fontAlgn="auto" hangingPunct="1">
              <a:spcAft>
                <a:spcPts val="0"/>
              </a:spcAft>
              <a:defRPr/>
            </a:pPr>
            <a:r>
              <a:rPr lang="ar-JO" b="1" dirty="0"/>
              <a:t> </a:t>
            </a:r>
            <a:endParaRPr lang="en-US" dirty="0"/>
          </a:p>
          <a:p>
            <a:pPr algn="r" rtl="1" eaLnBrk="1" fontAlgn="auto" hangingPunct="1">
              <a:spcAft>
                <a:spcPts val="0"/>
              </a:spcAft>
              <a:defRPr/>
            </a:pPr>
            <a:r>
              <a:rPr lang="ar-JO" b="1" dirty="0"/>
              <a:t> تقد: تشق. السلوقي: الدرع المنسوب إلى سلوق قرية باليمن </a:t>
            </a:r>
            <a:endParaRPr lang="en-US" dirty="0"/>
          </a:p>
          <a:p>
            <a:pPr algn="r" rtl="1" eaLnBrk="1" fontAlgn="auto" hangingPunct="1">
              <a:spcAft>
                <a:spcPts val="0"/>
              </a:spcAft>
              <a:defRPr/>
            </a:pPr>
            <a:r>
              <a:rPr lang="ar-JO" b="1" dirty="0"/>
              <a:t> الصفاح: الحجارة ويقصد بها خوذات الجنود. الحباحب: ذباب يطير في الليل فيشع منه النور. </a:t>
            </a:r>
            <a:endParaRPr lang="en-US" dirty="0"/>
          </a:p>
          <a:p>
            <a:pPr algn="r" rtl="1" eaLnBrk="1" fontAlgn="auto" hangingPunct="1">
              <a:spcAft>
                <a:spcPts val="0"/>
              </a:spcAft>
              <a:defRPr/>
            </a:pPr>
            <a:r>
              <a:rPr lang="ar-JO" b="1" dirty="0"/>
              <a:t>المعنى: إن تلك السيوف تشق الدروع السلوقية المتقنة الصنع، وتري من يشهد المعركة النار تقدح والشرر يتطاير عندما تضرب خوذ الخصوم .</a:t>
            </a:r>
            <a:endParaRPr lang="en-US" dirty="0"/>
          </a:p>
          <a:p>
            <a:pPr algn="r" eaLnBrk="1" fontAlgn="auto" hangingPunct="1">
              <a:spcAft>
                <a:spcPts val="0"/>
              </a:spcAft>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8D3C6E9-6AF9-4DEF-8062-FAD22F2C2C95}"/>
              </a:ext>
            </a:extLst>
          </p:cNvPr>
          <p:cNvSpPr>
            <a:spLocks noGrp="1"/>
          </p:cNvSpPr>
          <p:nvPr>
            <p:ph type="title"/>
          </p:nvPr>
        </p:nvSpPr>
        <p:spPr/>
        <p:txBody>
          <a:bodyPr/>
          <a:lstStyle/>
          <a:p>
            <a:pPr eaLnBrk="1" hangingPunct="1"/>
            <a:endParaRPr lang="en-US" altLang="en-US"/>
          </a:p>
        </p:txBody>
      </p:sp>
      <p:sp>
        <p:nvSpPr>
          <p:cNvPr id="15363" name="Content Placeholder 2">
            <a:extLst>
              <a:ext uri="{FF2B5EF4-FFF2-40B4-BE49-F238E27FC236}">
                <a16:creationId xmlns:a16="http://schemas.microsoft.com/office/drawing/2014/main" id="{F3BAAF05-5151-4A48-B094-E85DB0C6EDDF}"/>
              </a:ext>
            </a:extLst>
          </p:cNvPr>
          <p:cNvSpPr>
            <a:spLocks noGrp="1"/>
          </p:cNvSpPr>
          <p:nvPr>
            <p:ph idx="1"/>
          </p:nvPr>
        </p:nvSpPr>
        <p:spPr/>
        <p:txBody>
          <a:bodyPr/>
          <a:lstStyle/>
          <a:p>
            <a:pPr algn="r" rtl="1" eaLnBrk="1" hangingPunct="1"/>
            <a:r>
              <a:rPr lang="ar-JO" altLang="en-US" sz="2400" b="1">
                <a:solidFill>
                  <a:srgbClr val="C00000"/>
                </a:solidFill>
              </a:rPr>
              <a:t>10</a:t>
            </a:r>
            <a:r>
              <a:rPr lang="ar-SA" altLang="en-US" sz="2400" b="1">
                <a:solidFill>
                  <a:srgbClr val="C00000"/>
                </a:solidFill>
              </a:rPr>
              <a:t>-</a:t>
            </a:r>
            <a:r>
              <a:rPr lang="ar-JO" altLang="en-US" sz="2400" b="1">
                <a:solidFill>
                  <a:srgbClr val="C00000"/>
                </a:solidFill>
              </a:rPr>
              <a:t> </a:t>
            </a:r>
            <a:r>
              <a:rPr lang="ar-SA" altLang="en-US" sz="2400" b="1">
                <a:solidFill>
                  <a:srgbClr val="C00000"/>
                </a:solidFill>
              </a:rPr>
              <a:t>لَهُم شيمَةٌ لَم يُعطِها اللَهُ غَيرَهُم </a:t>
            </a:r>
            <a:r>
              <a:rPr lang="he-IL" altLang="en-US" sz="2400" b="1">
                <a:solidFill>
                  <a:srgbClr val="C00000"/>
                </a:solidFill>
              </a:rPr>
              <a:t>  </a:t>
            </a:r>
            <a:r>
              <a:rPr lang="ar-SA" altLang="en-US" sz="2400" b="1">
                <a:solidFill>
                  <a:srgbClr val="C00000"/>
                </a:solidFill>
              </a:rPr>
              <a:t>مِنَ الجودِ وَالأَحلامُ غَيرُ عَوازِبِ</a:t>
            </a:r>
            <a:endParaRPr lang="en-US" altLang="en-US" sz="2400">
              <a:solidFill>
                <a:srgbClr val="C00000"/>
              </a:solidFill>
            </a:endParaRPr>
          </a:p>
          <a:p>
            <a:pPr algn="r" rtl="1" eaLnBrk="1" hangingPunct="1"/>
            <a:r>
              <a:rPr lang="he-IL" altLang="en-US" b="1"/>
              <a:t> </a:t>
            </a:r>
            <a:endParaRPr lang="en-US" altLang="en-US"/>
          </a:p>
          <a:p>
            <a:pPr algn="r" rtl="1" eaLnBrk="1" hangingPunct="1"/>
            <a:r>
              <a:rPr lang="he-IL" altLang="en-US" b="1"/>
              <a:t> </a:t>
            </a:r>
            <a:r>
              <a:rPr lang="ar-JO" altLang="en-US" b="1"/>
              <a:t>شيمة: طبيعة وخلق. الأحلام: العقول. عوازب: غائبة </a:t>
            </a:r>
            <a:endParaRPr lang="en-US" altLang="en-US"/>
          </a:p>
          <a:p>
            <a:pPr algn="r" rtl="1" eaLnBrk="1" hangingPunct="1"/>
            <a:r>
              <a:rPr lang="ar-JO" altLang="en-US" b="1"/>
              <a:t>المعنى إن أخلاق الغساسنة فاضلة وعقولهم حاضرة عند الملمات والنوازل وهذه الصفات لا تتوافر في غيرهم من الناس .</a:t>
            </a:r>
            <a:endParaRPr lang="en-US" altLang="en-US"/>
          </a:p>
          <a:p>
            <a:pPr algn="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D895928-5FE1-42A5-A1E6-B4F3F2F1C466}"/>
              </a:ext>
            </a:extLst>
          </p:cNvPr>
          <p:cNvSpPr>
            <a:spLocks noGrp="1"/>
          </p:cNvSpPr>
          <p:nvPr>
            <p:ph type="title"/>
          </p:nvPr>
        </p:nvSpPr>
        <p:spPr/>
        <p:txBody>
          <a:bodyPr/>
          <a:lstStyle/>
          <a:p>
            <a:pPr eaLnBrk="1" hangingPunct="1"/>
            <a:endParaRPr lang="en-US" altLang="en-US"/>
          </a:p>
        </p:txBody>
      </p:sp>
      <p:sp>
        <p:nvSpPr>
          <p:cNvPr id="16387" name="Content Placeholder 2">
            <a:extLst>
              <a:ext uri="{FF2B5EF4-FFF2-40B4-BE49-F238E27FC236}">
                <a16:creationId xmlns:a16="http://schemas.microsoft.com/office/drawing/2014/main" id="{382B6033-368B-4BC6-8988-2C1534535895}"/>
              </a:ext>
            </a:extLst>
          </p:cNvPr>
          <p:cNvSpPr>
            <a:spLocks noGrp="1"/>
          </p:cNvSpPr>
          <p:nvPr>
            <p:ph idx="1"/>
          </p:nvPr>
        </p:nvSpPr>
        <p:spPr/>
        <p:txBody>
          <a:bodyPr/>
          <a:lstStyle/>
          <a:p>
            <a:pPr algn="r" rtl="1" eaLnBrk="1" hangingPunct="1"/>
            <a:r>
              <a:rPr lang="ar-JO" altLang="en-US" sz="2800" b="1">
                <a:solidFill>
                  <a:srgbClr val="C00000"/>
                </a:solidFill>
              </a:rPr>
              <a:t>11 – </a:t>
            </a:r>
            <a:r>
              <a:rPr lang="ar-SA" altLang="en-US" sz="2800" b="1">
                <a:solidFill>
                  <a:srgbClr val="C00000"/>
                </a:solidFill>
              </a:rPr>
              <a:t>مَحَلَّتُهُم ذاتُ الإِلَهِ وَدينُهُم</a:t>
            </a:r>
            <a:r>
              <a:rPr lang="he-IL" altLang="en-US" sz="2800" b="1">
                <a:solidFill>
                  <a:srgbClr val="C00000"/>
                </a:solidFill>
              </a:rPr>
              <a:t>        </a:t>
            </a:r>
            <a:r>
              <a:rPr lang="ar-SA" altLang="en-US" sz="2800" b="1">
                <a:solidFill>
                  <a:srgbClr val="C00000"/>
                </a:solidFill>
              </a:rPr>
              <a:t>قَويمٌ فَما يَرجونَ غَيرَ العَواقِبِ</a:t>
            </a:r>
            <a:endParaRPr lang="en-US" altLang="en-US" sz="2800">
              <a:solidFill>
                <a:srgbClr val="C00000"/>
              </a:solidFill>
            </a:endParaRPr>
          </a:p>
          <a:p>
            <a:pPr algn="r" rtl="1" eaLnBrk="1" hangingPunct="1"/>
            <a:r>
              <a:rPr lang="he-IL" altLang="en-US" sz="2800" b="1">
                <a:solidFill>
                  <a:srgbClr val="C00000"/>
                </a:solidFill>
              </a:rPr>
              <a:t> </a:t>
            </a:r>
            <a:endParaRPr lang="en-US" altLang="en-US" sz="2800">
              <a:solidFill>
                <a:srgbClr val="C00000"/>
              </a:solidFill>
            </a:endParaRPr>
          </a:p>
          <a:p>
            <a:pPr algn="r" rtl="1" eaLnBrk="1" hangingPunct="1"/>
            <a:r>
              <a:rPr lang="ar-JO" altLang="en-US" b="1"/>
              <a:t>محلّتهم : مسكنهم ( يقيمون), ذات الاله : بيت المقدس وناحية الشام, دينهم قويم: دينهم صحيح , </a:t>
            </a:r>
            <a:endParaRPr lang="en-US" altLang="en-US"/>
          </a:p>
          <a:p>
            <a:pPr algn="r" rtl="1" eaLnBrk="1" hangingPunct="1"/>
            <a:r>
              <a:rPr lang="ar-JO" altLang="en-US" b="1"/>
              <a:t>أي انهم يسكنون نواحي الشام بالقرب من بيت المقدس ودينهم قويم صحيح لذلك يرجون خير العواقب. </a:t>
            </a:r>
            <a:endParaRPr lang="en-US" altLang="en-US"/>
          </a:p>
          <a:p>
            <a:pPr algn="r" eaLnBrk="1" hangingPunct="1"/>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71BE4B9-5EC5-4D49-A7CC-9300F31BD716}"/>
              </a:ext>
            </a:extLst>
          </p:cNvPr>
          <p:cNvSpPr>
            <a:spLocks noGrp="1"/>
          </p:cNvSpPr>
          <p:nvPr>
            <p:ph type="title"/>
          </p:nvPr>
        </p:nvSpPr>
        <p:spPr/>
        <p:txBody>
          <a:bodyPr/>
          <a:lstStyle/>
          <a:p>
            <a:pPr eaLnBrk="1" hangingPunct="1"/>
            <a:endParaRPr lang="en-US" altLang="en-US"/>
          </a:p>
        </p:txBody>
      </p:sp>
      <p:sp>
        <p:nvSpPr>
          <p:cNvPr id="17411" name="Content Placeholder 2">
            <a:extLst>
              <a:ext uri="{FF2B5EF4-FFF2-40B4-BE49-F238E27FC236}">
                <a16:creationId xmlns:a16="http://schemas.microsoft.com/office/drawing/2014/main" id="{F6B8A683-59ED-4ED1-8C30-1B6AD457F24C}"/>
              </a:ext>
            </a:extLst>
          </p:cNvPr>
          <p:cNvSpPr>
            <a:spLocks noGrp="1"/>
          </p:cNvSpPr>
          <p:nvPr>
            <p:ph idx="1"/>
          </p:nvPr>
        </p:nvSpPr>
        <p:spPr/>
        <p:txBody>
          <a:bodyPr/>
          <a:lstStyle/>
          <a:p>
            <a:pPr algn="r" rtl="1" eaLnBrk="1" hangingPunct="1"/>
            <a:r>
              <a:rPr lang="ar-JO" altLang="en-US" sz="2400" b="1">
                <a:solidFill>
                  <a:srgbClr val="C00000"/>
                </a:solidFill>
              </a:rPr>
              <a:t>12 – </a:t>
            </a:r>
            <a:r>
              <a:rPr lang="ar-SA" altLang="en-US" sz="2400" b="1">
                <a:solidFill>
                  <a:srgbClr val="C00000"/>
                </a:solidFill>
              </a:rPr>
              <a:t>يَصونونَ أَجساداً قَديماً نَعيمُها</a:t>
            </a:r>
            <a:r>
              <a:rPr lang="he-IL" altLang="en-US" sz="2400" b="1">
                <a:solidFill>
                  <a:srgbClr val="C00000"/>
                </a:solidFill>
              </a:rPr>
              <a:t>   </a:t>
            </a:r>
            <a:r>
              <a:rPr lang="ar-SA" altLang="en-US" sz="2400" b="1">
                <a:solidFill>
                  <a:srgbClr val="C00000"/>
                </a:solidFill>
              </a:rPr>
              <a:t>بِخالِصَةِ الأَردانِ خُضرِ المَناكِبِ</a:t>
            </a:r>
            <a:endParaRPr lang="en-US" altLang="en-US" sz="2400">
              <a:solidFill>
                <a:srgbClr val="C00000"/>
              </a:solidFill>
            </a:endParaRPr>
          </a:p>
          <a:p>
            <a:pPr algn="r" rtl="1" eaLnBrk="1" hangingPunct="1"/>
            <a:r>
              <a:rPr lang="he-IL" altLang="en-US" b="1"/>
              <a:t> </a:t>
            </a:r>
            <a:endParaRPr lang="en-US" altLang="en-US"/>
          </a:p>
          <a:p>
            <a:pPr algn="r" rtl="1" eaLnBrk="1" hangingPunct="1"/>
            <a:r>
              <a:rPr lang="ar-JO" altLang="en-US" b="1"/>
              <a:t> الأردان: الأكمام. المناكب: جمع منكب وهو الكتف </a:t>
            </a:r>
            <a:endParaRPr lang="en-US" altLang="en-US"/>
          </a:p>
          <a:p>
            <a:pPr algn="r" rtl="1" eaLnBrk="1" hangingPunct="1"/>
            <a:r>
              <a:rPr lang="ar-JO" altLang="en-US" b="1"/>
              <a:t> المعنى: والغساسنة يحفظون أجسامهم بما يلبسون من الثياب الفاخرة، تلك الثياب التي تتصف ببياض الأكمام واخضرار الكتفين .</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CC0A578-77A2-4409-AC73-D622276FF031}"/>
              </a:ext>
            </a:extLst>
          </p:cNvPr>
          <p:cNvSpPr>
            <a:spLocks noGrp="1"/>
          </p:cNvSpPr>
          <p:nvPr>
            <p:ph type="title"/>
          </p:nvPr>
        </p:nvSpPr>
        <p:spPr/>
        <p:txBody>
          <a:bodyPr/>
          <a:lstStyle/>
          <a:p>
            <a:pPr eaLnBrk="1" hangingPunct="1"/>
            <a:endParaRPr lang="en-US" altLang="en-US"/>
          </a:p>
        </p:txBody>
      </p:sp>
      <p:sp>
        <p:nvSpPr>
          <p:cNvPr id="18435" name="Content Placeholder 2">
            <a:extLst>
              <a:ext uri="{FF2B5EF4-FFF2-40B4-BE49-F238E27FC236}">
                <a16:creationId xmlns:a16="http://schemas.microsoft.com/office/drawing/2014/main" id="{B54BA0C3-F5D9-45DB-9CE9-F49B76EEDAF2}"/>
              </a:ext>
            </a:extLst>
          </p:cNvPr>
          <p:cNvSpPr>
            <a:spLocks noGrp="1"/>
          </p:cNvSpPr>
          <p:nvPr>
            <p:ph idx="1"/>
          </p:nvPr>
        </p:nvSpPr>
        <p:spPr/>
        <p:txBody>
          <a:bodyPr/>
          <a:lstStyle/>
          <a:p>
            <a:pPr algn="r" rtl="1" eaLnBrk="1" hangingPunct="1"/>
            <a:r>
              <a:rPr lang="ar-JO" altLang="en-US" b="1"/>
              <a:t> </a:t>
            </a:r>
            <a:endParaRPr lang="en-US" altLang="en-US"/>
          </a:p>
          <a:p>
            <a:pPr algn="r" rtl="1" eaLnBrk="1" hangingPunct="1"/>
            <a:r>
              <a:rPr lang="ar-JO" altLang="en-US" sz="2600" b="1">
                <a:solidFill>
                  <a:srgbClr val="C00000"/>
                </a:solidFill>
              </a:rPr>
              <a:t>13 – </a:t>
            </a:r>
            <a:r>
              <a:rPr lang="ar-SA" altLang="en-US" sz="2600" b="1">
                <a:solidFill>
                  <a:srgbClr val="C00000"/>
                </a:solidFill>
              </a:rPr>
              <a:t>حَبَوتُ بِها غَسّانَ إِذ كُنتُ لاحِقاً</a:t>
            </a:r>
            <a:r>
              <a:rPr lang="he-IL" altLang="en-US" sz="2600" b="1">
                <a:solidFill>
                  <a:srgbClr val="C00000"/>
                </a:solidFill>
              </a:rPr>
              <a:t>   </a:t>
            </a:r>
            <a:r>
              <a:rPr lang="ar-SA" altLang="en-US" sz="2600" b="1">
                <a:solidFill>
                  <a:srgbClr val="C00000"/>
                </a:solidFill>
              </a:rPr>
              <a:t>بِقَومي وَإِذ أَعيَت عَلَيَّ مَذاهِبي</a:t>
            </a:r>
            <a:endParaRPr lang="en-US" altLang="en-US" sz="2600">
              <a:solidFill>
                <a:srgbClr val="C00000"/>
              </a:solidFill>
            </a:endParaRPr>
          </a:p>
          <a:p>
            <a:pPr algn="r" rtl="1" eaLnBrk="1" hangingPunct="1"/>
            <a:r>
              <a:rPr lang="he-IL" altLang="en-US" b="1"/>
              <a:t> </a:t>
            </a:r>
            <a:endParaRPr lang="en-US" altLang="en-US"/>
          </a:p>
          <a:p>
            <a:pPr algn="r" rtl="1" eaLnBrk="1" hangingPunct="1"/>
            <a:r>
              <a:rPr lang="ar-JO" altLang="en-US" b="1"/>
              <a:t> حبوت: أعطيت وأهديت. أعيت عليَّ مذاهبي: ضاقت وس</a:t>
            </a:r>
            <a:r>
              <a:rPr lang="ar-SA" altLang="en-US" b="1"/>
              <a:t>ُ</a:t>
            </a:r>
            <a:r>
              <a:rPr lang="ar-JO" altLang="en-US" b="1"/>
              <a:t>د</a:t>
            </a:r>
            <a:r>
              <a:rPr lang="ar-SA" altLang="en-US" b="1"/>
              <a:t>ّ</a:t>
            </a:r>
            <a:r>
              <a:rPr lang="ar-JO" altLang="en-US" b="1"/>
              <a:t>ت </a:t>
            </a:r>
            <a:endParaRPr lang="en-US" altLang="en-US"/>
          </a:p>
          <a:p>
            <a:pPr algn="r" rtl="1" eaLnBrk="1" hangingPunct="1"/>
            <a:r>
              <a:rPr lang="ar-JO" altLang="en-US" b="1"/>
              <a:t> المعنى: إنني أقدم هذه القصيدة هدية للغساسنة؛ لأنني أراهم أحق الناس بمدحي في هذه الظروف التي أجبرتني على اللحاق بقومي حين انسدت عليَّ الطرق .</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A4A9D21-081E-4058-8E64-61FE1FC43CF6}"/>
              </a:ext>
            </a:extLst>
          </p:cNvPr>
          <p:cNvSpPr>
            <a:spLocks noGrp="1"/>
          </p:cNvSpPr>
          <p:nvPr>
            <p:ph type="title"/>
          </p:nvPr>
        </p:nvSpPr>
        <p:spPr/>
        <p:txBody>
          <a:bodyPr/>
          <a:lstStyle/>
          <a:p>
            <a:pPr eaLnBrk="1" hangingPunct="1"/>
            <a:endParaRPr lang="en-US" altLang="en-US"/>
          </a:p>
        </p:txBody>
      </p:sp>
      <p:sp>
        <p:nvSpPr>
          <p:cNvPr id="19459" name="Content Placeholder 2">
            <a:extLst>
              <a:ext uri="{FF2B5EF4-FFF2-40B4-BE49-F238E27FC236}">
                <a16:creationId xmlns:a16="http://schemas.microsoft.com/office/drawing/2014/main" id="{A6475EF8-0224-4CCB-AEAC-651634A50880}"/>
              </a:ext>
            </a:extLst>
          </p:cNvPr>
          <p:cNvSpPr>
            <a:spLocks noGrp="1"/>
          </p:cNvSpPr>
          <p:nvPr>
            <p:ph idx="1"/>
          </p:nvPr>
        </p:nvSpPr>
        <p:spPr>
          <a:xfrm>
            <a:off x="457200" y="1600200"/>
            <a:ext cx="8229600" cy="5500688"/>
          </a:xfrm>
        </p:spPr>
        <p:txBody>
          <a:bodyPr/>
          <a:lstStyle/>
          <a:p>
            <a:pPr algn="r" rtl="1" eaLnBrk="1" hangingPunct="1"/>
            <a:r>
              <a:rPr lang="ar-JO" altLang="en-US" sz="2800" b="1" u="sng">
                <a:solidFill>
                  <a:srgbClr val="C00000"/>
                </a:solidFill>
              </a:rPr>
              <a:t>دراسة الأفكار: </a:t>
            </a:r>
            <a:endParaRPr lang="en-US" altLang="en-US" sz="2800" u="sng">
              <a:solidFill>
                <a:srgbClr val="C00000"/>
              </a:solidFill>
            </a:endParaRPr>
          </a:p>
          <a:p>
            <a:pPr algn="r" rtl="1" eaLnBrk="1" hangingPunct="1"/>
            <a:r>
              <a:rPr lang="ar-JO" altLang="en-US" sz="2800" b="1"/>
              <a:t>عندما نستعرض أفكار الشاعر في هذه القصيدة نجده قد بدأها بفكرة طول الليل، فبين أن ذلك الليل لا تتحرك نجومه وأن الهموم قد تجمعت في صدره، </a:t>
            </a:r>
            <a:endParaRPr lang="en-US" altLang="en-US" sz="2800"/>
          </a:p>
          <a:p>
            <a:pPr algn="r" rtl="1" eaLnBrk="1" hangingPunct="1"/>
            <a:r>
              <a:rPr lang="ar-JO" altLang="en-US" sz="2800" b="1"/>
              <a:t> وانتقل من هذه الفكرة التي جعلها مقدمة لقصيدته إلى فكرة أخرى وهي مدح عمرو بن الحارث الغساني، وهذه هي الفكرة الرئيسة في القصيدة؛ ولذلك فإن الشاعر قد بسط هذه الفكرة؛ فقد أشاد بإنعام ممدوحه عليه، ثم ذكر انتصاراته في الحروب، وعقب على ذلك بذكر النعمة التي يعيش فيها ممدوحه هو وأسرته. أما الفكرة الثالثة في القصيدة فهي تمثل خاتمة القصيدة حيث تشتمل على ما يحيط بالشاعر من الضيق وما يعانيه من الألم، وقد اختصر التعبير عن هذه الفكرة فجعلها في بيت واحد .</a:t>
            </a:r>
            <a:endParaRPr lang="en-US" altLang="en-US" sz="2800"/>
          </a:p>
          <a:p>
            <a:pPr algn="r" eaLnBrk="1" hangingPunct="1"/>
            <a:endParaRPr lang="en-US" alt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7B83A7C-2750-4114-B5E6-21ED731775C9}"/>
              </a:ext>
            </a:extLst>
          </p:cNvPr>
          <p:cNvSpPr>
            <a:spLocks noGrp="1"/>
          </p:cNvSpPr>
          <p:nvPr>
            <p:ph type="title"/>
          </p:nvPr>
        </p:nvSpPr>
        <p:spPr/>
        <p:txBody>
          <a:bodyPr/>
          <a:lstStyle/>
          <a:p>
            <a:pPr eaLnBrk="1" hangingPunct="1"/>
            <a:endParaRPr lang="en-US" altLang="en-US"/>
          </a:p>
        </p:txBody>
      </p:sp>
      <p:sp>
        <p:nvSpPr>
          <p:cNvPr id="20483" name="Content Placeholder 2">
            <a:extLst>
              <a:ext uri="{FF2B5EF4-FFF2-40B4-BE49-F238E27FC236}">
                <a16:creationId xmlns:a16="http://schemas.microsoft.com/office/drawing/2014/main" id="{4651F606-676F-4EDC-B158-03A1EC8D428B}"/>
              </a:ext>
            </a:extLst>
          </p:cNvPr>
          <p:cNvSpPr>
            <a:spLocks noGrp="1"/>
          </p:cNvSpPr>
          <p:nvPr>
            <p:ph idx="1"/>
          </p:nvPr>
        </p:nvSpPr>
        <p:spPr>
          <a:xfrm>
            <a:off x="457200" y="1600200"/>
            <a:ext cx="8229600" cy="5257800"/>
          </a:xfrm>
        </p:spPr>
        <p:txBody>
          <a:bodyPr/>
          <a:lstStyle/>
          <a:p>
            <a:pPr algn="r" rtl="1" eaLnBrk="1" hangingPunct="1"/>
            <a:r>
              <a:rPr lang="ar-JO" altLang="en-US" sz="2800" b="1"/>
              <a:t>وأفكار الشاعر التي استعرضناها ليست جديدة في معظمها فطول الليل قد ذكره امرؤ القيس، وأما مدح عمرو بن الحارث فقد أبدع الشاعر في عرض أفكاره إلا أن الأفوه الأودي قد سبق الشاعر إلى ذكر الطيور التي تتابع الجيش، وأما وصف المعركة بما فيها من الخيل والفرسان والرماح فقد ذكره معظم الشعراء في الجاهلية، وهناك فكرة جزئية سبق شاعرنا غيره من الشعراء إليها وهي مدح الغساسنة بالمدنية والترف .</a:t>
            </a:r>
            <a:endParaRPr lang="en-US" altLang="en-US" sz="2800"/>
          </a:p>
          <a:p>
            <a:pPr algn="r" rtl="1" eaLnBrk="1" hangingPunct="1"/>
            <a:r>
              <a:rPr lang="ar-JO" altLang="en-US" sz="2800" b="1"/>
              <a:t>وإذا أعدنا النظر في المعاني التي يرغب الشاعر في أدائها وجدنا أنه استوفاها وأداها أداء موفقاً، ذلك أن الترابط بين معاني الشاعر في القصيدة يظهر في مواضع كثيرة من أبرزها وصف الطيور التي تتابع الجيش. والقصيدة لها مقدمة وعرض وخاتمة، فالترابط بين أجزائها موجود وإن لم يصل إلى درجة التلاحم. </a:t>
            </a:r>
            <a:endParaRPr lang="en-US" altLang="en-US" sz="2800"/>
          </a:p>
          <a:p>
            <a:pPr algn="r" eaLnBrk="1" hangingPunct="1"/>
            <a:endParaRPr lang="en-US"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47A7F-AE5B-4C0E-B0EB-FCAD5E465D33}"/>
              </a:ext>
            </a:extLst>
          </p:cNvPr>
          <p:cNvSpPr>
            <a:spLocks noGrp="1"/>
          </p:cNvSpPr>
          <p:nvPr>
            <p:ph type="title"/>
          </p:nvPr>
        </p:nvSpPr>
        <p:spPr/>
        <p:txBody>
          <a:bodyPr rtlCol="0">
            <a:normAutofit fontScale="90000"/>
          </a:bodyPr>
          <a:lstStyle/>
          <a:p>
            <a:pPr eaLnBrk="1" fontAlgn="auto" hangingPunct="1">
              <a:spcAft>
                <a:spcPts val="0"/>
              </a:spcAft>
              <a:defRPr/>
            </a:pPr>
            <a:r>
              <a:rPr lang="ar-JO" b="1" dirty="0"/>
              <a:t>- مناسبة القصيدة: </a:t>
            </a:r>
            <a:br>
              <a:rPr lang="en-US" dirty="0"/>
            </a:br>
            <a:endParaRPr lang="en-US" dirty="0"/>
          </a:p>
        </p:txBody>
      </p:sp>
      <p:sp>
        <p:nvSpPr>
          <p:cNvPr id="3" name="Content Placeholder 2">
            <a:extLst>
              <a:ext uri="{FF2B5EF4-FFF2-40B4-BE49-F238E27FC236}">
                <a16:creationId xmlns:a16="http://schemas.microsoft.com/office/drawing/2014/main" id="{73CE8B13-BE27-46B7-9209-83D9B1E02FBF}"/>
              </a:ext>
            </a:extLst>
          </p:cNvPr>
          <p:cNvSpPr>
            <a:spLocks noGrp="1"/>
          </p:cNvSpPr>
          <p:nvPr>
            <p:ph idx="1"/>
          </p:nvPr>
        </p:nvSpPr>
        <p:spPr/>
        <p:txBody>
          <a:bodyPr rtlCol="0">
            <a:normAutofit fontScale="92500" lnSpcReduction="20000"/>
          </a:bodyPr>
          <a:lstStyle/>
          <a:p>
            <a:pPr algn="r" rtl="1" eaLnBrk="1" fontAlgn="auto" hangingPunct="1">
              <a:spcAft>
                <a:spcPts val="0"/>
              </a:spcAft>
              <a:defRPr/>
            </a:pPr>
            <a:r>
              <a:rPr lang="ar-JO" b="1" dirty="0"/>
              <a:t> </a:t>
            </a:r>
            <a:endParaRPr lang="en-US" dirty="0"/>
          </a:p>
          <a:p>
            <a:pPr algn="r" rtl="1" eaLnBrk="1" fontAlgn="auto" hangingPunct="1">
              <a:spcAft>
                <a:spcPts val="0"/>
              </a:spcAft>
              <a:defRPr/>
            </a:pPr>
            <a:r>
              <a:rPr lang="ar-JO" b="1" dirty="0"/>
              <a:t>كان النابغة الذبياني من شعراء المناذرة حكام الحيرة بل إنه من الشعراء المقدمين عند النعمان بن المنذر ملك الحيرة بدليل أن النعمان كافأه على بعض قصائده بمائة ناقة، فأخذ الشعراء الآخرون وغيرهم من جلساء الملك يحسدونه على مكانته ويسعون بالوشاية عند الملك، وفي هذه الأثناء حدثت حرب بين الغساسنة ملوك الشام وقبيلة ذبيان التي ينتسب لها الشاعر، وقد انهزمت ذبيان وقتل منها رجال وأسر آخرون وسبيت النساء فرأى النابغة أن مدح الغساسنة في تلك الظروف التي تحيط بقبيلته أمر مهم، فانتقل إليهم وأقام عندهم وقال فيهم قصائد منها قصيدته التي بين أيدينا.</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6348ECD-4EA2-4D53-B5E9-9E8FD028F027}"/>
              </a:ext>
            </a:extLst>
          </p:cNvPr>
          <p:cNvSpPr>
            <a:spLocks noGrp="1"/>
          </p:cNvSpPr>
          <p:nvPr>
            <p:ph type="title"/>
          </p:nvPr>
        </p:nvSpPr>
        <p:spPr/>
        <p:txBody>
          <a:bodyPr/>
          <a:lstStyle/>
          <a:p>
            <a:pPr eaLnBrk="1" hangingPunct="1"/>
            <a:endParaRPr lang="en-US" altLang="en-US"/>
          </a:p>
        </p:txBody>
      </p:sp>
      <p:sp>
        <p:nvSpPr>
          <p:cNvPr id="21507" name="Content Placeholder 2">
            <a:extLst>
              <a:ext uri="{FF2B5EF4-FFF2-40B4-BE49-F238E27FC236}">
                <a16:creationId xmlns:a16="http://schemas.microsoft.com/office/drawing/2014/main" id="{974EB10F-8355-4589-8AE0-D96255A1AF64}"/>
              </a:ext>
            </a:extLst>
          </p:cNvPr>
          <p:cNvSpPr>
            <a:spLocks noGrp="1"/>
          </p:cNvSpPr>
          <p:nvPr>
            <p:ph idx="1"/>
          </p:nvPr>
        </p:nvSpPr>
        <p:spPr/>
        <p:txBody>
          <a:bodyPr/>
          <a:lstStyle/>
          <a:p>
            <a:pPr algn="r" eaLnBrk="1" hangingPunct="1"/>
            <a:r>
              <a:rPr lang="ar-JO" altLang="en-US" b="1"/>
              <a:t>وأفكار الشاعر واضحة على الرغم من أنه في موقف صعب يستدعي قابلية الأفكار للتأويل ومع ذلك فلم يلجأ إلى الغموض، فقد مدح الغساسنة أعداء المناذرة الذين أقام عندهم سنين طويلة، بل إنه ذكر يوم حليمة وصرح به، ووضوح أفكار الشاعر يدل على البساطة، وعدم التعقيد يعكس صورة الحياة الجاهلية بصفائها ونقائها .</a:t>
            </a:r>
            <a:endParaRPr lang="en-US" altLang="en-US"/>
          </a:p>
          <a:p>
            <a:pPr algn="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91311AD-2CD1-48A0-9E14-91F109F98A66}"/>
              </a:ext>
            </a:extLst>
          </p:cNvPr>
          <p:cNvSpPr>
            <a:spLocks noGrp="1"/>
          </p:cNvSpPr>
          <p:nvPr>
            <p:ph type="title"/>
          </p:nvPr>
        </p:nvSpPr>
        <p:spPr/>
        <p:txBody>
          <a:bodyPr/>
          <a:lstStyle/>
          <a:p>
            <a:pPr eaLnBrk="1" hangingPunct="1"/>
            <a:endParaRPr lang="en-US" altLang="en-US"/>
          </a:p>
        </p:txBody>
      </p:sp>
      <p:sp>
        <p:nvSpPr>
          <p:cNvPr id="3" name="Content Placeholder 2">
            <a:extLst>
              <a:ext uri="{FF2B5EF4-FFF2-40B4-BE49-F238E27FC236}">
                <a16:creationId xmlns:a16="http://schemas.microsoft.com/office/drawing/2014/main" id="{84652A40-91AD-475A-8A5B-46F11D33F44F}"/>
              </a:ext>
            </a:extLst>
          </p:cNvPr>
          <p:cNvSpPr>
            <a:spLocks noGrp="1"/>
          </p:cNvSpPr>
          <p:nvPr>
            <p:ph idx="1"/>
          </p:nvPr>
        </p:nvSpPr>
        <p:spPr/>
        <p:txBody>
          <a:bodyPr rtlCol="0">
            <a:normAutofit fontScale="92500" lnSpcReduction="20000"/>
          </a:bodyPr>
          <a:lstStyle/>
          <a:p>
            <a:pPr algn="r" rtl="1" eaLnBrk="1" fontAlgn="auto" hangingPunct="1">
              <a:spcAft>
                <a:spcPts val="0"/>
              </a:spcAft>
              <a:defRPr/>
            </a:pPr>
            <a:r>
              <a:rPr lang="ar-JO" b="1" u="sng" dirty="0">
                <a:solidFill>
                  <a:srgbClr val="C00000"/>
                </a:solidFill>
              </a:rPr>
              <a:t>دراسة الأسلوب: </a:t>
            </a:r>
            <a:endParaRPr lang="en-US" u="sng" dirty="0">
              <a:solidFill>
                <a:srgbClr val="C00000"/>
              </a:solidFill>
            </a:endParaRPr>
          </a:p>
          <a:p>
            <a:pPr algn="r" rtl="1" eaLnBrk="1" fontAlgn="auto" hangingPunct="1">
              <a:spcAft>
                <a:spcPts val="0"/>
              </a:spcAft>
              <a:defRPr/>
            </a:pPr>
            <a:r>
              <a:rPr lang="ar-JO" b="1" dirty="0"/>
              <a:t> </a:t>
            </a:r>
            <a:endParaRPr lang="en-US" dirty="0"/>
          </a:p>
          <a:p>
            <a:pPr algn="r" rtl="1" eaLnBrk="1" fontAlgn="auto" hangingPunct="1">
              <a:spcAft>
                <a:spcPts val="0"/>
              </a:spcAft>
              <a:defRPr/>
            </a:pPr>
            <a:r>
              <a:rPr lang="ar-JO" b="1" dirty="0"/>
              <a:t>دراسة الأسلوب في هذه القصيدة تقتضي النظر في الألفاظ والتراكيب وحسن أدائها في البيت، فعند ما نستعرض هذه الألفاظ نجدها ألفاظاً فصيحة، وقد استعملها الشاعر استعمالاً مناسباً، ولكن هذه الألفاظ لا تخذو من الغرابة؛ فالكلمات: (عقارب، أشائب، الكواثب، جالب، أرقلوا، فلول، لازب) كلمات غريبة لا يعرفها إلا عالم اللغة، ولكن هذه الكلمات قليلة إذا نسبناها إلى مجمل ألفاظ القصيدة، وعلى هذا نقول إن الألفاظ في مجملها ألفاظ متداولة ومعروفة. ويستثنى من ذلك عدد من الألفاظ التي تعتريها الغرابة. </a:t>
            </a:r>
            <a:endParaRPr lang="en-US" dirty="0"/>
          </a:p>
          <a:p>
            <a:pPr algn="r" eaLnBrk="1" fontAlgn="auto" hangingPunct="1">
              <a:spcAft>
                <a:spcPts val="0"/>
              </a:spcAft>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6B5D49E-AABC-4272-BCAA-85C0D661A993}"/>
              </a:ext>
            </a:extLst>
          </p:cNvPr>
          <p:cNvSpPr>
            <a:spLocks noGrp="1"/>
          </p:cNvSpPr>
          <p:nvPr>
            <p:ph type="title"/>
          </p:nvPr>
        </p:nvSpPr>
        <p:spPr/>
        <p:txBody>
          <a:bodyPr/>
          <a:lstStyle/>
          <a:p>
            <a:pPr eaLnBrk="1" hangingPunct="1"/>
            <a:endParaRPr lang="en-US" altLang="en-US"/>
          </a:p>
        </p:txBody>
      </p:sp>
      <p:sp>
        <p:nvSpPr>
          <p:cNvPr id="3" name="Content Placeholder 2">
            <a:extLst>
              <a:ext uri="{FF2B5EF4-FFF2-40B4-BE49-F238E27FC236}">
                <a16:creationId xmlns:a16="http://schemas.microsoft.com/office/drawing/2014/main" id="{3BADBADD-9EE9-4715-83BE-A7C8038091A9}"/>
              </a:ext>
            </a:extLst>
          </p:cNvPr>
          <p:cNvSpPr>
            <a:spLocks noGrp="1"/>
          </p:cNvSpPr>
          <p:nvPr>
            <p:ph idx="1"/>
          </p:nvPr>
        </p:nvSpPr>
        <p:spPr/>
        <p:txBody>
          <a:bodyPr rtlCol="0">
            <a:normAutofit lnSpcReduction="10000"/>
          </a:bodyPr>
          <a:lstStyle/>
          <a:p>
            <a:pPr algn="r" rtl="1" eaLnBrk="1" fontAlgn="auto" hangingPunct="1">
              <a:spcAft>
                <a:spcPts val="0"/>
              </a:spcAft>
              <a:defRPr/>
            </a:pPr>
            <a:r>
              <a:rPr lang="ar-JO" b="1" dirty="0"/>
              <a:t>والتراكيب تتكون من الألفاظ، ولكن مهارة الشاعر تظهر في تنسيق الألفاظ وترتيبها ورصفها في نسق معين حتى يبدو التركيب جميلاً يؤدي المعنى بوضوح. والنابغة من أمهر الشعراء في بناء التراكيب؛ ولذلك جاءت القصيدة سليمة البناء. وإن كانت لا تخلو من بعض التراكيب التي تحتاج إلى الوقوف عندها أكثر من غيرها مثل: </a:t>
            </a:r>
            <a:endParaRPr lang="en-US" dirty="0"/>
          </a:p>
          <a:p>
            <a:pPr algn="r" rtl="1" eaLnBrk="1" fontAlgn="auto" hangingPunct="1">
              <a:spcAft>
                <a:spcPts val="0"/>
              </a:spcAft>
              <a:defRPr/>
            </a:pPr>
            <a:r>
              <a:rPr lang="ar-JO" b="1" dirty="0"/>
              <a:t> (أراح الليل عازب همه)، (وتوقد بالصفاح نار الحباحب)، (وإذ أعيت على مذاهبي)، فدرجة الوضوح في تراكيب القصيدة متفاوتة، ومع ذلك فإنها تخلو من التعقيد. </a:t>
            </a:r>
            <a:endParaRPr lang="en-US" dirty="0"/>
          </a:p>
          <a:p>
            <a:pPr algn="r" eaLnBrk="1" fontAlgn="auto" hangingPunct="1">
              <a:spcAft>
                <a:spcPts val="0"/>
              </a:spcAft>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7E162E0-78B3-4BDD-9CE6-FA36191E3C42}"/>
              </a:ext>
            </a:extLst>
          </p:cNvPr>
          <p:cNvSpPr>
            <a:spLocks noGrp="1"/>
          </p:cNvSpPr>
          <p:nvPr>
            <p:ph type="title"/>
          </p:nvPr>
        </p:nvSpPr>
        <p:spPr/>
        <p:txBody>
          <a:bodyPr/>
          <a:lstStyle/>
          <a:p>
            <a:pPr eaLnBrk="1" hangingPunct="1"/>
            <a:endParaRPr lang="en-US" altLang="en-US"/>
          </a:p>
        </p:txBody>
      </p:sp>
      <p:sp>
        <p:nvSpPr>
          <p:cNvPr id="24579" name="Content Placeholder 2">
            <a:extLst>
              <a:ext uri="{FF2B5EF4-FFF2-40B4-BE49-F238E27FC236}">
                <a16:creationId xmlns:a16="http://schemas.microsoft.com/office/drawing/2014/main" id="{D0F6CCC5-98AF-4AF4-A98C-146F39AB73D0}"/>
              </a:ext>
            </a:extLst>
          </p:cNvPr>
          <p:cNvSpPr>
            <a:spLocks noGrp="1"/>
          </p:cNvSpPr>
          <p:nvPr>
            <p:ph idx="1"/>
          </p:nvPr>
        </p:nvSpPr>
        <p:spPr/>
        <p:txBody>
          <a:bodyPr/>
          <a:lstStyle/>
          <a:p>
            <a:pPr algn="r" rtl="1" eaLnBrk="1" hangingPunct="1"/>
            <a:r>
              <a:rPr lang="ar-JO" altLang="en-US" b="1"/>
              <a:t>والقصيدة تشتمل على صور بديعة منها صور الطيور التي تتابع الجيش، وذلك مما ساهم في رقي أسلوب الشاعر. فأسلوبه حسن الصياغة، بعيد عن الإسفاف والابتذال، فهو يمثل أسلوب القصيدة الجاهلية خير تمثيل .</a:t>
            </a:r>
            <a:endParaRPr lang="en-US" altLang="en-US"/>
          </a:p>
          <a:p>
            <a:pPr algn="r" rtl="1" eaLnBrk="1" hangingPunct="1"/>
            <a:r>
              <a:rPr lang="ar-JO" altLang="en-US" b="1"/>
              <a:t> </a:t>
            </a:r>
            <a:endParaRPr lang="en-US" altLang="en-US"/>
          </a:p>
          <a:p>
            <a:pPr algn="r" eaLnBrk="1" hangingPunct="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4C22D15-6B5C-482F-9E46-771FA7AC0EA1}"/>
              </a:ext>
            </a:extLst>
          </p:cNvPr>
          <p:cNvSpPr>
            <a:spLocks noGrp="1"/>
          </p:cNvSpPr>
          <p:nvPr>
            <p:ph type="title"/>
          </p:nvPr>
        </p:nvSpPr>
        <p:spPr/>
        <p:txBody>
          <a:bodyPr/>
          <a:lstStyle/>
          <a:p>
            <a:pPr eaLnBrk="1" hangingPunct="1"/>
            <a:endParaRPr lang="en-US" altLang="en-US"/>
          </a:p>
        </p:txBody>
      </p:sp>
      <p:pic>
        <p:nvPicPr>
          <p:cNvPr id="25603" name="Picture 2">
            <a:extLst>
              <a:ext uri="{FF2B5EF4-FFF2-40B4-BE49-F238E27FC236}">
                <a16:creationId xmlns:a16="http://schemas.microsoft.com/office/drawing/2014/main" id="{7CFE6601-6788-471F-97DA-103A929559B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341438"/>
            <a:ext cx="8388350" cy="4967287"/>
          </a:xfr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869B70D-8078-4456-B3A1-A2ACFF3AE071}"/>
              </a:ext>
            </a:extLst>
          </p:cNvPr>
          <p:cNvSpPr>
            <a:spLocks noGrp="1"/>
          </p:cNvSpPr>
          <p:nvPr>
            <p:ph type="title"/>
          </p:nvPr>
        </p:nvSpPr>
        <p:spPr/>
        <p:txBody>
          <a:bodyPr/>
          <a:lstStyle/>
          <a:p>
            <a:pPr eaLnBrk="1" hangingPunct="1"/>
            <a:endParaRPr lang="en-US" altLang="en-US"/>
          </a:p>
        </p:txBody>
      </p:sp>
      <p:pic>
        <p:nvPicPr>
          <p:cNvPr id="26627" name="Picture 2">
            <a:extLst>
              <a:ext uri="{FF2B5EF4-FFF2-40B4-BE49-F238E27FC236}">
                <a16:creationId xmlns:a16="http://schemas.microsoft.com/office/drawing/2014/main" id="{DB7AD978-25F1-43E2-9296-F27925014D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58888" y="1412875"/>
            <a:ext cx="6127750" cy="5184775"/>
          </a:xfr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84E702D3-5C66-473C-B46A-DA11331A965D}"/>
              </a:ext>
            </a:extLst>
          </p:cNvPr>
          <p:cNvSpPr>
            <a:spLocks noGrp="1"/>
          </p:cNvSpPr>
          <p:nvPr>
            <p:ph type="title"/>
          </p:nvPr>
        </p:nvSpPr>
        <p:spPr/>
        <p:txBody>
          <a:bodyPr/>
          <a:lstStyle/>
          <a:p>
            <a:pPr eaLnBrk="1" hangingPunct="1"/>
            <a:endParaRPr lang="en-US" altLang="en-US"/>
          </a:p>
        </p:txBody>
      </p:sp>
      <p:pic>
        <p:nvPicPr>
          <p:cNvPr id="27651" name="Picture 2">
            <a:extLst>
              <a:ext uri="{FF2B5EF4-FFF2-40B4-BE49-F238E27FC236}">
                <a16:creationId xmlns:a16="http://schemas.microsoft.com/office/drawing/2014/main" id="{82C3983F-DE84-46F7-9EA1-E7591BDBC9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57325" y="1484313"/>
            <a:ext cx="6229350" cy="4608512"/>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52C09E2C-F3D6-434A-BD64-BA4BD7F0E0EB}"/>
              </a:ext>
            </a:extLst>
          </p:cNvPr>
          <p:cNvSpPr>
            <a:spLocks noGrp="1"/>
          </p:cNvSpPr>
          <p:nvPr>
            <p:ph type="title"/>
          </p:nvPr>
        </p:nvSpPr>
        <p:spPr/>
        <p:txBody>
          <a:bodyPr/>
          <a:lstStyle/>
          <a:p>
            <a:pPr eaLnBrk="1" hangingPunct="1"/>
            <a:endParaRPr lang="en-US" altLang="en-US"/>
          </a:p>
        </p:txBody>
      </p:sp>
      <p:pic>
        <p:nvPicPr>
          <p:cNvPr id="28675" name="Picture 2">
            <a:extLst>
              <a:ext uri="{FF2B5EF4-FFF2-40B4-BE49-F238E27FC236}">
                <a16:creationId xmlns:a16="http://schemas.microsoft.com/office/drawing/2014/main" id="{FE765E05-29EA-4E42-B600-1FAD79C6F38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66825" y="1773238"/>
            <a:ext cx="6610350" cy="4824412"/>
          </a:xfr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63EEEB2-CA7D-488E-88EA-3CAACE278999}"/>
              </a:ext>
            </a:extLst>
          </p:cNvPr>
          <p:cNvSpPr>
            <a:spLocks noGrp="1"/>
          </p:cNvSpPr>
          <p:nvPr>
            <p:ph type="title"/>
          </p:nvPr>
        </p:nvSpPr>
        <p:spPr/>
        <p:txBody>
          <a:bodyPr/>
          <a:lstStyle/>
          <a:p>
            <a:pPr eaLnBrk="1" hangingPunct="1"/>
            <a:endParaRPr lang="en-US" altLang="en-US"/>
          </a:p>
        </p:txBody>
      </p:sp>
      <p:pic>
        <p:nvPicPr>
          <p:cNvPr id="29699" name="Picture 2">
            <a:extLst>
              <a:ext uri="{FF2B5EF4-FFF2-40B4-BE49-F238E27FC236}">
                <a16:creationId xmlns:a16="http://schemas.microsoft.com/office/drawing/2014/main" id="{5D6412F9-8D9D-438D-A494-D2992708419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74800" y="549275"/>
            <a:ext cx="5994400" cy="6308725"/>
          </a:xfr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114ECBF-9628-434F-8941-751A450BA718}"/>
              </a:ext>
            </a:extLst>
          </p:cNvPr>
          <p:cNvSpPr>
            <a:spLocks noGrp="1"/>
          </p:cNvSpPr>
          <p:nvPr>
            <p:ph type="title"/>
          </p:nvPr>
        </p:nvSpPr>
        <p:spPr/>
        <p:txBody>
          <a:bodyPr/>
          <a:lstStyle/>
          <a:p>
            <a:endParaRPr lang="he-IL"/>
          </a:p>
        </p:txBody>
      </p:sp>
      <p:pic>
        <p:nvPicPr>
          <p:cNvPr id="4" name="מציין מיקום תוכן 3">
            <a:extLst>
              <a:ext uri="{FF2B5EF4-FFF2-40B4-BE49-F238E27FC236}">
                <a16:creationId xmlns:a16="http://schemas.microsoft.com/office/drawing/2014/main" id="{37F5E191-75CD-428D-967E-B7D1D2DA4090}"/>
              </a:ext>
            </a:extLst>
          </p:cNvPr>
          <p:cNvPicPr>
            <a:picLocks noGrp="1" noChangeAspect="1"/>
          </p:cNvPicPr>
          <p:nvPr>
            <p:ph idx="1"/>
          </p:nvPr>
        </p:nvPicPr>
        <p:blipFill>
          <a:blip r:embed="rId2"/>
          <a:stretch>
            <a:fillRect/>
          </a:stretch>
        </p:blipFill>
        <p:spPr>
          <a:xfrm>
            <a:off x="0" y="274638"/>
            <a:ext cx="8975796" cy="6754762"/>
          </a:xfrm>
          <a:prstGeom prst="rect">
            <a:avLst/>
          </a:prstGeom>
        </p:spPr>
      </p:pic>
    </p:spTree>
    <p:extLst>
      <p:ext uri="{BB962C8B-B14F-4D97-AF65-F5344CB8AC3E}">
        <p14:creationId xmlns:p14="http://schemas.microsoft.com/office/powerpoint/2010/main" val="148277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8C4D-DC0B-404C-889F-B68C5288BD14}"/>
              </a:ext>
            </a:extLst>
          </p:cNvPr>
          <p:cNvSpPr>
            <a:spLocks noGrp="1"/>
          </p:cNvSpPr>
          <p:nvPr>
            <p:ph type="title"/>
          </p:nvPr>
        </p:nvSpPr>
        <p:spPr/>
        <p:txBody>
          <a:bodyPr rtlCol="0">
            <a:normAutofit fontScale="90000"/>
          </a:bodyPr>
          <a:lstStyle/>
          <a:p>
            <a:pPr eaLnBrk="1" fontAlgn="auto" hangingPunct="1">
              <a:spcAft>
                <a:spcPts val="0"/>
              </a:spcAft>
              <a:defRPr/>
            </a:pPr>
            <a:r>
              <a:rPr lang="ar-SA" b="1" dirty="0"/>
              <a:t>الأبيات المطلوبة:</a:t>
            </a:r>
            <a:br>
              <a:rPr lang="en-US" dirty="0"/>
            </a:br>
            <a:endParaRPr lang="en-US" dirty="0"/>
          </a:p>
        </p:txBody>
      </p:sp>
      <p:sp>
        <p:nvSpPr>
          <p:cNvPr id="4099" name="Content Placeholder 2">
            <a:extLst>
              <a:ext uri="{FF2B5EF4-FFF2-40B4-BE49-F238E27FC236}">
                <a16:creationId xmlns:a16="http://schemas.microsoft.com/office/drawing/2014/main" id="{F8BE16BE-4518-46C4-B104-390579D53893}"/>
              </a:ext>
            </a:extLst>
          </p:cNvPr>
          <p:cNvSpPr>
            <a:spLocks noGrp="1"/>
          </p:cNvSpPr>
          <p:nvPr>
            <p:ph idx="1"/>
          </p:nvPr>
        </p:nvSpPr>
        <p:spPr>
          <a:xfrm>
            <a:off x="457200" y="836613"/>
            <a:ext cx="8229600" cy="5832475"/>
          </a:xfrm>
        </p:spPr>
        <p:txBody>
          <a:bodyPr/>
          <a:lstStyle/>
          <a:p>
            <a:pPr marL="457200" indent="-457200" algn="r" rtl="1" eaLnBrk="1" hangingPunct="1">
              <a:buFont typeface="Calibri" panose="020F0502020204030204" pitchFamily="34" charset="0"/>
              <a:buAutoNum type="arabicPeriod"/>
            </a:pPr>
            <a:r>
              <a:rPr lang="ar-SA" altLang="en-US" sz="2400" b="1"/>
              <a:t>كِليني لِهَمٍّ يا أُمَيمَةَ ناصِبِ</a:t>
            </a:r>
            <a:r>
              <a:rPr lang="he-IL" altLang="en-US" sz="2400" b="1"/>
              <a:t>        </a:t>
            </a:r>
            <a:r>
              <a:rPr lang="ar-SA" altLang="en-US" sz="2400" b="1"/>
              <a:t>وَلَيلٍ أُقاسيهِ بَطيءِ الكَواكِبِ</a:t>
            </a:r>
            <a:endParaRPr lang="en-US" altLang="en-US" sz="2400"/>
          </a:p>
          <a:p>
            <a:pPr marL="457200" indent="-457200" algn="r" rtl="1" eaLnBrk="1" hangingPunct="1">
              <a:buFont typeface="Calibri" panose="020F0502020204030204" pitchFamily="34" charset="0"/>
              <a:buAutoNum type="arabicPeriod"/>
            </a:pPr>
            <a:r>
              <a:rPr lang="ar-SA" altLang="en-US" sz="2400" b="1"/>
              <a:t>علَيَّ لِعَمروٍ نِعمَةٌ بَعدَ نِعمَةٍ</a:t>
            </a:r>
            <a:r>
              <a:rPr lang="he-IL" altLang="en-US" sz="2400" b="1"/>
              <a:t>         </a:t>
            </a:r>
            <a:r>
              <a:rPr lang="ar-SA" altLang="en-US" sz="2400" b="1"/>
              <a:t>لِوالِدِهِ لَيسَت بِذاتِ عَقارِبِ</a:t>
            </a:r>
            <a:endParaRPr lang="en-US" altLang="en-US" sz="2400"/>
          </a:p>
          <a:p>
            <a:pPr marL="457200" indent="-457200" algn="r" rtl="1" eaLnBrk="1" hangingPunct="1">
              <a:buFont typeface="Calibri" panose="020F0502020204030204" pitchFamily="34" charset="0"/>
              <a:buAutoNum type="arabicPeriod"/>
            </a:pPr>
            <a:r>
              <a:rPr lang="ar-SA" altLang="en-US" sz="2400" b="1"/>
              <a:t>وَثِقتُ لَهُ بِالنَصرِ إِذ قيلَ قَد غَزَت</a:t>
            </a:r>
            <a:r>
              <a:rPr lang="he-IL" altLang="en-US" sz="2400" b="1"/>
              <a:t>   </a:t>
            </a:r>
            <a:r>
              <a:rPr lang="ar-SA" altLang="en-US" sz="2400" b="1"/>
              <a:t>كَتائِبُ مِن غَسّانَ غَيرُ أَشائِبِ</a:t>
            </a:r>
            <a:endParaRPr lang="en-US" altLang="en-US" sz="2400"/>
          </a:p>
          <a:p>
            <a:pPr marL="457200" indent="-457200" algn="r" rtl="1" eaLnBrk="1" hangingPunct="1">
              <a:buFont typeface="Calibri" panose="020F0502020204030204" pitchFamily="34" charset="0"/>
              <a:buAutoNum type="arabicPeriod"/>
            </a:pPr>
            <a:r>
              <a:rPr lang="ar-SA" altLang="en-US" sz="2400" b="1"/>
              <a:t>إِذا ماغَزوا بِالجَيشِ حَلَّقَ فَوقَهُم   عَصائِبُ طَيرٍ تَهتَدي بِعَصائِبِ</a:t>
            </a:r>
            <a:endParaRPr lang="en-US" altLang="en-US" sz="2400" b="1"/>
          </a:p>
          <a:p>
            <a:pPr marL="457200" indent="-457200" algn="r" rtl="1" eaLnBrk="1" hangingPunct="1">
              <a:buFont typeface="Calibri" panose="020F0502020204030204" pitchFamily="34" charset="0"/>
              <a:buAutoNum type="arabicPeriod"/>
            </a:pPr>
            <a:r>
              <a:rPr lang="ar-SA" altLang="en-US" sz="2400" b="1"/>
              <a:t>جَوانِحَ قَد أَيقَنَّ أَنَّ قَبيلَهُ</a:t>
            </a:r>
            <a:r>
              <a:rPr lang="he-IL" altLang="en-US" sz="2400" b="1"/>
              <a:t>         </a:t>
            </a:r>
            <a:r>
              <a:rPr lang="ar-SA" altLang="en-US" sz="2400" b="1"/>
              <a:t>إِذا ما اِلتَقى الجَمعانِ أَوَّلُ غالِبِ</a:t>
            </a:r>
            <a:endParaRPr lang="en-US" altLang="en-US" sz="2400"/>
          </a:p>
          <a:p>
            <a:pPr marL="457200" indent="-457200" algn="r" rtl="1" eaLnBrk="1" hangingPunct="1">
              <a:buFont typeface="Calibri" panose="020F0502020204030204" pitchFamily="34" charset="0"/>
              <a:buAutoNum type="arabicPeriod"/>
            </a:pPr>
            <a:r>
              <a:rPr lang="ar-SA" altLang="en-US" sz="2400" b="1"/>
              <a:t>لَهُنَّ عَلَيهِم عادَةٌ قَد عَرَفنَها</a:t>
            </a:r>
            <a:r>
              <a:rPr lang="he-IL" altLang="en-US" sz="2400" b="1"/>
              <a:t>      </a:t>
            </a:r>
            <a:r>
              <a:rPr lang="ar-SA" altLang="en-US" sz="2400" b="1"/>
              <a:t>إِذا عُرِّضَ الخَطِّيُّ فَوقَ الكَواثِبِ</a:t>
            </a:r>
            <a:endParaRPr lang="en-US" altLang="en-US" sz="2400"/>
          </a:p>
          <a:p>
            <a:pPr marL="457200" indent="-457200" algn="r" rtl="1" eaLnBrk="1" hangingPunct="1">
              <a:buFont typeface="Calibri" panose="020F0502020204030204" pitchFamily="34" charset="0"/>
              <a:buAutoNum type="arabicPeriod"/>
            </a:pPr>
            <a:r>
              <a:rPr lang="ar-SA" altLang="en-US" sz="2400" b="1"/>
              <a:t>وَلا عَيبَ فيهِم غَيرَ أَنَّ سُيوفَهُم</a:t>
            </a:r>
            <a:r>
              <a:rPr lang="he-IL" altLang="en-US" sz="2400" b="1"/>
              <a:t>     </a:t>
            </a:r>
            <a:r>
              <a:rPr lang="ar-SA" altLang="en-US" sz="2400" b="1"/>
              <a:t>بِهِنَّ فُلولٌ مِن قِراعِ الكَتائِبِ</a:t>
            </a:r>
            <a:endParaRPr lang="en-US" altLang="en-US" sz="2400"/>
          </a:p>
          <a:p>
            <a:pPr marL="457200" indent="-457200" algn="r" rtl="1" eaLnBrk="1" hangingPunct="1">
              <a:buFont typeface="Calibri" panose="020F0502020204030204" pitchFamily="34" charset="0"/>
              <a:buAutoNum type="arabicPeriod"/>
            </a:pPr>
            <a:r>
              <a:rPr lang="ar-SA" altLang="en-US" sz="2400" b="1"/>
              <a:t>تُوُرَّثنَ مِن أَزمانِ يَومِ حَليمَةٍ</a:t>
            </a:r>
            <a:r>
              <a:rPr lang="he-IL" altLang="en-US" sz="2400" b="1"/>
              <a:t>      </a:t>
            </a:r>
            <a:r>
              <a:rPr lang="ar-SA" altLang="en-US" sz="2400" b="1"/>
              <a:t>إِلى اليَومِ قَد جُرِّبنَ كُلَّ التَجارِبِ</a:t>
            </a:r>
            <a:endParaRPr lang="en-US" altLang="en-US" sz="2400"/>
          </a:p>
          <a:p>
            <a:pPr marL="457200" indent="-457200" algn="r" rtl="1" eaLnBrk="1" hangingPunct="1">
              <a:buFont typeface="Calibri" panose="020F0502020204030204" pitchFamily="34" charset="0"/>
              <a:buAutoNum type="arabicPeriod"/>
            </a:pPr>
            <a:r>
              <a:rPr lang="ar-SA" altLang="en-US" sz="2400" b="1"/>
              <a:t>تَقُدَّ السَلوقِيَّ المُضاعَفَ نَسجُهُ</a:t>
            </a:r>
            <a:r>
              <a:rPr lang="he-IL" altLang="en-US" sz="2400" b="1"/>
              <a:t>     </a:t>
            </a:r>
            <a:r>
              <a:rPr lang="ar-SA" altLang="en-US" sz="2400" b="1"/>
              <a:t>وَتوقِدُ بِالصُفّاحِ نارَ الحُباحِبِ </a:t>
            </a:r>
            <a:endParaRPr lang="en-US" altLang="en-US" sz="2400"/>
          </a:p>
          <a:p>
            <a:pPr marL="457200" indent="-457200" algn="r" rtl="1" eaLnBrk="1" hangingPunct="1">
              <a:buFont typeface="Calibri" panose="020F0502020204030204" pitchFamily="34" charset="0"/>
              <a:buAutoNum type="arabicPeriod"/>
            </a:pPr>
            <a:r>
              <a:rPr lang="ar-SA" altLang="en-US" sz="2400" b="1"/>
              <a:t>لَهُم شيمَةٌ لَم يُعطِها اللَهُ غَيرَهُم</a:t>
            </a:r>
            <a:r>
              <a:rPr lang="he-IL" altLang="en-US" sz="2400" b="1"/>
              <a:t>  </a:t>
            </a:r>
            <a:r>
              <a:rPr lang="ar-SA" altLang="en-US" sz="2400" b="1"/>
              <a:t>مِنَ الجودِ وَالأَحلامُ غَيرُ عَوازِبِ</a:t>
            </a:r>
            <a:endParaRPr lang="en-US" altLang="en-US" sz="2400"/>
          </a:p>
          <a:p>
            <a:pPr marL="457200" indent="-457200" algn="r" rtl="1" eaLnBrk="1" hangingPunct="1">
              <a:buFont typeface="Calibri" panose="020F0502020204030204" pitchFamily="34" charset="0"/>
              <a:buAutoNum type="arabicPeriod"/>
            </a:pPr>
            <a:r>
              <a:rPr lang="ar-SA" altLang="en-US" sz="2400" b="1"/>
              <a:t>مَحَلَّتُهُم ذاتُ الإِلَهِ وَدينُهُم</a:t>
            </a:r>
            <a:r>
              <a:rPr lang="he-IL" altLang="en-US" sz="2400" b="1"/>
              <a:t>        </a:t>
            </a:r>
            <a:r>
              <a:rPr lang="ar-SA" altLang="en-US" sz="2400" b="1"/>
              <a:t>قَويمٌ فَما يَرجونَ غَيرَ العَواقِبِ</a:t>
            </a:r>
            <a:endParaRPr lang="en-US" altLang="en-US" sz="2400"/>
          </a:p>
          <a:p>
            <a:pPr marL="457200" indent="-457200" algn="r" rtl="1" eaLnBrk="1" hangingPunct="1">
              <a:buFont typeface="Calibri" panose="020F0502020204030204" pitchFamily="34" charset="0"/>
              <a:buAutoNum type="arabicPeriod"/>
            </a:pPr>
            <a:r>
              <a:rPr lang="ar-SA" altLang="en-US" sz="2400" b="1"/>
              <a:t>يَصونونَ أَجساداً قَديماً نَعيمُها</a:t>
            </a:r>
            <a:r>
              <a:rPr lang="he-IL" altLang="en-US" sz="2400" b="1"/>
              <a:t>   </a:t>
            </a:r>
            <a:r>
              <a:rPr lang="ar-SA" altLang="en-US" sz="2400" b="1"/>
              <a:t>بِخالِصَةِ الأَردانِ خُضرِ المَناكِبِ</a:t>
            </a:r>
            <a:endParaRPr lang="en-US" altLang="en-US" sz="2400"/>
          </a:p>
          <a:p>
            <a:pPr marL="457200" indent="-457200" algn="r" eaLnBrk="1" hangingPunct="1">
              <a:buFont typeface="Calibri" panose="020F0502020204030204" pitchFamily="34" charset="0"/>
              <a:buAutoNum type="arabicPeriod"/>
            </a:pPr>
            <a:r>
              <a:rPr lang="ar-SA" altLang="en-US" sz="2400" b="1"/>
              <a:t>13. حَبَوتُ بِها غَسّانَ إِذ كُنتُ لاحِقاً   بِقَومي وَإِذ أَعيَت عَلَيَّ مَذاهِبي</a:t>
            </a: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CA73E-714F-4788-B780-856FEED4FF18}"/>
              </a:ext>
            </a:extLst>
          </p:cNvPr>
          <p:cNvSpPr>
            <a:spLocks noGrp="1"/>
          </p:cNvSpPr>
          <p:nvPr>
            <p:ph type="title"/>
          </p:nvPr>
        </p:nvSpPr>
        <p:spPr/>
        <p:txBody>
          <a:bodyPr rtlCol="0">
            <a:normAutofit/>
          </a:bodyPr>
          <a:lstStyle/>
          <a:p>
            <a:pPr eaLnBrk="1" fontAlgn="auto" hangingPunct="1">
              <a:spcAft>
                <a:spcPts val="0"/>
              </a:spcAft>
              <a:defRPr/>
            </a:pPr>
            <a:r>
              <a:rPr lang="ar-SA" b="1" dirty="0">
                <a:solidFill>
                  <a:srgbClr val="0070C0"/>
                </a:solidFill>
                <a:cs typeface="+mn-cs"/>
              </a:rPr>
              <a:t>شرح الأبيات</a:t>
            </a:r>
            <a:endParaRPr lang="en-US" b="1" dirty="0">
              <a:solidFill>
                <a:srgbClr val="0070C0"/>
              </a:solidFill>
              <a:cs typeface="+mn-cs"/>
            </a:endParaRPr>
          </a:p>
        </p:txBody>
      </p:sp>
      <p:sp>
        <p:nvSpPr>
          <p:cNvPr id="5123" name="Content Placeholder 2">
            <a:extLst>
              <a:ext uri="{FF2B5EF4-FFF2-40B4-BE49-F238E27FC236}">
                <a16:creationId xmlns:a16="http://schemas.microsoft.com/office/drawing/2014/main" id="{D15D6B96-A75E-41AF-8FF9-3C15E3BBBA39}"/>
              </a:ext>
            </a:extLst>
          </p:cNvPr>
          <p:cNvSpPr>
            <a:spLocks noGrp="1"/>
          </p:cNvSpPr>
          <p:nvPr>
            <p:ph idx="1"/>
          </p:nvPr>
        </p:nvSpPr>
        <p:spPr/>
        <p:txBody>
          <a:bodyPr/>
          <a:lstStyle/>
          <a:p>
            <a:pPr algn="r" rtl="1" eaLnBrk="1" hangingPunct="1"/>
            <a:r>
              <a:rPr lang="ar-SA" altLang="en-US" sz="2800" b="1">
                <a:solidFill>
                  <a:srgbClr val="C00000"/>
                </a:solidFill>
              </a:rPr>
              <a:t>1 - كِليني لِهَمٍّ يا أُمَيمَةَ ناصِبِ</a:t>
            </a:r>
            <a:r>
              <a:rPr lang="he-IL" altLang="en-US" sz="2800" b="1">
                <a:solidFill>
                  <a:srgbClr val="C00000"/>
                </a:solidFill>
              </a:rPr>
              <a:t>        </a:t>
            </a:r>
            <a:r>
              <a:rPr lang="ar-SA" altLang="en-US" sz="2800" b="1">
                <a:solidFill>
                  <a:srgbClr val="C00000"/>
                </a:solidFill>
              </a:rPr>
              <a:t>وَلَيلٍ أُقاسيهِ بَطيءِ الكَواكِبِ</a:t>
            </a:r>
            <a:endParaRPr lang="en-US" altLang="en-US" sz="2800">
              <a:solidFill>
                <a:srgbClr val="C00000"/>
              </a:solidFill>
            </a:endParaRPr>
          </a:p>
          <a:p>
            <a:pPr algn="r" rtl="1" eaLnBrk="1" hangingPunct="1"/>
            <a:r>
              <a:rPr lang="he-IL" altLang="en-US" sz="2800" b="1">
                <a:solidFill>
                  <a:srgbClr val="C00000"/>
                </a:solidFill>
              </a:rPr>
              <a:t> </a:t>
            </a:r>
            <a:endParaRPr lang="en-US" altLang="en-US" sz="2800">
              <a:solidFill>
                <a:srgbClr val="C00000"/>
              </a:solidFill>
            </a:endParaRPr>
          </a:p>
          <a:p>
            <a:pPr algn="r" rtl="1" eaLnBrk="1" hangingPunct="1"/>
            <a:r>
              <a:rPr lang="ar-JO" altLang="en-US" b="1"/>
              <a:t>كليني: دعيني. أميمة: ابنته. ناصب: متعب. بطيء الكواكب: نجده تسير سيراً بطيئاً. </a:t>
            </a:r>
            <a:endParaRPr lang="en-US" altLang="en-US"/>
          </a:p>
          <a:p>
            <a:pPr algn="r" rtl="1" eaLnBrk="1" hangingPunct="1"/>
            <a:r>
              <a:rPr lang="ar-JO" altLang="en-US" b="1"/>
              <a:t> </a:t>
            </a:r>
            <a:endParaRPr lang="en-US" altLang="en-US"/>
          </a:p>
          <a:p>
            <a:pPr algn="r" rtl="1" eaLnBrk="1" hangingPunct="1"/>
            <a:r>
              <a:rPr lang="ar-JO" altLang="en-US" b="1"/>
              <a:t>المعنى: دعيني يا بنيتي لهمومي المتعبة واتركيني أقاسي هذا الليل الطويل الذي لا تسير نجومه إلى المغيب وإنما هي تتثاقل في اتجاهها إلى مغاربها. </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301E078-3EA9-465A-B9AE-72AF9F45FE41}"/>
              </a:ext>
            </a:extLst>
          </p:cNvPr>
          <p:cNvSpPr>
            <a:spLocks noGrp="1"/>
          </p:cNvSpPr>
          <p:nvPr>
            <p:ph type="title"/>
          </p:nvPr>
        </p:nvSpPr>
        <p:spPr/>
        <p:txBody>
          <a:bodyPr/>
          <a:lstStyle/>
          <a:p>
            <a:pPr eaLnBrk="1" hangingPunct="1"/>
            <a:endParaRPr lang="en-US" altLang="en-US"/>
          </a:p>
        </p:txBody>
      </p:sp>
      <p:sp>
        <p:nvSpPr>
          <p:cNvPr id="6147" name="Content Placeholder 2">
            <a:extLst>
              <a:ext uri="{FF2B5EF4-FFF2-40B4-BE49-F238E27FC236}">
                <a16:creationId xmlns:a16="http://schemas.microsoft.com/office/drawing/2014/main" id="{BF9A1EDE-5335-4EF1-9F24-3BFD970CD23C}"/>
              </a:ext>
            </a:extLst>
          </p:cNvPr>
          <p:cNvSpPr>
            <a:spLocks noGrp="1"/>
          </p:cNvSpPr>
          <p:nvPr>
            <p:ph idx="1"/>
          </p:nvPr>
        </p:nvSpPr>
        <p:spPr/>
        <p:txBody>
          <a:bodyPr/>
          <a:lstStyle/>
          <a:p>
            <a:pPr algn="r" rtl="1" eaLnBrk="1" hangingPunct="1"/>
            <a:r>
              <a:rPr lang="ar-JO" altLang="en-US" sz="2800" b="1">
                <a:solidFill>
                  <a:srgbClr val="C00000"/>
                </a:solidFill>
              </a:rPr>
              <a:t>2 – </a:t>
            </a:r>
            <a:r>
              <a:rPr lang="ar-SA" altLang="en-US" sz="2800" b="1">
                <a:solidFill>
                  <a:srgbClr val="C00000"/>
                </a:solidFill>
              </a:rPr>
              <a:t>علَيَّ لِعَمروٍ نِعمَةٌ بَعدَ نِعمَةٍ</a:t>
            </a:r>
            <a:r>
              <a:rPr lang="he-IL" altLang="en-US" sz="2800" b="1">
                <a:solidFill>
                  <a:srgbClr val="C00000"/>
                </a:solidFill>
              </a:rPr>
              <a:t>         </a:t>
            </a:r>
            <a:r>
              <a:rPr lang="ar-SA" altLang="en-US" sz="2800" b="1">
                <a:solidFill>
                  <a:srgbClr val="C00000"/>
                </a:solidFill>
              </a:rPr>
              <a:t>لِوالِدِهِ لَيسَت بِذاتِ عَقارِبِ</a:t>
            </a:r>
            <a:endParaRPr lang="en-US" altLang="en-US"/>
          </a:p>
          <a:p>
            <a:pPr algn="r" rtl="1" eaLnBrk="1" hangingPunct="1"/>
            <a:r>
              <a:rPr lang="ar-JO" altLang="en-US" b="1"/>
              <a:t>ذات عقارب: ذات أذى. </a:t>
            </a:r>
            <a:endParaRPr lang="en-US" altLang="en-US"/>
          </a:p>
          <a:p>
            <a:pPr algn="r" rtl="1" eaLnBrk="1" hangingPunct="1"/>
            <a:r>
              <a:rPr lang="ar-JO" altLang="en-US" b="1"/>
              <a:t> </a:t>
            </a:r>
            <a:endParaRPr lang="en-US" altLang="en-US"/>
          </a:p>
          <a:p>
            <a:pPr algn="r" rtl="1" eaLnBrk="1" hangingPunct="1"/>
            <a:r>
              <a:rPr lang="ar-JO" altLang="en-US" b="1"/>
              <a:t>المعنى: لقد منَّ عليَّ عمرو بخيرات كثيرة وأعطاني والده مثلها وهي خيرات لا يخالطها أذى ولا تتبعها من</a:t>
            </a:r>
            <a:r>
              <a:rPr lang="ar-SA" altLang="en-US" b="1"/>
              <a:t>ّ</a:t>
            </a:r>
            <a:r>
              <a:rPr lang="ar-JO" altLang="en-US" b="1"/>
              <a:t>ة. </a:t>
            </a:r>
            <a:endParaRPr lang="en-US" altLang="en-US"/>
          </a:p>
          <a:p>
            <a:pPr algn="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B3D7067-6DE3-4497-8121-266A63AFBD77}"/>
              </a:ext>
            </a:extLst>
          </p:cNvPr>
          <p:cNvSpPr>
            <a:spLocks noGrp="1"/>
          </p:cNvSpPr>
          <p:nvPr>
            <p:ph type="title"/>
          </p:nvPr>
        </p:nvSpPr>
        <p:spPr/>
        <p:txBody>
          <a:bodyPr/>
          <a:lstStyle/>
          <a:p>
            <a:pPr eaLnBrk="1" hangingPunct="1"/>
            <a:endParaRPr lang="en-US" altLang="en-US"/>
          </a:p>
        </p:txBody>
      </p:sp>
      <p:sp>
        <p:nvSpPr>
          <p:cNvPr id="7171" name="Content Placeholder 2">
            <a:extLst>
              <a:ext uri="{FF2B5EF4-FFF2-40B4-BE49-F238E27FC236}">
                <a16:creationId xmlns:a16="http://schemas.microsoft.com/office/drawing/2014/main" id="{F6B6CF1F-F52F-4CD4-A0BF-12DB018810FF}"/>
              </a:ext>
            </a:extLst>
          </p:cNvPr>
          <p:cNvSpPr>
            <a:spLocks noGrp="1"/>
          </p:cNvSpPr>
          <p:nvPr>
            <p:ph idx="1"/>
          </p:nvPr>
        </p:nvSpPr>
        <p:spPr/>
        <p:txBody>
          <a:bodyPr/>
          <a:lstStyle/>
          <a:p>
            <a:pPr algn="r" rtl="1" eaLnBrk="1" hangingPunct="1"/>
            <a:r>
              <a:rPr lang="en-US" altLang="en-US" b="1"/>
              <a:t> </a:t>
            </a:r>
            <a:r>
              <a:rPr lang="ar-JO" altLang="en-US" sz="2800" b="1">
                <a:solidFill>
                  <a:srgbClr val="C00000"/>
                </a:solidFill>
              </a:rPr>
              <a:t>3 - </a:t>
            </a:r>
            <a:r>
              <a:rPr lang="ar-SA" altLang="en-US" sz="2800" b="1">
                <a:solidFill>
                  <a:srgbClr val="C00000"/>
                </a:solidFill>
              </a:rPr>
              <a:t>وَثِقتُ لَهُ بِالنَصرِ إِذ قيلَ قَد غَزَت</a:t>
            </a:r>
            <a:r>
              <a:rPr lang="he-IL" altLang="en-US" sz="2800" b="1">
                <a:solidFill>
                  <a:srgbClr val="C00000"/>
                </a:solidFill>
              </a:rPr>
              <a:t>   </a:t>
            </a:r>
            <a:r>
              <a:rPr lang="ar-SA" altLang="en-US" sz="2800" b="1">
                <a:solidFill>
                  <a:srgbClr val="C00000"/>
                </a:solidFill>
              </a:rPr>
              <a:t>كَتائِبُ مِن غَسّانَ غَيرُ أَشائِبِ</a:t>
            </a:r>
            <a:endParaRPr lang="en-US" altLang="en-US" sz="2800">
              <a:solidFill>
                <a:srgbClr val="C00000"/>
              </a:solidFill>
            </a:endParaRPr>
          </a:p>
          <a:p>
            <a:pPr algn="r" rtl="1" eaLnBrk="1" hangingPunct="1"/>
            <a:r>
              <a:rPr lang="he-IL" altLang="en-US" sz="2800" b="1">
                <a:solidFill>
                  <a:srgbClr val="C00000"/>
                </a:solidFill>
              </a:rPr>
              <a:t> </a:t>
            </a:r>
            <a:endParaRPr lang="en-US" altLang="en-US"/>
          </a:p>
          <a:p>
            <a:pPr algn="r" rtl="1" eaLnBrk="1" hangingPunct="1"/>
            <a:r>
              <a:rPr lang="ar-JO" altLang="en-US" b="1"/>
              <a:t>أشائب: أخلاط</a:t>
            </a:r>
            <a:r>
              <a:rPr lang="ar-SA" altLang="en-US" b="1"/>
              <a:t> (مخلوطة) </a:t>
            </a:r>
            <a:r>
              <a:rPr lang="ar-JO" altLang="en-US" b="1"/>
              <a:t>. </a:t>
            </a:r>
            <a:endParaRPr lang="en-US" altLang="en-US"/>
          </a:p>
          <a:p>
            <a:pPr algn="r" rtl="1" eaLnBrk="1" hangingPunct="1"/>
            <a:r>
              <a:rPr lang="ar-JO" altLang="en-US" b="1"/>
              <a:t>المعنى: لقد تيقنت من انتصار الملك على أعدائه؛ لأن جيشه يشتمل على أبناء الغساسنة دون غيرهم؛ فذلك الجيش لا يجمع أخلاطاً من القبائل وإنما هو مقتصر على غسان.</a:t>
            </a:r>
            <a:endParaRPr lang="en-US" altLang="en-US"/>
          </a:p>
          <a:p>
            <a:pPr algn="r" eaLnBrk="1" hangingPunct="1"/>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354AED1-6667-42F5-ADEA-0494FDB37566}"/>
              </a:ext>
            </a:extLst>
          </p:cNvPr>
          <p:cNvSpPr>
            <a:spLocks noGrp="1"/>
          </p:cNvSpPr>
          <p:nvPr>
            <p:ph type="title"/>
          </p:nvPr>
        </p:nvSpPr>
        <p:spPr/>
        <p:txBody>
          <a:bodyPr/>
          <a:lstStyle/>
          <a:p>
            <a:pPr eaLnBrk="1" hangingPunct="1"/>
            <a:endParaRPr lang="en-US" altLang="en-US"/>
          </a:p>
        </p:txBody>
      </p:sp>
      <p:sp>
        <p:nvSpPr>
          <p:cNvPr id="8195" name="Content Placeholder 2">
            <a:extLst>
              <a:ext uri="{FF2B5EF4-FFF2-40B4-BE49-F238E27FC236}">
                <a16:creationId xmlns:a16="http://schemas.microsoft.com/office/drawing/2014/main" id="{C39361DB-41F8-4CF6-9EEC-333D1CBF3594}"/>
              </a:ext>
            </a:extLst>
          </p:cNvPr>
          <p:cNvSpPr>
            <a:spLocks noGrp="1"/>
          </p:cNvSpPr>
          <p:nvPr>
            <p:ph idx="1"/>
          </p:nvPr>
        </p:nvSpPr>
        <p:spPr/>
        <p:txBody>
          <a:bodyPr/>
          <a:lstStyle/>
          <a:p>
            <a:pPr algn="r" eaLnBrk="1" hangingPunct="1"/>
            <a:endParaRPr lang="en-US" altLang="en-US"/>
          </a:p>
          <a:p>
            <a:pPr algn="r" rtl="1" eaLnBrk="1" hangingPunct="1"/>
            <a:r>
              <a:rPr lang="ar-JO" altLang="en-US" sz="2800">
                <a:solidFill>
                  <a:srgbClr val="C00000"/>
                </a:solidFill>
              </a:rPr>
              <a:t>4– </a:t>
            </a:r>
            <a:r>
              <a:rPr lang="ar-SA" altLang="en-US" sz="2800" b="1">
                <a:solidFill>
                  <a:srgbClr val="C00000"/>
                </a:solidFill>
              </a:rPr>
              <a:t>إِذا ماغَزوا بِالجَيشِ حَلَّقَ فَوقَهُم   عَصائِبُ طَيرٍ تَهتَدي بِعَصائِبِ</a:t>
            </a:r>
            <a:endParaRPr lang="en-US" altLang="en-US" sz="2800">
              <a:solidFill>
                <a:srgbClr val="C00000"/>
              </a:solidFill>
            </a:endParaRPr>
          </a:p>
          <a:p>
            <a:pPr algn="r" rtl="1" eaLnBrk="1" hangingPunct="1"/>
            <a:r>
              <a:rPr lang="ar-JO" altLang="en-US" b="1"/>
              <a:t>عصائب: جمع عصابة وهي الجماعة </a:t>
            </a:r>
            <a:endParaRPr lang="en-US" altLang="en-US"/>
          </a:p>
          <a:p>
            <a:pPr algn="r" rtl="1" eaLnBrk="1" hangingPunct="1"/>
            <a:r>
              <a:rPr lang="ar-JO" altLang="en-US" b="1"/>
              <a:t> المعنى: إذا سار جيش الغساسنة للغزو فإنه يطير فوقه مجموعات من الطيور الكاسرة فإذا رأتها الطيور الأخرى تبعتها فهي تنتظر القتلى من أعدائهم .</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9177F1D-2C65-4EBC-8076-530224F508F3}"/>
              </a:ext>
            </a:extLst>
          </p:cNvPr>
          <p:cNvSpPr>
            <a:spLocks noGrp="1"/>
          </p:cNvSpPr>
          <p:nvPr>
            <p:ph type="title"/>
          </p:nvPr>
        </p:nvSpPr>
        <p:spPr/>
        <p:txBody>
          <a:bodyPr/>
          <a:lstStyle/>
          <a:p>
            <a:pPr eaLnBrk="1" hangingPunct="1"/>
            <a:endParaRPr lang="en-US" altLang="en-US"/>
          </a:p>
        </p:txBody>
      </p:sp>
      <p:sp>
        <p:nvSpPr>
          <p:cNvPr id="9219" name="Content Placeholder 2">
            <a:extLst>
              <a:ext uri="{FF2B5EF4-FFF2-40B4-BE49-F238E27FC236}">
                <a16:creationId xmlns:a16="http://schemas.microsoft.com/office/drawing/2014/main" id="{F39677E0-C095-42E8-84E6-9F43A8C98E6D}"/>
              </a:ext>
            </a:extLst>
          </p:cNvPr>
          <p:cNvSpPr>
            <a:spLocks noGrp="1"/>
          </p:cNvSpPr>
          <p:nvPr>
            <p:ph idx="1"/>
          </p:nvPr>
        </p:nvSpPr>
        <p:spPr/>
        <p:txBody>
          <a:bodyPr/>
          <a:lstStyle/>
          <a:p>
            <a:pPr algn="r" rtl="1" eaLnBrk="1" hangingPunct="1"/>
            <a:r>
              <a:rPr lang="ar-SA" altLang="en-US" sz="2800" b="1">
                <a:solidFill>
                  <a:srgbClr val="C00000"/>
                </a:solidFill>
              </a:rPr>
              <a:t>5- جَوانِحَ قَد أَيقَنَّ أَنَّ قَبيلَهُ</a:t>
            </a:r>
            <a:r>
              <a:rPr lang="he-IL" altLang="en-US" sz="2800" b="1">
                <a:solidFill>
                  <a:srgbClr val="C00000"/>
                </a:solidFill>
              </a:rPr>
              <a:t>         </a:t>
            </a:r>
            <a:r>
              <a:rPr lang="ar-SA" altLang="en-US" sz="2800" b="1">
                <a:solidFill>
                  <a:srgbClr val="C00000"/>
                </a:solidFill>
              </a:rPr>
              <a:t>إِذا ما اِلتَقى الجَمعانِ أَوَّلُ غالِبِ</a:t>
            </a:r>
            <a:endParaRPr lang="en-US" altLang="en-US" sz="2800">
              <a:solidFill>
                <a:srgbClr val="C00000"/>
              </a:solidFill>
            </a:endParaRPr>
          </a:p>
          <a:p>
            <a:pPr algn="r" rtl="1" eaLnBrk="1" hangingPunct="1"/>
            <a:r>
              <a:rPr lang="he-IL" altLang="en-US" b="1"/>
              <a:t> </a:t>
            </a:r>
            <a:endParaRPr lang="en-US" altLang="en-US"/>
          </a:p>
          <a:p>
            <a:pPr algn="r" rtl="1" eaLnBrk="1" hangingPunct="1"/>
            <a:r>
              <a:rPr lang="ar-JO" altLang="en-US" b="1"/>
              <a:t> جوانح : أي مائلات للوقوع. وقوله : قد أيقن أنّ قبيله أوّل غالب , يريد أنها اعتادت(الطيور) بمصاحبتهم حين يخرجون لقتال اعدائهم لأنّها سوف تقع على جثث اعدائهم بعد المعركة فكأن الطّير تعلم الغيب وهي على يقين من غلبتهم في المعارك. </a:t>
            </a: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0361D4D-41F4-4612-80E9-6455CD0D6D15}"/>
              </a:ext>
            </a:extLst>
          </p:cNvPr>
          <p:cNvSpPr>
            <a:spLocks noGrp="1"/>
          </p:cNvSpPr>
          <p:nvPr>
            <p:ph type="title"/>
          </p:nvPr>
        </p:nvSpPr>
        <p:spPr/>
        <p:txBody>
          <a:bodyPr/>
          <a:lstStyle/>
          <a:p>
            <a:pPr eaLnBrk="1" hangingPunct="1"/>
            <a:endParaRPr lang="en-US" altLang="en-US"/>
          </a:p>
        </p:txBody>
      </p:sp>
      <p:sp>
        <p:nvSpPr>
          <p:cNvPr id="10243" name="Content Placeholder 2">
            <a:extLst>
              <a:ext uri="{FF2B5EF4-FFF2-40B4-BE49-F238E27FC236}">
                <a16:creationId xmlns:a16="http://schemas.microsoft.com/office/drawing/2014/main" id="{A85E9FA8-D713-43DF-B7AA-D2B2DEBE2C10}"/>
              </a:ext>
            </a:extLst>
          </p:cNvPr>
          <p:cNvSpPr>
            <a:spLocks noGrp="1"/>
          </p:cNvSpPr>
          <p:nvPr>
            <p:ph idx="1"/>
          </p:nvPr>
        </p:nvSpPr>
        <p:spPr/>
        <p:txBody>
          <a:bodyPr/>
          <a:lstStyle/>
          <a:p>
            <a:pPr algn="r" rtl="1" eaLnBrk="1" hangingPunct="1"/>
            <a:r>
              <a:rPr lang="ar-JO" altLang="en-US" sz="2800" b="1">
                <a:solidFill>
                  <a:srgbClr val="C00000"/>
                </a:solidFill>
              </a:rPr>
              <a:t>6 – </a:t>
            </a:r>
            <a:r>
              <a:rPr lang="ar-SA" altLang="en-US" sz="2800" b="1">
                <a:solidFill>
                  <a:srgbClr val="C00000"/>
                </a:solidFill>
              </a:rPr>
              <a:t>لَهُنَّ عَلَيهِم عادَةٌ قَد عَرَفنَها</a:t>
            </a:r>
            <a:r>
              <a:rPr lang="he-IL" altLang="en-US" sz="2800" b="1">
                <a:solidFill>
                  <a:srgbClr val="C00000"/>
                </a:solidFill>
              </a:rPr>
              <a:t>     </a:t>
            </a:r>
            <a:r>
              <a:rPr lang="ar-SA" altLang="en-US" sz="2800" b="1">
                <a:solidFill>
                  <a:srgbClr val="C00000"/>
                </a:solidFill>
              </a:rPr>
              <a:t>إِذا عُرِّضَ الخَطِّيُّ فَوقَ الكَواثِبِ</a:t>
            </a:r>
            <a:r>
              <a:rPr lang="he-IL" altLang="en-US" b="1"/>
              <a:t> </a:t>
            </a:r>
            <a:endParaRPr lang="en-US" altLang="en-US"/>
          </a:p>
          <a:p>
            <a:pPr algn="r" rtl="1" eaLnBrk="1" hangingPunct="1"/>
            <a:r>
              <a:rPr lang="ar-JO" altLang="en-US" b="1"/>
              <a:t> الخطي: الرماح المنسوبة إلى بلدة الخط (القطيف) في شرقي الجزيرة العربيّة . الكواثب: جمع كاثبة وهي ملتقى الرقبة بالكتف. </a:t>
            </a:r>
            <a:endParaRPr lang="en-US" altLang="en-US"/>
          </a:p>
          <a:p>
            <a:pPr algn="r" rtl="1" eaLnBrk="1" hangingPunct="1"/>
            <a:r>
              <a:rPr lang="ar-JO" altLang="en-US" b="1"/>
              <a:t>المعنى: لقد اعتادت تلك الطيور على مرافقة ذلك الجيش، فعندما ترى الرماح قد عرضت على كواثب الخيول فإنها تعرف مقصد ذلك الجيش . </a:t>
            </a:r>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1744</Words>
  <Application>Microsoft Office PowerPoint</Application>
  <PresentationFormat>‫הצגה על המסך (4:3)</PresentationFormat>
  <Paragraphs>91</Paragraphs>
  <Slides>29</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29</vt:i4>
      </vt:variant>
    </vt:vector>
  </HeadingPairs>
  <TitlesOfParts>
    <vt:vector size="32" baseType="lpstr">
      <vt:lpstr>Arial</vt:lpstr>
      <vt:lpstr>Calibri</vt:lpstr>
      <vt:lpstr>Office Theme</vt:lpstr>
      <vt:lpstr>قصيدة كَليني لِهَمٍّ – النّابغة الذّبياني https://youtu.be/VazLDoXOsKU</vt:lpstr>
      <vt:lpstr>- مناسبة القصيدة:  </vt:lpstr>
      <vt:lpstr>الأبيات المطلوبة: </vt:lpstr>
      <vt:lpstr>شرح الأبيات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يوم حليمة</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قصيدة كَليني لِهَمٍّ – النّابغة الذّبياني</dc:title>
  <dc:creator>Administrator</dc:creator>
  <cp:lastModifiedBy>עבדאללה עזאיזה</cp:lastModifiedBy>
  <cp:revision>46</cp:revision>
  <dcterms:created xsi:type="dcterms:W3CDTF">2020-09-15T17:40:34Z</dcterms:created>
  <dcterms:modified xsi:type="dcterms:W3CDTF">2020-09-23T18:00:42Z</dcterms:modified>
</cp:coreProperties>
</file>