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8" r:id="rId3"/>
    <p:sldId id="269" r:id="rId4"/>
    <p:sldId id="268" r:id="rId5"/>
    <p:sldId id="270" r:id="rId6"/>
    <p:sldId id="271" r:id="rId7"/>
    <p:sldId id="277" r:id="rId8"/>
    <p:sldId id="276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6682706328376E-2"/>
          <c:y val="2.6110244383350023E-2"/>
          <c:w val="0.93253317293671623"/>
          <c:h val="0.72162565182260663"/>
        </c:manualLayout>
      </c:layout>
      <c:barChart>
        <c:barDir val="col"/>
        <c:grouping val="clustered"/>
        <c:varyColors val="0"/>
        <c:ser>
          <c:idx val="0"/>
          <c:order val="0"/>
          <c:tx>
            <c:v>Различают</c:v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invertIfNegative val="0"/>
          <c:dPt>
            <c:idx val="2"/>
            <c:invertIfNegative val="1"/>
            <c:bubble3D val="0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37,5%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начало 2017-18 уч. года</c:v>
                </c:pt>
                <c:pt idx="1">
                  <c:v>конец 2017-18 уч. года</c:v>
                </c:pt>
                <c:pt idx="2">
                  <c:v>середина  2018-19 уч.года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0.25</c:v>
                </c:pt>
                <c:pt idx="1">
                  <c:v>0.375</c:v>
                </c:pt>
                <c:pt idx="2" formatCode="0%">
                  <c:v>0.5</c:v>
                </c:pt>
              </c:numCache>
            </c:numRef>
          </c:val>
        </c:ser>
        <c:ser>
          <c:idx val="1"/>
          <c:order val="1"/>
          <c:tx>
            <c:v>Не различают</c:v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начало 2017-18 уч. года</c:v>
                </c:pt>
                <c:pt idx="1">
                  <c:v>конец 2017-18 уч. года</c:v>
                </c:pt>
                <c:pt idx="2">
                  <c:v>середина  2018-19 уч.года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0.75</c:v>
                </c:pt>
                <c:pt idx="1">
                  <c:v>0.625</c:v>
                </c:pt>
                <c:pt idx="2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265732872"/>
        <c:axId val="26573130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начало 2017-18 уч. года</c:v>
                </c:pt>
                <c:pt idx="1">
                  <c:v>конец 2017-18 уч. года</c:v>
                </c:pt>
                <c:pt idx="2">
                  <c:v>середина  2018-19 уч.года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732872"/>
        <c:axId val="265731304"/>
      </c:lineChart>
      <c:catAx>
        <c:axId val="26573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731304"/>
        <c:crosses val="autoZero"/>
        <c:auto val="1"/>
        <c:lblAlgn val="ctr"/>
        <c:lblOffset val="100"/>
        <c:noMultiLvlLbl val="0"/>
      </c:catAx>
      <c:valAx>
        <c:axId val="26573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73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6371343600162399E-3"/>
          <c:y val="0.84684637028222021"/>
          <c:w val="0.89800775389425014"/>
          <c:h val="0.13844239276531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2017-18 уч.года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Цвет, форма, величина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Середина 2018-19 уч.года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Цвет, форма, величина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Цвет, форма, величина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733656"/>
        <c:axId val="539896080"/>
      </c:barChart>
      <c:catAx>
        <c:axId val="265733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9896080"/>
        <c:crosses val="autoZero"/>
        <c:auto val="1"/>
        <c:lblAlgn val="ctr"/>
        <c:lblOffset val="100"/>
        <c:noMultiLvlLbl val="0"/>
      </c:catAx>
      <c:valAx>
        <c:axId val="539896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5733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Ориентируются</c:v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i="0" smtClean="0"/>
                      <a:t>12,5%</a:t>
                    </a:r>
                    <a:endParaRPr lang="en-US" sz="1400" b="1" i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13ADA08-2C94-4F39-9AFD-6850C47F17A8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E14A3CF-F5F2-4A71-869B-1C0AC011CC4E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начало  2017-18 уч. года</c:v>
                </c:pt>
                <c:pt idx="1">
                  <c:v> конец  2017-18 уч. года</c:v>
                </c:pt>
                <c:pt idx="2">
                  <c:v>середина 2018-19 уч. года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0.125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v>Не ориентируются</c:v>
          </c:tx>
          <c:spPr>
            <a:solidFill>
              <a:schemeClr val="accent2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87,5%</a:t>
                    </a:r>
                    <a:endParaRPr lang="en-US" sz="14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CAE5C8D-837F-4968-9AAE-CF95B78BF2C2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B17FA3D-F5AD-45F1-A73D-05CE2C582E60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начало  2017-18 уч. года</c:v>
                </c:pt>
                <c:pt idx="1">
                  <c:v> конец  2017-18 уч. года</c:v>
                </c:pt>
                <c:pt idx="2">
                  <c:v>середина 2018-19 уч. года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 formatCode="0.00%">
                  <c:v>0.875</c:v>
                </c:pt>
                <c:pt idx="1">
                  <c:v>0.75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начало  2017-18 уч. года</c:v>
                </c:pt>
                <c:pt idx="1">
                  <c:v> конец  2017-18 уч. года</c:v>
                </c:pt>
                <c:pt idx="2">
                  <c:v>середина 2018-19 уч.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5267824"/>
        <c:axId val="547828224"/>
      </c:barChart>
      <c:catAx>
        <c:axId val="32526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828224"/>
        <c:crosses val="autoZero"/>
        <c:auto val="1"/>
        <c:lblAlgn val="ctr"/>
        <c:lblOffset val="100"/>
        <c:noMultiLvlLbl val="0"/>
      </c:catAx>
      <c:valAx>
        <c:axId val="54782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26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2017-18 уч.года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Цвет, форма, величина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Середина 2018-19 уч.года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Цвет, форма, величина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Цвет, форма, величина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828616"/>
        <c:axId val="547827440"/>
      </c:barChart>
      <c:catAx>
        <c:axId val="547828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7827440"/>
        <c:crosses val="autoZero"/>
        <c:auto val="1"/>
        <c:lblAlgn val="ctr"/>
        <c:lblOffset val="100"/>
        <c:noMultiLvlLbl val="0"/>
      </c:catAx>
      <c:valAx>
        <c:axId val="547827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47828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0137795275596E-2"/>
          <c:y val="4.9960875984251966E-2"/>
          <c:w val="0.90254543963254596"/>
          <c:h val="0.73479970472440947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7829400"/>
        <c:axId val="547829792"/>
      </c:barChart>
      <c:catAx>
        <c:axId val="547829400"/>
        <c:scaling>
          <c:orientation val="minMax"/>
        </c:scaling>
        <c:delete val="0"/>
        <c:axPos val="b"/>
        <c:majorTickMark val="out"/>
        <c:minorTickMark val="none"/>
        <c:tickLblPos val="nextTo"/>
        <c:crossAx val="547829792"/>
        <c:crosses val="autoZero"/>
        <c:auto val="1"/>
        <c:lblAlgn val="ctr"/>
        <c:lblOffset val="100"/>
        <c:noMultiLvlLbl val="0"/>
      </c:catAx>
      <c:valAx>
        <c:axId val="54782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7829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2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1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4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2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2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5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8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2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EB74-767D-46B6-8857-ACD694BEB4BC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1B66-F190-4A19-B24A-54EB133EE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8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td0.mycdn.me/image?id=863791340826&amp;t=20&amp;plc=WEB&amp;tkn=*2dm1m0gXBJUxPSZQB7sMBkbzb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9" y="-35074"/>
            <a:ext cx="9143999" cy="68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2" y="260650"/>
            <a:ext cx="8712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 общеобразовательное  учреждение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ограниченными возможностями здоровья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«Основная школа «Коррекция и развитие»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8" y="2060848"/>
            <a:ext cx="5472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творческих способностей  как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 обучающихся с тяжелыми и множественными нарушениями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3129" y="4581128"/>
            <a:ext cx="4572001" cy="887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12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Сафонова Елена Петровна</a:t>
            </a:r>
          </a:p>
          <a:p>
            <a:pPr algn="ctr">
              <a:lnSpc>
                <a:spcPts val="312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-103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6751" y="210293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339708" cy="5544616"/>
          </a:xfrm>
        </p:spPr>
      </p:pic>
    </p:spTree>
    <p:extLst>
      <p:ext uri="{BB962C8B-B14F-4D97-AF65-F5344CB8AC3E}">
        <p14:creationId xmlns:p14="http://schemas.microsoft.com/office/powerpoint/2010/main" val="38614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-34999" y="25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37919"/>
            <a:ext cx="270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Актуальность: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380" y="1022694"/>
            <a:ext cx="8075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творческим трудом является для обучающихся с тяжелыми и множественными нарушениями развития, как средством коррекции недостатков, так и способствует социализации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-34999" y="25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556" y="620688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реализации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потенциальных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и дальнейшей адаптации обучающихся с ТМНР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социуме.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7687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программы интегрированной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деятельности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возможностей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для активного участия в учебно-воспитательной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общественную активность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достижений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339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«Я все смогу!»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8" y="927702"/>
            <a:ext cx="3659744" cy="23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36" y="3750125"/>
            <a:ext cx="3695376" cy="261624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52" y="927702"/>
            <a:ext cx="4200584" cy="2355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9" y="3977031"/>
            <a:ext cx="4310394" cy="23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-142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«Семейная гостиная»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0" y="1236241"/>
            <a:ext cx="3993872" cy="248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98" y="1238027"/>
            <a:ext cx="3442297" cy="52873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832783" cy="27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-129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43325" y="476672"/>
            <a:ext cx="363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и общество»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22" y="999891"/>
            <a:ext cx="4373865" cy="26585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58" y="3789041"/>
            <a:ext cx="4511575" cy="2853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0" y="999892"/>
            <a:ext cx="3370405" cy="55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-20026" y="0"/>
            <a:ext cx="9144000" cy="6858000"/>
          </a:xfrm>
          <a:prstGeom prst="rect">
            <a:avLst/>
          </a:prstGeom>
          <a:noFill/>
          <a:effectLst>
            <a:reflection endPos="64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Объект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548464"/>
              </p:ext>
            </p:extLst>
          </p:nvPr>
        </p:nvGraphicFramePr>
        <p:xfrm>
          <a:off x="437174" y="1417638"/>
          <a:ext cx="8599322" cy="51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2668" y="394301"/>
            <a:ext cx="5698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Цвет, форма, величина предметов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2166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" y="427287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79426103"/>
              </p:ext>
            </p:extLst>
          </p:nvPr>
        </p:nvGraphicFramePr>
        <p:xfrm>
          <a:off x="611560" y="1397000"/>
          <a:ext cx="853244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54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3555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s://avatanplus.com/files/resources/original/58750db7d8f58159893d96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0" y="-232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232825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69097" y="764704"/>
            <a:ext cx="585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42834"/>
              </p:ext>
            </p:extLst>
          </p:nvPr>
        </p:nvGraphicFramePr>
        <p:xfrm>
          <a:off x="395536" y="1340768"/>
          <a:ext cx="8424936" cy="4171518"/>
        </p:xfrm>
        <a:graphic>
          <a:graphicData uri="http://schemas.openxmlformats.org/drawingml/2006/table">
            <a:tbl>
              <a:tblPr firstRow="1" firstCol="1" bandRow="1"/>
              <a:tblGrid>
                <a:gridCol w="3214323"/>
                <a:gridCol w="1736871"/>
                <a:gridCol w="1736871"/>
                <a:gridCol w="1736871"/>
              </a:tblGrid>
              <a:tr h="468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2017-18 уч. года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Конец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2017-18 уч. года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Середина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2018-19 уч. года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УМЕЮТ ОРГАНИЗОВАТЬ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РАБОЧЕЕ  МЕСТО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37,5%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ВЛАДЕЮТ ТЕХНОЛОГИЧЕСКИМИ ПРИЕМАМИ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12,5%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УМЕЮТ РАБОТАТЬ С ТКАНЬЮ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ЭКОНОМНО РАСХОДУЮТ МАТЕРИАЛЫ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ОЦЕНИВАЮТ СВОИ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РАБОТЫ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37,5%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75%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1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221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Коняшина</dc:creator>
  <cp:lastModifiedBy>Елена Сафонова</cp:lastModifiedBy>
  <cp:revision>35</cp:revision>
  <dcterms:created xsi:type="dcterms:W3CDTF">2019-01-04T12:35:47Z</dcterms:created>
  <dcterms:modified xsi:type="dcterms:W3CDTF">2019-01-09T13:03:45Z</dcterms:modified>
</cp:coreProperties>
</file>