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5" r:id="rId2"/>
    <p:sldId id="346" r:id="rId3"/>
    <p:sldId id="347" r:id="rId4"/>
    <p:sldId id="348" r:id="rId5"/>
    <p:sldId id="349" r:id="rId6"/>
    <p:sldId id="350" r:id="rId7"/>
    <p:sldId id="351" r:id="rId8"/>
    <p:sldId id="352" r:id="rId9"/>
    <p:sldId id="353" r:id="rId10"/>
    <p:sldId id="354" r:id="rId11"/>
    <p:sldId id="355" r:id="rId12"/>
    <p:sldId id="356" r:id="rId13"/>
    <p:sldId id="357" r:id="rId14"/>
    <p:sldId id="358" r:id="rId15"/>
    <p:sldId id="359" r:id="rId16"/>
    <p:sldId id="360" r:id="rId17"/>
    <p:sldId id="361" r:id="rId18"/>
    <p:sldId id="362" r:id="rId19"/>
    <p:sldId id="363" r:id="rId20"/>
    <p:sldId id="364" r:id="rId21"/>
    <p:sldId id="365" r:id="rId22"/>
    <p:sldId id="366" r:id="rId23"/>
    <p:sldId id="367" r:id="rId24"/>
    <p:sldId id="368" r:id="rId25"/>
    <p:sldId id="369" r:id="rId26"/>
    <p:sldId id="370" r:id="rId27"/>
    <p:sldId id="371" r:id="rId28"/>
    <p:sldId id="372" r:id="rId29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13-Dec-18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13-Dec-18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69798" y="2321814"/>
            <a:ext cx="5157470" cy="4014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40017" y="2321814"/>
            <a:ext cx="5183505" cy="4014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13-Dec-18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13-Dec-18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13-Dec-18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66360" y="780034"/>
            <a:ext cx="2859278" cy="299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5737" y="3013913"/>
            <a:ext cx="11142345" cy="3154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13-Dec-18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75716" y="1056132"/>
          <a:ext cx="11075024" cy="55060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07510"/>
                <a:gridCol w="196214"/>
                <a:gridCol w="196214"/>
                <a:gridCol w="196214"/>
                <a:gridCol w="196214"/>
                <a:gridCol w="196214"/>
                <a:gridCol w="196214"/>
                <a:gridCol w="196214"/>
                <a:gridCol w="196214"/>
                <a:gridCol w="196214"/>
                <a:gridCol w="285114"/>
                <a:gridCol w="285114"/>
                <a:gridCol w="285115"/>
                <a:gridCol w="285115"/>
                <a:gridCol w="285115"/>
                <a:gridCol w="285115"/>
                <a:gridCol w="285115"/>
                <a:gridCol w="285115"/>
                <a:gridCol w="285115"/>
                <a:gridCol w="285115"/>
                <a:gridCol w="285115"/>
                <a:gridCol w="1965325"/>
              </a:tblGrid>
              <a:tr h="252095">
                <a:tc rowSpan="2"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sz="1600" b="1" spc="-95" dirty="0">
                          <a:latin typeface="Arial"/>
                          <a:cs typeface="Arial"/>
                        </a:rPr>
                        <a:t>Kegiatan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1511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0">
                  <a:txBody>
                    <a:bodyPr/>
                    <a:lstStyle/>
                    <a:p>
                      <a:pPr marL="1627505">
                        <a:lnSpc>
                          <a:spcPts val="1839"/>
                        </a:lnSpc>
                      </a:pPr>
                      <a:r>
                        <a:rPr sz="1600" b="1" spc="-140" dirty="0">
                          <a:latin typeface="Arial"/>
                          <a:cs typeface="Arial"/>
                        </a:rPr>
                        <a:t>Tahun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Pelaksanaan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491490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Stakeholder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11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25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11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20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11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6570">
                <a:tc gridSpan="22">
                  <a:txBody>
                    <a:bodyPr/>
                    <a:lstStyle/>
                    <a:p>
                      <a:pPr marL="8890" algn="ctr">
                        <a:lnSpc>
                          <a:spcPts val="1850"/>
                        </a:lnSpc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Sasaran:</a:t>
                      </a:r>
                      <a:r>
                        <a:rPr sz="16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Mengintegrasikan</a:t>
                      </a:r>
                      <a:r>
                        <a:rPr sz="16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</a:t>
                      </a:r>
                      <a:r>
                        <a:rPr sz="16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perkotaan</a:t>
                      </a:r>
                      <a:r>
                        <a:rPr sz="16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pedesaan</a:t>
                      </a:r>
                      <a:r>
                        <a:rPr sz="16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melalui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peningkatan</a:t>
                      </a:r>
                      <a:r>
                        <a:rPr sz="16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fungsi</a:t>
                      </a:r>
                      <a:r>
                        <a:rPr sz="16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strategis</a:t>
                      </a:r>
                      <a:r>
                        <a:rPr sz="16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</a:t>
                      </a:r>
                      <a:r>
                        <a:rPr sz="16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yang</a:t>
                      </a:r>
                      <a:r>
                        <a:rPr sz="1600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0" dirty="0">
                          <a:latin typeface="Arial"/>
                          <a:cs typeface="Arial"/>
                        </a:rPr>
                        <a:t>mampu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menunjang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525" algn="ctr">
                        <a:lnSpc>
                          <a:spcPct val="100000"/>
                        </a:lnSpc>
                      </a:pPr>
                      <a:r>
                        <a:rPr sz="1600" spc="-100" dirty="0">
                          <a:latin typeface="Arial"/>
                          <a:cs typeface="Arial"/>
                        </a:rPr>
                        <a:t>pengembangan</a:t>
                      </a:r>
                      <a:r>
                        <a:rPr sz="16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aktivitasnya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21945">
                <a:tc gridSpan="22">
                  <a:txBody>
                    <a:bodyPr/>
                    <a:lstStyle/>
                    <a:p>
                      <a:pPr marL="10064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spc="-12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produksi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pertanian,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holtikultura, peternakan, dan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agrowisata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Kecamatan</a:t>
                      </a:r>
                      <a:r>
                        <a:rPr sz="16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Kedawung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21945">
                <a:tc gridSpan="22">
                  <a:txBody>
                    <a:bodyPr/>
                    <a:lstStyle/>
                    <a:p>
                      <a:pPr marL="52641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pertanian,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holtikultura, dan penyediaan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fasilitas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peternakan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sapi,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kambing,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2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unggas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96570">
                <a:tc>
                  <a:txBody>
                    <a:bodyPr/>
                    <a:lstStyle/>
                    <a:p>
                      <a:pPr marL="12700">
                        <a:lnSpc>
                          <a:spcPts val="1850"/>
                        </a:lnSpc>
                      </a:pPr>
                      <a:r>
                        <a:rPr sz="1600" spc="-13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Proyek </a:t>
                      </a:r>
                      <a:r>
                        <a:rPr sz="1600" spc="-135" dirty="0">
                          <a:latin typeface="Arial"/>
                          <a:cs typeface="Arial"/>
                        </a:rPr>
                        <a:t>Percontohan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Konsolidasi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Pertanian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Kecamatan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Sragen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20955" marR="2540" algn="ctr">
                        <a:lnSpc>
                          <a:spcPct val="100000"/>
                        </a:lnSpc>
                      </a:pPr>
                      <a:r>
                        <a:rPr sz="1600" spc="-120" dirty="0">
                          <a:latin typeface="Arial"/>
                          <a:cs typeface="Arial"/>
                        </a:rPr>
                        <a:t>Pemilik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pertanian, 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Pemda, </a:t>
                      </a:r>
                      <a:r>
                        <a:rPr sz="1600" spc="-180" dirty="0">
                          <a:latin typeface="Arial"/>
                          <a:cs typeface="Arial"/>
                        </a:rPr>
                        <a:t>BPN,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 </a:t>
                      </a:r>
                      <a:r>
                        <a:rPr sz="1600" spc="-240" dirty="0">
                          <a:latin typeface="Arial"/>
                          <a:cs typeface="Arial"/>
                        </a:rPr>
                        <a:t>PUPR,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Pertanian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7205">
                <a:tc>
                  <a:txBody>
                    <a:bodyPr/>
                    <a:lstStyle/>
                    <a:p>
                      <a:pPr marL="12700">
                        <a:lnSpc>
                          <a:spcPts val="1855"/>
                        </a:lnSpc>
                      </a:pPr>
                      <a:r>
                        <a:rPr sz="1600" spc="-125" dirty="0">
                          <a:latin typeface="Arial"/>
                          <a:cs typeface="Arial"/>
                        </a:rPr>
                        <a:t>Perencanaan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konsolidasi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pertanian</a:t>
                      </a:r>
                      <a:r>
                        <a:rPr sz="16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sz="1600" spc="-125" dirty="0">
                          <a:latin typeface="Arial"/>
                          <a:cs typeface="Arial"/>
                        </a:rPr>
                        <a:t>kebutuhan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infrastruktur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(irigasi </a:t>
                      </a:r>
                      <a:r>
                        <a:rPr sz="1600" spc="-120" dirty="0">
                          <a:latin typeface="Arial"/>
                          <a:cs typeface="Arial"/>
                        </a:rPr>
                        <a:t>teknis,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jalan,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dll)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2580"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120" dirty="0">
                          <a:latin typeface="Arial"/>
                          <a:cs typeface="Arial"/>
                        </a:rPr>
                        <a:t>Pelaksanaan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konsolidasi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lahan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pertanian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6570">
                <a:tc>
                  <a:txBody>
                    <a:bodyPr/>
                    <a:lstStyle/>
                    <a:p>
                      <a:pPr marL="12700">
                        <a:lnSpc>
                          <a:spcPts val="1855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Penyiapan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lokasi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pengelolaan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kandang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sz="1600" spc="-125" dirty="0">
                          <a:latin typeface="Arial"/>
                          <a:cs typeface="Arial"/>
                        </a:rPr>
                        <a:t>komunal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peternakan</a:t>
                      </a:r>
                      <a:r>
                        <a:rPr sz="1600" spc="-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sapi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34290" marR="17780" algn="ctr">
                        <a:lnSpc>
                          <a:spcPct val="100000"/>
                        </a:lnSpc>
                      </a:pPr>
                      <a:r>
                        <a:rPr sz="1600" spc="-120" dirty="0">
                          <a:latin typeface="Arial"/>
                          <a:cs typeface="Arial"/>
                        </a:rPr>
                        <a:t>Pemilik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lahan,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Peternak, 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Pemda,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Peternakan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Perikanan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7205">
                <a:tc>
                  <a:txBody>
                    <a:bodyPr/>
                    <a:lstStyle/>
                    <a:p>
                      <a:pPr marL="12700">
                        <a:lnSpc>
                          <a:spcPts val="1855"/>
                        </a:lnSpc>
                      </a:pPr>
                      <a:r>
                        <a:rPr sz="1600" spc="-13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kandang-kandang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komunal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serta</a:t>
                      </a:r>
                      <a:endParaRPr sz="1600" dirty="0">
                        <a:latin typeface="Arial"/>
                        <a:cs typeface="Arial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sz="1600" spc="-80" dirty="0">
                          <a:latin typeface="Arial"/>
                          <a:cs typeface="Arial"/>
                        </a:rPr>
                        <a:t>lahan-lahan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penggembalaan</a:t>
                      </a:r>
                      <a:r>
                        <a:rPr sz="16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sapi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7205">
                <a:tc>
                  <a:txBody>
                    <a:bodyPr/>
                    <a:lstStyle/>
                    <a:p>
                      <a:pPr marL="12700" marR="863600">
                        <a:lnSpc>
                          <a:spcPts val="1920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Penetapan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 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peternakan</a:t>
                      </a:r>
                      <a:r>
                        <a:rPr sz="16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unggas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836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Pengadaan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Infrastruktur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pendukung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kawasan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sz="1600" spc="-75" dirty="0">
                          <a:latin typeface="Arial"/>
                          <a:cs typeface="Arial"/>
                        </a:rPr>
                        <a:t>peternakan</a:t>
                      </a:r>
                      <a:r>
                        <a:rPr sz="16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unggas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5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5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50">
                        <a:latin typeface="Times New Roman"/>
                        <a:cs typeface="Times New Roman"/>
                      </a:endParaRPr>
                    </a:p>
                    <a:p>
                      <a:pPr marL="4953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5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ts val="1855"/>
                        </a:lnSpc>
                      </a:pPr>
                      <a:r>
                        <a:rPr sz="1600" spc="-120" dirty="0">
                          <a:latin typeface="Arial"/>
                          <a:cs typeface="Arial"/>
                        </a:rPr>
                        <a:t>Pemilik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lahan,</a:t>
                      </a:r>
                      <a:r>
                        <a:rPr sz="16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Peternak,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78740" marR="62865" indent="3175" algn="ctr">
                        <a:lnSpc>
                          <a:spcPct val="100000"/>
                        </a:lnSpc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Pemda, Dinas 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Peternakan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Perikanan,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1600" spc="-22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75" dirty="0">
                          <a:latin typeface="Arial"/>
                          <a:cs typeface="Arial"/>
                        </a:rPr>
                        <a:t>PUPR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579119" y="419100"/>
            <a:ext cx="6487667" cy="2194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199376" y="478536"/>
            <a:ext cx="3543300" cy="1005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91382" y="280288"/>
          <a:ext cx="11198849" cy="62261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8790"/>
                <a:gridCol w="193675"/>
                <a:gridCol w="193675"/>
                <a:gridCol w="193675"/>
                <a:gridCol w="193675"/>
                <a:gridCol w="193675"/>
                <a:gridCol w="193675"/>
                <a:gridCol w="193675"/>
                <a:gridCol w="193675"/>
                <a:gridCol w="193675"/>
                <a:gridCol w="287654"/>
                <a:gridCol w="287655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002789"/>
              </a:tblGrid>
              <a:tr h="274320">
                <a:tc rowSpan="2"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95" dirty="0">
                          <a:latin typeface="Arial"/>
                          <a:cs typeface="Arial"/>
                        </a:rPr>
                        <a:t>Kegiatan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0">
                  <a:txBody>
                    <a:bodyPr/>
                    <a:lstStyle/>
                    <a:p>
                      <a:pPr marL="1622425">
                        <a:lnSpc>
                          <a:spcPts val="1914"/>
                        </a:lnSpc>
                      </a:pPr>
                      <a:r>
                        <a:rPr sz="1600" b="1" spc="-140" dirty="0">
                          <a:latin typeface="Arial"/>
                          <a:cs typeface="Arial"/>
                        </a:rPr>
                        <a:t>Tahun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Pelaksanaan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22605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Stakeholder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82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72185">
                <a:tc gridSpan="2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2924175" marR="284480" indent="-2620645">
                        <a:lnSpc>
                          <a:spcPct val="100000"/>
                        </a:lnSpc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Sasaran: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Perkotaan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Sragen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sebagai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pemukiman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mengakomodasi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masyarakat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lokal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masyarakat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pekerja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penglaju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Metropolitan</a:t>
                      </a:r>
                      <a:r>
                        <a:rPr sz="1600" spc="-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Surakarta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85775">
                <a:tc gridSpan="22">
                  <a:txBody>
                    <a:bodyPr/>
                    <a:lstStyle/>
                    <a:p>
                      <a:pPr marL="1904364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600" b="1" spc="-12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Pengadaan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permukiman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600" spc="-135" dirty="0">
                          <a:latin typeface="Arial"/>
                          <a:cs typeface="Arial"/>
                        </a:rPr>
                        <a:t>nyaman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penglaju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penduduk </a:t>
                      </a:r>
                      <a:r>
                        <a:rPr sz="1600" spc="-160" dirty="0">
                          <a:latin typeface="Arial"/>
                          <a:cs typeface="Arial"/>
                        </a:rPr>
                        <a:t>non</a:t>
                      </a:r>
                      <a:r>
                        <a:rPr sz="1600" spc="-2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penglaju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31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52729">
                <a:tc gridSpan="22">
                  <a:txBody>
                    <a:bodyPr/>
                    <a:lstStyle/>
                    <a:p>
                      <a:pPr marL="3376929">
                        <a:lnSpc>
                          <a:spcPts val="1850"/>
                        </a:lnSpc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Peningkatan perumahan</a:t>
                      </a:r>
                      <a:r>
                        <a:rPr sz="1600" spc="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perkotaan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85775"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600" spc="-14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vertical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housing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31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31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31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31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31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31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31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19710" marR="115570" indent="-9017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Rakyat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23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2729">
                <a:tc>
                  <a:txBody>
                    <a:bodyPr/>
                    <a:lstStyle/>
                    <a:p>
                      <a:pPr marL="11430">
                        <a:lnSpc>
                          <a:spcPts val="1850"/>
                        </a:lnSpc>
                      </a:pPr>
                      <a:r>
                        <a:rPr sz="1600" spc="-14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fasilitas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penunjang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vertical</a:t>
                      </a:r>
                      <a:r>
                        <a:rPr sz="16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housing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algn="ctr">
                        <a:lnSpc>
                          <a:spcPts val="18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ts val="18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ts val="18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8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8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8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23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5775">
                <a:tc gridSpan="22">
                  <a:txBody>
                    <a:bodyPr/>
                    <a:lstStyle/>
                    <a:p>
                      <a:pPr marL="2150110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b="1" spc="-12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Pengelolaan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prasarana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penunjang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wilayah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Srampalkrawung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85775">
                <a:tc gridSpan="22">
                  <a:txBody>
                    <a:bodyPr/>
                    <a:lstStyle/>
                    <a:p>
                      <a:pPr marL="2631440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embuatan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perbaikan </a:t>
                      </a:r>
                      <a:r>
                        <a:rPr sz="1600" spc="-155" dirty="0">
                          <a:latin typeface="Arial"/>
                          <a:cs typeface="Arial"/>
                        </a:rPr>
                        <a:t>sistem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jaringan</a:t>
                      </a:r>
                      <a:r>
                        <a:rPr sz="1600" spc="2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prasarana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5750"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600" spc="-130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1600" spc="-155" dirty="0">
                          <a:latin typeface="Arial"/>
                          <a:cs typeface="Arial"/>
                        </a:rPr>
                        <a:t>sistem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pengangkutan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sampah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(5R)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240" dirty="0">
                          <a:latin typeface="Arial"/>
                          <a:cs typeface="Arial"/>
                        </a:rPr>
                        <a:t>PUPR,</a:t>
                      </a:r>
                      <a:r>
                        <a:rPr sz="1600" spc="-1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20" dirty="0">
                          <a:latin typeface="Arial"/>
                          <a:cs typeface="Arial"/>
                        </a:rPr>
                        <a:t>PEMKOT,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</a:pP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15" dirty="0">
                          <a:latin typeface="Arial"/>
                          <a:cs typeface="Arial"/>
                        </a:rPr>
                        <a:t>PEMDA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2729">
                <a:tc>
                  <a:txBody>
                    <a:bodyPr/>
                    <a:lstStyle/>
                    <a:p>
                      <a:pPr marL="11430">
                        <a:lnSpc>
                          <a:spcPts val="1855"/>
                        </a:lnSpc>
                      </a:pPr>
                      <a:r>
                        <a:rPr sz="1600" spc="-95" dirty="0">
                          <a:latin typeface="Arial"/>
                          <a:cs typeface="Arial"/>
                        </a:rPr>
                        <a:t>Perbaikan </a:t>
                      </a:r>
                      <a:r>
                        <a:rPr sz="1600" spc="-155" dirty="0">
                          <a:latin typeface="Arial"/>
                          <a:cs typeface="Arial"/>
                        </a:rPr>
                        <a:t>sistem</a:t>
                      </a:r>
                      <a:r>
                        <a:rPr sz="1600" spc="-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drainase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8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ts val="18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1045">
                <a:tc>
                  <a:txBody>
                    <a:bodyPr/>
                    <a:lstStyle/>
                    <a:p>
                      <a:pPr marL="11430">
                        <a:lnSpc>
                          <a:spcPts val="1855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Peningkatan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kualitas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jaringan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telekomunikasi</a:t>
                      </a:r>
                      <a:r>
                        <a:rPr sz="16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1430" marR="452755">
                        <a:lnSpc>
                          <a:spcPct val="100000"/>
                        </a:lnSpc>
                      </a:pPr>
                      <a:r>
                        <a:rPr sz="1600" spc="-45" dirty="0">
                          <a:latin typeface="Arial"/>
                          <a:cs typeface="Arial"/>
                        </a:rPr>
                        <a:t>bagian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selatan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Kecamatan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Karangmalang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Kecamatan</a:t>
                      </a:r>
                      <a:r>
                        <a:rPr sz="16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Kedawung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R="20320" algn="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1594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33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7205">
                <a:tc>
                  <a:txBody>
                    <a:bodyPr/>
                    <a:lstStyle/>
                    <a:p>
                      <a:pPr marL="11430" marR="394335">
                        <a:lnSpc>
                          <a:spcPts val="1920"/>
                        </a:lnSpc>
                      </a:pPr>
                      <a:r>
                        <a:rPr sz="1600" spc="-130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instalasi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pengolahan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air </a:t>
                      </a:r>
                      <a:r>
                        <a:rPr sz="1600" spc="-185" dirty="0">
                          <a:latin typeface="Arial"/>
                          <a:cs typeface="Arial"/>
                        </a:rPr>
                        <a:t>minum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bagi 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perkotaan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Sragen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sekitarnya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2729">
                <a:tc>
                  <a:txBody>
                    <a:bodyPr/>
                    <a:lstStyle/>
                    <a:p>
                      <a:pPr marL="11430">
                        <a:lnSpc>
                          <a:spcPts val="1855"/>
                        </a:lnSpc>
                      </a:pPr>
                      <a:r>
                        <a:rPr sz="1600" spc="-114" dirty="0">
                          <a:latin typeface="Arial"/>
                          <a:cs typeface="Arial"/>
                        </a:rPr>
                        <a:t>Peningkatan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kualitas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jaringan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air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bersih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sanitasi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8415" algn="r">
                        <a:lnSpc>
                          <a:spcPts val="18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ts val="18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91382" y="280288"/>
          <a:ext cx="11200109" cy="6309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93235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005329"/>
              </a:tblGrid>
              <a:tr h="274320">
                <a:tc rowSpan="2">
                  <a:txBody>
                    <a:bodyPr/>
                    <a:lstStyle/>
                    <a:p>
                      <a:pPr marR="25400" algn="ctr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95" dirty="0">
                          <a:latin typeface="Arial"/>
                          <a:cs typeface="Arial"/>
                        </a:rPr>
                        <a:t>Kegiatan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0">
                  <a:txBody>
                    <a:bodyPr/>
                    <a:lstStyle/>
                    <a:p>
                      <a:pPr marL="1617980">
                        <a:lnSpc>
                          <a:spcPts val="1914"/>
                        </a:lnSpc>
                      </a:pPr>
                      <a:r>
                        <a:rPr sz="1600" b="1" spc="-140" dirty="0">
                          <a:latin typeface="Arial"/>
                          <a:cs typeface="Arial"/>
                        </a:rPr>
                        <a:t>Tahun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Pelaksanaan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23875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Stakeholder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82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6675" algn="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54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4655">
                <a:tc gridSpan="22">
                  <a:txBody>
                    <a:bodyPr/>
                    <a:lstStyle/>
                    <a:p>
                      <a:pPr marL="281178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600" b="1" spc="-12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ruang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komunal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interaksi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antar</a:t>
                      </a:r>
                      <a:r>
                        <a:rPr sz="1600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masyarakat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14655">
                <a:tc gridSpan="22">
                  <a:txBody>
                    <a:bodyPr/>
                    <a:lstStyle/>
                    <a:p>
                      <a:pPr marL="147320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0" dirty="0">
                          <a:latin typeface="Arial"/>
                          <a:cs typeface="Arial"/>
                        </a:rPr>
                        <a:t>Program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: Pembuatan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pengoptimalan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ruang-ruang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komunal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wilayah</a:t>
                      </a:r>
                      <a:r>
                        <a:rPr sz="1600" spc="3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Srampalkrawung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41045">
                <a:tc>
                  <a:txBody>
                    <a:bodyPr/>
                    <a:lstStyle/>
                    <a:p>
                      <a:pPr marL="11430">
                        <a:lnSpc>
                          <a:spcPts val="1850"/>
                        </a:lnSpc>
                      </a:pPr>
                      <a:r>
                        <a:rPr sz="1600" spc="-95" dirty="0">
                          <a:latin typeface="Arial"/>
                          <a:cs typeface="Arial"/>
                        </a:rPr>
                        <a:t>Normalisasi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tanggul</a:t>
                      </a:r>
                      <a:r>
                        <a:rPr sz="16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Sungai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1430" marR="353060">
                        <a:lnSpc>
                          <a:spcPct val="100000"/>
                        </a:lnSpc>
                      </a:pPr>
                      <a:r>
                        <a:rPr sz="1600" spc="-130" dirty="0">
                          <a:latin typeface="Arial"/>
                          <a:cs typeface="Arial"/>
                        </a:rPr>
                        <a:t>Mungkung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Sungai 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Garuda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serta penerapan 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riverfront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R="22225" algn="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R="23495" algn="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450">
                        <a:latin typeface="Times New Roman"/>
                        <a:cs typeface="Times New Roman"/>
                      </a:endParaRPr>
                    </a:p>
                    <a:p>
                      <a:pPr marL="546100">
                        <a:lnSpc>
                          <a:spcPct val="100000"/>
                        </a:lnSpc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75" dirty="0">
                          <a:latin typeface="Arial"/>
                          <a:cs typeface="Arial"/>
                        </a:rPr>
                        <a:t>PUPR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6570">
                <a:tc>
                  <a:txBody>
                    <a:bodyPr/>
                    <a:lstStyle/>
                    <a:p>
                      <a:pPr marL="11430">
                        <a:lnSpc>
                          <a:spcPts val="1850"/>
                        </a:lnSpc>
                      </a:pPr>
                      <a:r>
                        <a:rPr sz="1600" spc="-100" dirty="0">
                          <a:latin typeface="Arial"/>
                          <a:cs typeface="Arial"/>
                        </a:rPr>
                        <a:t>Pengoptimalan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Alun-alun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Sragen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sebagai</a:t>
                      </a:r>
                      <a:r>
                        <a:rPr sz="16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pusat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</a:pPr>
                      <a:r>
                        <a:rPr sz="1600" spc="-65" dirty="0">
                          <a:latin typeface="Arial"/>
                          <a:cs typeface="Arial"/>
                        </a:rPr>
                        <a:t>aktivitas</a:t>
                      </a:r>
                      <a:r>
                        <a:rPr sz="16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sosial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3365">
                <a:tc>
                  <a:txBody>
                    <a:bodyPr/>
                    <a:lstStyle/>
                    <a:p>
                      <a:pPr marL="11430">
                        <a:lnSpc>
                          <a:spcPts val="1850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pemakaman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25" dirty="0">
                          <a:latin typeface="Arial"/>
                          <a:cs typeface="Arial"/>
                        </a:rPr>
                        <a:t>umum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8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4020">
                <a:tc gridSpan="22">
                  <a:txBody>
                    <a:bodyPr/>
                    <a:lstStyle/>
                    <a:p>
                      <a:pPr marL="312991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600" b="1" spc="-12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Penanggulangan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bencana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kenyamanan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35" dirty="0">
                          <a:latin typeface="Arial"/>
                          <a:cs typeface="Arial"/>
                        </a:rPr>
                        <a:t>hunian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14655">
                <a:tc gridSpan="22">
                  <a:txBody>
                    <a:bodyPr/>
                    <a:lstStyle/>
                    <a:p>
                      <a:pPr marL="271970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Pengalokasian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sesuai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dengan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fungsi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41045">
                <a:tc>
                  <a:txBody>
                    <a:bodyPr/>
                    <a:lstStyle/>
                    <a:p>
                      <a:pPr marL="11430">
                        <a:lnSpc>
                          <a:spcPts val="1855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kembali</a:t>
                      </a:r>
                      <a:r>
                        <a:rPr sz="16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</a:pPr>
                      <a:r>
                        <a:rPr sz="1600" spc="-160" dirty="0">
                          <a:latin typeface="Arial"/>
                          <a:cs typeface="Arial"/>
                        </a:rPr>
                        <a:t>sub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urban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bagian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selatan</a:t>
                      </a:r>
                      <a:r>
                        <a:rPr sz="1600" spc="-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Karangmalang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</a:pPr>
                      <a:r>
                        <a:rPr sz="1600" spc="-75" dirty="0">
                          <a:latin typeface="Arial"/>
                          <a:cs typeface="Arial"/>
                        </a:rPr>
                        <a:t>(pendidikan,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permukiman,</a:t>
                      </a:r>
                      <a:r>
                        <a:rPr sz="1600" spc="-2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dll)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R="22225" algn="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R="23495" algn="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5651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968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240" dirty="0">
                          <a:latin typeface="Arial"/>
                          <a:cs typeface="Arial"/>
                        </a:rPr>
                        <a:t>PUPR,</a:t>
                      </a:r>
                      <a:r>
                        <a:rPr sz="1600" spc="-1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20" dirty="0">
                          <a:latin typeface="Arial"/>
                          <a:cs typeface="Arial"/>
                        </a:rPr>
                        <a:t>PEMKOT,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</a:pPr>
                      <a:r>
                        <a:rPr sz="1600" spc="-8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15" dirty="0">
                          <a:latin typeface="Arial"/>
                          <a:cs typeface="Arial"/>
                        </a:rPr>
                        <a:t>PEMDA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1045">
                <a:tc>
                  <a:txBody>
                    <a:bodyPr/>
                    <a:lstStyle/>
                    <a:p>
                      <a:pPr marL="11430" marR="306070">
                        <a:lnSpc>
                          <a:spcPts val="1920"/>
                        </a:lnSpc>
                      </a:pPr>
                      <a:r>
                        <a:rPr sz="1600" spc="-114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kembali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 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permukiman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perdagangan-jasa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bagian 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utara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Karangmalang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5651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968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714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4604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079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4655">
                <a:tc gridSpan="22">
                  <a:txBody>
                    <a:bodyPr/>
                    <a:lstStyle/>
                    <a:p>
                      <a:pPr marL="287274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0" dirty="0">
                          <a:latin typeface="Arial"/>
                          <a:cs typeface="Arial"/>
                        </a:rPr>
                        <a:t>Program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: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Peningkatan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tindakan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preventif </a:t>
                      </a:r>
                      <a:r>
                        <a:rPr sz="1600" spc="-35" dirty="0">
                          <a:latin typeface="Arial"/>
                          <a:cs typeface="Arial"/>
                        </a:rPr>
                        <a:t>terkait</a:t>
                      </a:r>
                      <a:r>
                        <a:rPr sz="1600" spc="-2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bencana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23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41045">
                <a:tc>
                  <a:txBody>
                    <a:bodyPr/>
                    <a:lstStyle/>
                    <a:p>
                      <a:pPr marL="11430" marR="31115">
                        <a:lnSpc>
                          <a:spcPts val="1920"/>
                        </a:lnSpc>
                      </a:pPr>
                      <a:r>
                        <a:rPr sz="1600" spc="-130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1600" spc="-120" dirty="0">
                          <a:latin typeface="Arial"/>
                          <a:cs typeface="Arial"/>
                        </a:rPr>
                        <a:t>embung-embung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baru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70" dirty="0">
                          <a:latin typeface="Arial"/>
                          <a:cs typeface="Arial"/>
                        </a:rPr>
                        <a:t>sumur-sumur 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resapan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menampung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kapasitas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air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permukaan 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air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tanah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lebih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banyak.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R="23495" algn="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5651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968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240" dirty="0">
                          <a:latin typeface="Arial"/>
                          <a:cs typeface="Arial"/>
                        </a:rPr>
                        <a:t>PUPR,</a:t>
                      </a:r>
                      <a:r>
                        <a:rPr sz="1600" spc="-1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20" dirty="0">
                          <a:latin typeface="Arial"/>
                          <a:cs typeface="Arial"/>
                        </a:rPr>
                        <a:t>PEMKOT,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</a:pP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15" dirty="0">
                          <a:latin typeface="Arial"/>
                          <a:cs typeface="Arial"/>
                        </a:rPr>
                        <a:t>PEMDA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91382" y="280288"/>
          <a:ext cx="11371561" cy="6210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55770"/>
                <a:gridCol w="107314"/>
                <a:gridCol w="91439"/>
                <a:gridCol w="102870"/>
                <a:gridCol w="95885"/>
                <a:gridCol w="99060"/>
                <a:gridCol w="100329"/>
                <a:gridCol w="94614"/>
                <a:gridCol w="104139"/>
                <a:gridCol w="90170"/>
                <a:gridCol w="108585"/>
                <a:gridCol w="86360"/>
                <a:gridCol w="113029"/>
                <a:gridCol w="81914"/>
                <a:gridCol w="116839"/>
                <a:gridCol w="77470"/>
                <a:gridCol w="121285"/>
                <a:gridCol w="73660"/>
                <a:gridCol w="125729"/>
                <a:gridCol w="69214"/>
                <a:gridCol w="220345"/>
                <a:gridCol w="72389"/>
                <a:gridCol w="217804"/>
                <a:gridCol w="74929"/>
                <a:gridCol w="215265"/>
                <a:gridCol w="77470"/>
                <a:gridCol w="212090"/>
                <a:gridCol w="80009"/>
                <a:gridCol w="209550"/>
                <a:gridCol w="82550"/>
                <a:gridCol w="207009"/>
                <a:gridCol w="85090"/>
                <a:gridCol w="204470"/>
                <a:gridCol w="88265"/>
                <a:gridCol w="201929"/>
                <a:gridCol w="90804"/>
                <a:gridCol w="199390"/>
                <a:gridCol w="93345"/>
                <a:gridCol w="196850"/>
                <a:gridCol w="95884"/>
                <a:gridCol w="193675"/>
                <a:gridCol w="98425"/>
                <a:gridCol w="1891029"/>
                <a:gridCol w="147320"/>
              </a:tblGrid>
              <a:tr h="274320">
                <a:tc rowSpan="2"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95" dirty="0">
                          <a:latin typeface="Arial"/>
                          <a:cs typeface="Arial"/>
                        </a:rPr>
                        <a:t>Kegiatan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0">
                  <a:txBody>
                    <a:bodyPr/>
                    <a:lstStyle/>
                    <a:p>
                      <a:pPr marL="1655445">
                        <a:lnSpc>
                          <a:spcPts val="1914"/>
                        </a:lnSpc>
                      </a:pPr>
                      <a:r>
                        <a:rPr sz="1600" b="1" spc="-140" dirty="0">
                          <a:latin typeface="Arial"/>
                          <a:cs typeface="Arial"/>
                        </a:rPr>
                        <a:t>Tahun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Pelaksanaan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 marL="483870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Stakeholder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82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762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699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699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572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572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508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445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381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381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3020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2384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111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9209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857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730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6034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0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349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222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095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20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11200">
                <a:tc gridSpan="4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3310254">
                        <a:lnSpc>
                          <a:spcPct val="100000"/>
                        </a:lnSpc>
                      </a:pPr>
                      <a:r>
                        <a:rPr sz="1600" b="1" spc="-12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transportasi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antar</a:t>
                      </a:r>
                      <a:r>
                        <a:rPr sz="16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11200">
                <a:tc gridSpan="4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2974975">
                        <a:lnSpc>
                          <a:spcPct val="100000"/>
                        </a:lnSpc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transportasi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</a:t>
                      </a:r>
                      <a:r>
                        <a:rPr sz="1600" spc="-2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penglaju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1120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160" dirty="0">
                          <a:latin typeface="Arial"/>
                          <a:cs typeface="Arial"/>
                        </a:rPr>
                        <a:t>bus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trans </a:t>
                      </a:r>
                      <a:r>
                        <a:rPr sz="1600" spc="-120" dirty="0">
                          <a:latin typeface="Arial"/>
                          <a:cs typeface="Arial"/>
                        </a:rPr>
                        <a:t>Solo</a:t>
                      </a:r>
                      <a:r>
                        <a:rPr sz="1600" spc="-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35" dirty="0">
                          <a:latin typeface="Arial"/>
                          <a:cs typeface="Arial"/>
                        </a:rPr>
                        <a:t>Raya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63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marR="22225" algn="ctr">
                        <a:lnSpc>
                          <a:spcPct val="100000"/>
                        </a:lnSpc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perhubungan,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R="24130" algn="ctr">
                        <a:lnSpc>
                          <a:spcPct val="100000"/>
                        </a:lnSpc>
                      </a:pPr>
                      <a:r>
                        <a:rPr sz="1600" spc="-215" dirty="0">
                          <a:latin typeface="Arial"/>
                          <a:cs typeface="Arial"/>
                        </a:rPr>
                        <a:t>PEMKOT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10565">
                <a:tc gridSpan="2"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1600" spc="-130" dirty="0">
                          <a:latin typeface="Arial"/>
                          <a:cs typeface="Arial"/>
                        </a:rPr>
                        <a:t>Perluasan </a:t>
                      </a:r>
                      <a:r>
                        <a:rPr sz="1600" spc="-165" dirty="0">
                          <a:latin typeface="Arial"/>
                          <a:cs typeface="Arial"/>
                        </a:rPr>
                        <a:t>Rute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Kereta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Prambanan </a:t>
                      </a:r>
                      <a:r>
                        <a:rPr sz="1600" spc="-165" dirty="0">
                          <a:latin typeface="Arial"/>
                          <a:cs typeface="Arial"/>
                        </a:rPr>
                        <a:t>Ekspres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</a:pPr>
                      <a:r>
                        <a:rPr sz="1600" spc="-70" dirty="0">
                          <a:latin typeface="Arial"/>
                          <a:cs typeface="Arial"/>
                        </a:rPr>
                        <a:t>penglaju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sampai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Stasiun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Sragen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77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318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001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11200">
                <a:tc gridSpan="2">
                  <a:txBody>
                    <a:bodyPr/>
                    <a:lstStyle/>
                    <a:p>
                      <a:pPr marL="11430" marR="49403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Peningkatan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Kapasitas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pelayanan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Terminal 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Pilangsari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sebagai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terminal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akhir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84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4699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11200">
                <a:tc gridSpan="4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2075814">
                        <a:lnSpc>
                          <a:spcPct val="100000"/>
                        </a:lnSpc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0" dirty="0">
                          <a:latin typeface="Arial"/>
                          <a:cs typeface="Arial"/>
                        </a:rPr>
                        <a:t>Program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: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transportasi </a:t>
                      </a:r>
                      <a:r>
                        <a:rPr sz="1600" spc="-22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antar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</a:t>
                      </a:r>
                      <a:r>
                        <a:rPr sz="1600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lokal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terintegrasi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11200">
                <a:tc gridSpan="2">
                  <a:txBody>
                    <a:bodyPr/>
                    <a:lstStyle/>
                    <a:p>
                      <a:pPr marL="11430" marR="1270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tranportasi </a:t>
                      </a:r>
                      <a:r>
                        <a:rPr sz="1600" spc="-22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mengintegrasikan 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antar</a:t>
                      </a:r>
                      <a:r>
                        <a:rPr sz="16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84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901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69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63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31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00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787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22225" algn="ctr">
                        <a:lnSpc>
                          <a:spcPct val="100000"/>
                        </a:lnSpc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perhubungan,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R="2413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220" dirty="0">
                          <a:latin typeface="Arial"/>
                          <a:cs typeface="Arial"/>
                        </a:rPr>
                        <a:t>PEMKOT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10565">
                <a:tc gridSpan="2">
                  <a:txBody>
                    <a:bodyPr/>
                    <a:lstStyle/>
                    <a:p>
                      <a:pPr marL="11430" marR="29781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600" spc="-105" dirty="0">
                          <a:latin typeface="Arial"/>
                          <a:cs typeface="Arial"/>
                        </a:rPr>
                        <a:t>Pengadaan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halte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pada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strategis 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(permukiman,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pusat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kegiatan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masyarakat</a:t>
                      </a:r>
                      <a:r>
                        <a:rPr sz="1600" spc="-2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lainnya)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84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318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91382" y="280288"/>
          <a:ext cx="11200109" cy="60407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93235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005329"/>
              </a:tblGrid>
              <a:tr h="274320">
                <a:tc rowSpan="2">
                  <a:txBody>
                    <a:bodyPr/>
                    <a:lstStyle/>
                    <a:p>
                      <a:pPr marR="25400" algn="ctr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95" dirty="0">
                          <a:latin typeface="Arial"/>
                          <a:cs typeface="Arial"/>
                        </a:rPr>
                        <a:t>Kegiatan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0">
                  <a:txBody>
                    <a:bodyPr/>
                    <a:lstStyle/>
                    <a:p>
                      <a:pPr marL="1617980">
                        <a:lnSpc>
                          <a:spcPts val="1914"/>
                        </a:lnSpc>
                      </a:pPr>
                      <a:r>
                        <a:rPr sz="1600" b="1" spc="-140" dirty="0">
                          <a:latin typeface="Arial"/>
                          <a:cs typeface="Arial"/>
                        </a:rPr>
                        <a:t>Tahun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Pelaksanaan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23875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Stakeholder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82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6675" algn="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73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54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99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19785">
                <a:tc gridSpan="22">
                  <a:txBody>
                    <a:bodyPr/>
                    <a:lstStyle/>
                    <a:p>
                      <a:pPr marL="2924175" marR="285750" indent="-2620645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Sasaran: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Perkotaan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Sragen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sebagai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pemukiman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mengakomodasi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masyarakat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lokal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masyarakat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pekerja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penglaju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Metropolitan</a:t>
                      </a:r>
                      <a:r>
                        <a:rPr sz="1600" spc="-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Surakarta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2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09575">
                <a:tc gridSpan="22">
                  <a:txBody>
                    <a:bodyPr/>
                    <a:lstStyle/>
                    <a:p>
                      <a:pPr marL="215328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b="1" spc="-12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penunjang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pengembangan potensi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lokal </a:t>
                      </a:r>
                      <a:r>
                        <a:rPr sz="1600" spc="-120" dirty="0">
                          <a:latin typeface="Arial"/>
                          <a:cs typeface="Arial"/>
                        </a:rPr>
                        <a:t>ke</a:t>
                      </a:r>
                      <a:r>
                        <a:rPr sz="1600" spc="-22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perkotaan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92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09575">
                <a:tc gridSpan="22">
                  <a:txBody>
                    <a:bodyPr/>
                    <a:lstStyle/>
                    <a:p>
                      <a:pPr marL="278066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160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pusat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pemasaran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pergudangan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92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10209"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14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155" dirty="0">
                          <a:latin typeface="Arial"/>
                          <a:cs typeface="Arial"/>
                        </a:rPr>
                        <a:t>Pusat </a:t>
                      </a:r>
                      <a:r>
                        <a:rPr sz="1600" spc="-150" dirty="0">
                          <a:latin typeface="Arial"/>
                          <a:cs typeface="Arial"/>
                        </a:rPr>
                        <a:t>UMKM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Kelurahan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Sine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92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92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92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92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33425" marR="203200" indent="-513715">
                        <a:lnSpc>
                          <a:spcPct val="100000"/>
                        </a:lnSpc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Koperasi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150" dirty="0">
                          <a:latin typeface="Arial"/>
                          <a:cs typeface="Arial"/>
                        </a:rPr>
                        <a:t>UMKM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6570">
                <a:tc>
                  <a:txBody>
                    <a:bodyPr/>
                    <a:lstStyle/>
                    <a:p>
                      <a:pPr marL="11430">
                        <a:lnSpc>
                          <a:spcPts val="1850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pergudangan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terpadu</a:t>
                      </a:r>
                      <a:r>
                        <a:rPr sz="1600" spc="-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</a:pPr>
                      <a:r>
                        <a:rPr sz="1600" spc="-85" dirty="0">
                          <a:latin typeface="Arial"/>
                          <a:cs typeface="Arial"/>
                        </a:rPr>
                        <a:t>Pilangsari,</a:t>
                      </a:r>
                      <a:r>
                        <a:rPr sz="16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Ngrampal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9575">
                <a:tc gridSpan="22">
                  <a:txBody>
                    <a:bodyPr/>
                    <a:lstStyle/>
                    <a:p>
                      <a:pPr marL="279654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b="1" spc="-114" dirty="0">
                          <a:latin typeface="Arial"/>
                          <a:cs typeface="Arial"/>
                        </a:rPr>
                        <a:t>Strategi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: Peningkatan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pelayanan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fasilitas 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pada 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titik-titik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aktivitas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92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09575">
                <a:tc gridSpan="22">
                  <a:txBody>
                    <a:bodyPr/>
                    <a:lstStyle/>
                    <a:p>
                      <a:pPr marL="259207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fasilitas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penunjang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aktivitas</a:t>
                      </a:r>
                      <a:r>
                        <a:rPr sz="16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perdagangan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98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 marL="11430">
                        <a:lnSpc>
                          <a:spcPts val="1855"/>
                        </a:lnSpc>
                      </a:pPr>
                      <a:r>
                        <a:rPr sz="1600" spc="-105" dirty="0">
                          <a:latin typeface="Arial"/>
                          <a:cs typeface="Arial"/>
                        </a:rPr>
                        <a:t>Revitalisasi </a:t>
                      </a:r>
                      <a:r>
                        <a:rPr sz="1600" spc="-135" dirty="0">
                          <a:latin typeface="Arial"/>
                          <a:cs typeface="Arial"/>
                        </a:rPr>
                        <a:t>Pasar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Sukowati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pasar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bunder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serta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</a:pPr>
                      <a:r>
                        <a:rPr sz="1600" spc="-95" dirty="0">
                          <a:latin typeface="Arial"/>
                          <a:cs typeface="Arial"/>
                        </a:rPr>
                        <a:t>memprioritaskan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penjualan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produk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lokal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5156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75" dirty="0">
                          <a:latin typeface="Arial"/>
                          <a:cs typeface="Arial"/>
                        </a:rPr>
                        <a:t>Disperindag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2729">
                <a:tc>
                  <a:txBody>
                    <a:bodyPr/>
                    <a:lstStyle/>
                    <a:p>
                      <a:pPr marL="11430">
                        <a:lnSpc>
                          <a:spcPts val="1855"/>
                        </a:lnSpc>
                      </a:pPr>
                      <a:r>
                        <a:rPr sz="1600" spc="-105" dirty="0">
                          <a:latin typeface="Arial"/>
                          <a:cs typeface="Arial"/>
                        </a:rPr>
                        <a:t>Pengadaan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pasar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sayur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Desa</a:t>
                      </a:r>
                      <a:r>
                        <a:rPr sz="1600" spc="-2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Mojodoyong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ts val="18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ts val="18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7205">
                <a:tc>
                  <a:txBody>
                    <a:bodyPr/>
                    <a:lstStyle/>
                    <a:p>
                      <a:pPr marL="11430" marR="481330">
                        <a:lnSpc>
                          <a:spcPts val="1920"/>
                        </a:lnSpc>
                      </a:pPr>
                      <a:r>
                        <a:rPr sz="1600" spc="-130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sentra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outlet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pemasaran hasil  </a:t>
                      </a:r>
                      <a:r>
                        <a:rPr sz="1600" spc="-210" dirty="0">
                          <a:latin typeface="Arial"/>
                          <a:cs typeface="Arial"/>
                        </a:rPr>
                        <a:t>umkm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9575">
                <a:tc gridSpan="22">
                  <a:txBody>
                    <a:bodyPr/>
                    <a:lstStyle/>
                    <a:p>
                      <a:pPr marL="258762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Peningkatan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upaya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pemeliharaan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aset-aset</a:t>
                      </a:r>
                      <a:r>
                        <a:rPr sz="1600" spc="-2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perkotaan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96570">
                <a:tc>
                  <a:txBody>
                    <a:bodyPr/>
                    <a:lstStyle/>
                    <a:p>
                      <a:pPr marL="11430" marR="781685">
                        <a:lnSpc>
                          <a:spcPts val="1920"/>
                        </a:lnSpc>
                      </a:pPr>
                      <a:r>
                        <a:rPr sz="1600" spc="-100" dirty="0">
                          <a:latin typeface="Arial"/>
                          <a:cs typeface="Arial"/>
                        </a:rPr>
                        <a:t>Pengoptimalan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aset-aset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perkotaan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secara 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komprehensif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-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35" dirty="0">
                          <a:latin typeface="Arial"/>
                          <a:cs typeface="Arial"/>
                        </a:rPr>
                        <a:t>integratif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58495" marR="347980" indent="-295910">
                        <a:lnSpc>
                          <a:spcPts val="1920"/>
                        </a:lnSpc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275" dirty="0">
                          <a:latin typeface="Arial"/>
                          <a:cs typeface="Arial"/>
                        </a:rPr>
                        <a:t>PUPR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220" dirty="0">
                          <a:latin typeface="Arial"/>
                          <a:cs typeface="Arial"/>
                        </a:rPr>
                        <a:t>PEMKOT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32656" y="174497"/>
            <a:ext cx="2895725" cy="65524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766053" y="931545"/>
            <a:ext cx="1529715" cy="62801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065" marR="5080" indent="3175" algn="ctr">
              <a:lnSpc>
                <a:spcPct val="81700"/>
              </a:lnSpc>
              <a:spcBef>
                <a:spcPts val="430"/>
              </a:spcBef>
            </a:pPr>
            <a:r>
              <a:rPr sz="1500" spc="-95" dirty="0">
                <a:latin typeface="Arial"/>
                <a:cs typeface="Arial"/>
              </a:rPr>
              <a:t>Penyiapan </a:t>
            </a:r>
            <a:r>
              <a:rPr sz="1500" spc="-70" dirty="0">
                <a:latin typeface="Arial"/>
                <a:cs typeface="Arial"/>
              </a:rPr>
              <a:t>regulasi  </a:t>
            </a:r>
            <a:r>
              <a:rPr sz="1500" spc="-30" dirty="0">
                <a:latin typeface="Arial"/>
                <a:cs typeface="Arial"/>
              </a:rPr>
              <a:t>terkait</a:t>
            </a:r>
            <a:r>
              <a:rPr sz="1500" spc="-55" dirty="0">
                <a:latin typeface="Arial"/>
                <a:cs typeface="Arial"/>
              </a:rPr>
              <a:t> </a:t>
            </a:r>
            <a:r>
              <a:rPr sz="1500" spc="-85" dirty="0">
                <a:latin typeface="Arial"/>
                <a:cs typeface="Arial"/>
              </a:rPr>
              <a:t>penggunaan  </a:t>
            </a:r>
            <a:r>
              <a:rPr sz="1500" spc="-80" dirty="0">
                <a:latin typeface="Arial"/>
                <a:cs typeface="Arial"/>
              </a:rPr>
              <a:t>lahan</a:t>
            </a:r>
            <a:endParaRPr sz="1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87441" y="2297429"/>
            <a:ext cx="1275080" cy="81534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635" algn="ctr">
              <a:lnSpc>
                <a:spcPct val="81800"/>
              </a:lnSpc>
              <a:spcBef>
                <a:spcPts val="425"/>
              </a:spcBef>
            </a:pPr>
            <a:r>
              <a:rPr sz="1500" spc="-114" dirty="0">
                <a:latin typeface="Arial"/>
                <a:cs typeface="Arial"/>
              </a:rPr>
              <a:t>Pengembangan  </a:t>
            </a:r>
            <a:r>
              <a:rPr sz="1500" spc="-65" dirty="0">
                <a:latin typeface="Arial"/>
                <a:cs typeface="Arial"/>
              </a:rPr>
              <a:t>infrastruktur</a:t>
            </a:r>
            <a:r>
              <a:rPr sz="1500" spc="-95" dirty="0">
                <a:latin typeface="Arial"/>
                <a:cs typeface="Arial"/>
              </a:rPr>
              <a:t> </a:t>
            </a:r>
            <a:r>
              <a:rPr sz="1500" spc="-65" dirty="0">
                <a:latin typeface="Arial"/>
                <a:cs typeface="Arial"/>
              </a:rPr>
              <a:t>dan  </a:t>
            </a:r>
            <a:r>
              <a:rPr sz="1500" spc="-55" dirty="0">
                <a:latin typeface="Arial"/>
                <a:cs typeface="Arial"/>
              </a:rPr>
              <a:t>fasilitas  perkotaan</a:t>
            </a:r>
            <a:endParaRPr sz="1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59577" y="3756405"/>
            <a:ext cx="1544955" cy="81534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algn="ctr">
              <a:lnSpc>
                <a:spcPct val="81800"/>
              </a:lnSpc>
              <a:spcBef>
                <a:spcPts val="425"/>
              </a:spcBef>
            </a:pPr>
            <a:r>
              <a:rPr sz="1500" spc="-114" dirty="0">
                <a:latin typeface="Arial"/>
                <a:cs typeface="Arial"/>
              </a:rPr>
              <a:t>Pengembangan </a:t>
            </a:r>
            <a:r>
              <a:rPr sz="1500" spc="-65" dirty="0">
                <a:latin typeface="Arial"/>
                <a:cs typeface="Arial"/>
              </a:rPr>
              <a:t>dan  pengoptimalan  infrastruktur dan  </a:t>
            </a:r>
            <a:r>
              <a:rPr sz="1500" spc="-55" dirty="0">
                <a:latin typeface="Arial"/>
                <a:cs typeface="Arial"/>
              </a:rPr>
              <a:t>fasilitas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spc="-55" dirty="0">
                <a:latin typeface="Arial"/>
                <a:cs typeface="Arial"/>
              </a:rPr>
              <a:t>perkotaan</a:t>
            </a:r>
            <a:endParaRPr sz="1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18861" y="5215254"/>
            <a:ext cx="1412240" cy="81534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635" algn="ctr">
              <a:lnSpc>
                <a:spcPct val="81800"/>
              </a:lnSpc>
              <a:spcBef>
                <a:spcPts val="425"/>
              </a:spcBef>
            </a:pPr>
            <a:r>
              <a:rPr sz="1500" spc="-90" dirty="0">
                <a:latin typeface="Arial"/>
                <a:cs typeface="Arial"/>
              </a:rPr>
              <a:t>Pengoptimalan  </a:t>
            </a:r>
            <a:r>
              <a:rPr sz="1500" spc="-55" dirty="0">
                <a:latin typeface="Arial"/>
                <a:cs typeface="Arial"/>
              </a:rPr>
              <a:t>perkotaan</a:t>
            </a:r>
            <a:r>
              <a:rPr sz="1500" spc="-70" dirty="0">
                <a:latin typeface="Arial"/>
                <a:cs typeface="Arial"/>
              </a:rPr>
              <a:t> </a:t>
            </a:r>
            <a:r>
              <a:rPr sz="1500" spc="-95" dirty="0">
                <a:latin typeface="Arial"/>
                <a:cs typeface="Arial"/>
              </a:rPr>
              <a:t>Sragen  </a:t>
            </a:r>
            <a:r>
              <a:rPr sz="1500" spc="-60" dirty="0">
                <a:latin typeface="Arial"/>
                <a:cs typeface="Arial"/>
              </a:rPr>
              <a:t>sebagai </a:t>
            </a:r>
            <a:r>
              <a:rPr sz="1500" spc="-55" dirty="0">
                <a:latin typeface="Arial"/>
                <a:cs typeface="Arial"/>
              </a:rPr>
              <a:t>kota  satelit</a:t>
            </a:r>
            <a:endParaRPr sz="15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8086343" y="1299972"/>
            <a:ext cx="2313940" cy="365760"/>
          </a:xfrm>
          <a:prstGeom prst="rect">
            <a:avLst/>
          </a:prstGeom>
          <a:solidFill>
            <a:srgbClr val="C3DFE2"/>
          </a:solidFill>
        </p:spPr>
        <p:txBody>
          <a:bodyPr vert="horz" wrap="square" lIns="0" tIns="16510" rIns="0" bIns="0" rtlCol="0">
            <a:spAutoFit/>
          </a:bodyPr>
          <a:lstStyle/>
          <a:p>
            <a:pPr marL="311785">
              <a:lnSpc>
                <a:spcPct val="100000"/>
              </a:lnSpc>
              <a:spcBef>
                <a:spcPts val="130"/>
              </a:spcBef>
            </a:pPr>
            <a:r>
              <a:rPr sz="2000" b="0" spc="-10" dirty="0">
                <a:latin typeface="Arial"/>
                <a:cs typeface="Arial"/>
              </a:rPr>
              <a:t>5 </a:t>
            </a:r>
            <a:r>
              <a:rPr sz="2000" b="0" spc="-245" dirty="0">
                <a:latin typeface="Arial"/>
                <a:cs typeface="Arial"/>
              </a:rPr>
              <a:t>Tahun</a:t>
            </a:r>
            <a:r>
              <a:rPr sz="2000" b="0" spc="-55" dirty="0">
                <a:latin typeface="Arial"/>
                <a:cs typeface="Arial"/>
              </a:rPr>
              <a:t> </a:t>
            </a:r>
            <a:r>
              <a:rPr sz="2000" b="0" spc="-130" dirty="0">
                <a:latin typeface="Arial"/>
                <a:cs typeface="Arial"/>
              </a:rPr>
              <a:t>Pertama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80260" y="2813304"/>
            <a:ext cx="2313940" cy="349250"/>
          </a:xfrm>
          <a:prstGeom prst="rect">
            <a:avLst/>
          </a:prstGeom>
          <a:solidFill>
            <a:srgbClr val="C3DFE2"/>
          </a:solidFill>
        </p:spPr>
        <p:txBody>
          <a:bodyPr vert="horz" wrap="square" lIns="0" tIns="8255" rIns="0" bIns="0" rtlCol="0">
            <a:spAutoFit/>
          </a:bodyPr>
          <a:lstStyle/>
          <a:p>
            <a:pPr marL="407034">
              <a:lnSpc>
                <a:spcPct val="100000"/>
              </a:lnSpc>
              <a:spcBef>
                <a:spcPts val="65"/>
              </a:spcBef>
            </a:pPr>
            <a:r>
              <a:rPr sz="2000" spc="-10" dirty="0">
                <a:latin typeface="Arial"/>
                <a:cs typeface="Arial"/>
              </a:rPr>
              <a:t>5 </a:t>
            </a:r>
            <a:r>
              <a:rPr sz="2000" spc="-245" dirty="0">
                <a:latin typeface="Arial"/>
                <a:cs typeface="Arial"/>
              </a:rPr>
              <a:t>Tahun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125" dirty="0">
                <a:latin typeface="Arial"/>
                <a:cs typeface="Arial"/>
              </a:rPr>
              <a:t>Kedua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86343" y="4110228"/>
            <a:ext cx="2313940" cy="347980"/>
          </a:xfrm>
          <a:prstGeom prst="rect">
            <a:avLst/>
          </a:prstGeom>
          <a:solidFill>
            <a:srgbClr val="C3DFE2"/>
          </a:solidFill>
        </p:spPr>
        <p:txBody>
          <a:bodyPr vert="horz" wrap="square" lIns="0" tIns="6985" rIns="0" bIns="0" rtlCol="0">
            <a:spAutoFit/>
          </a:bodyPr>
          <a:lstStyle/>
          <a:p>
            <a:pPr marL="403225">
              <a:lnSpc>
                <a:spcPct val="100000"/>
              </a:lnSpc>
              <a:spcBef>
                <a:spcPts val="55"/>
              </a:spcBef>
            </a:pPr>
            <a:r>
              <a:rPr sz="2000" spc="-10" dirty="0">
                <a:latin typeface="Arial"/>
                <a:cs typeface="Arial"/>
              </a:rPr>
              <a:t>5 </a:t>
            </a:r>
            <a:r>
              <a:rPr sz="2000" spc="-245" dirty="0">
                <a:latin typeface="Arial"/>
                <a:cs typeface="Arial"/>
              </a:rPr>
              <a:t>Tahun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75" dirty="0">
                <a:latin typeface="Arial"/>
                <a:cs typeface="Arial"/>
              </a:rPr>
              <a:t>Ketiga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80260" y="5510784"/>
            <a:ext cx="2313940" cy="355600"/>
          </a:xfrm>
          <a:prstGeom prst="rect">
            <a:avLst/>
          </a:prstGeom>
          <a:solidFill>
            <a:srgbClr val="C3DFE2"/>
          </a:solidFill>
        </p:spPr>
        <p:txBody>
          <a:bodyPr vert="horz" wrap="square" lIns="0" tIns="12065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95"/>
              </a:spcBef>
            </a:pPr>
            <a:r>
              <a:rPr sz="2000" spc="-10" dirty="0">
                <a:latin typeface="Arial"/>
                <a:cs typeface="Arial"/>
              </a:rPr>
              <a:t>5 </a:t>
            </a:r>
            <a:r>
              <a:rPr sz="2000" spc="-245" dirty="0">
                <a:latin typeface="Arial"/>
                <a:cs typeface="Arial"/>
              </a:rPr>
              <a:t>Tahun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spc="-120" dirty="0">
                <a:latin typeface="Arial"/>
                <a:cs typeface="Arial"/>
              </a:rPr>
              <a:t>Keempat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01040" y="656844"/>
            <a:ext cx="3915155" cy="2194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818876" y="5510784"/>
            <a:ext cx="943355" cy="9433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80287" y="1078991"/>
          <a:ext cx="10507332" cy="47898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48330"/>
                <a:gridCol w="247015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5"/>
                <a:gridCol w="247015"/>
                <a:gridCol w="247015"/>
                <a:gridCol w="247015"/>
                <a:gridCol w="247015"/>
                <a:gridCol w="247015"/>
                <a:gridCol w="247015"/>
                <a:gridCol w="2418714"/>
              </a:tblGrid>
              <a:tr h="187325">
                <a:tc row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200" b="1" spc="-100" dirty="0">
                          <a:latin typeface="Arial"/>
                          <a:cs typeface="Arial"/>
                        </a:rPr>
                        <a:t>Kegiatan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0">
                  <a:txBody>
                    <a:bodyPr/>
                    <a:lstStyle/>
                    <a:p>
                      <a:pPr marL="6985" algn="ctr">
                        <a:lnSpc>
                          <a:spcPts val="1380"/>
                        </a:lnSpc>
                      </a:pPr>
                      <a:r>
                        <a:rPr sz="1200" spc="-90" dirty="0">
                          <a:latin typeface="Arial"/>
                          <a:cs typeface="Arial"/>
                        </a:rPr>
                        <a:t>Tahun</a:t>
                      </a:r>
                      <a:r>
                        <a:rPr sz="12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Pelaksanaan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200" spc="-60" dirty="0">
                          <a:latin typeface="Arial"/>
                          <a:cs typeface="Arial"/>
                        </a:rPr>
                        <a:t>Stakeholder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08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14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20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08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21385">
                <a:tc>
                  <a:txBody>
                    <a:bodyPr/>
                    <a:lstStyle/>
                    <a:p>
                      <a:pPr marL="7620">
                        <a:lnSpc>
                          <a:spcPts val="1440"/>
                        </a:lnSpc>
                        <a:spcBef>
                          <a:spcPts val="35"/>
                        </a:spcBef>
                      </a:pPr>
                      <a:r>
                        <a:rPr sz="1200" spc="-9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Sasaran: 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dan </a:t>
                      </a:r>
                      <a:r>
                        <a:rPr sz="1200" spc="-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lahan  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permukiman 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dan 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pemerintahan </a:t>
                      </a:r>
                      <a:r>
                        <a:rPr sz="1200" spc="-8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yang 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mampu  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mendukung </a:t>
                      </a:r>
                      <a:r>
                        <a:rPr sz="1200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kawasan 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perkotaan </a:t>
                      </a:r>
                      <a:r>
                        <a:rPr sz="1200" spc="-1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Sragen </a:t>
                      </a:r>
                      <a:r>
                        <a:rPr sz="1200" spc="-8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sebagai  </a:t>
                      </a:r>
                      <a:r>
                        <a:rPr sz="1200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kawasan 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utama 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 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Kabupaten </a:t>
                      </a:r>
                      <a:r>
                        <a:rPr sz="1200" spc="-1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Sragen 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dan </a:t>
                      </a:r>
                      <a:r>
                        <a:rPr sz="1200" spc="-1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Kawasan  </a:t>
                      </a:r>
                      <a:r>
                        <a:rPr sz="1200" spc="-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Penunjang 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Metropolitan</a:t>
                      </a:r>
                      <a:r>
                        <a:rPr sz="1200" spc="-1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Surakarta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2F5395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F53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72745">
                <a:tc>
                  <a:txBody>
                    <a:bodyPr/>
                    <a:lstStyle/>
                    <a:p>
                      <a:pPr marL="7620" marR="236220">
                        <a:lnSpc>
                          <a:spcPts val="1440"/>
                        </a:lnSpc>
                        <a:spcBef>
                          <a:spcPts val="40"/>
                        </a:spcBef>
                      </a:pPr>
                      <a:r>
                        <a:rPr sz="1200" spc="-5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lahan 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baru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8EA9DB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38505">
                <a:tc>
                  <a:txBody>
                    <a:bodyPr/>
                    <a:lstStyle/>
                    <a:p>
                      <a:pPr marL="7620" marR="277495">
                        <a:lnSpc>
                          <a:spcPts val="1440"/>
                        </a:lnSpc>
                        <a:spcBef>
                          <a:spcPts val="40"/>
                        </a:spcBef>
                      </a:pPr>
                      <a:r>
                        <a:rPr sz="1200" spc="-100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membangun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permukiman baru 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yang  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berupa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permukiman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vertikal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horizontal 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(rumah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tapak)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385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620" marR="675640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Arial"/>
                          <a:cs typeface="Arial"/>
                        </a:rPr>
                        <a:t>Menyiapkan lahan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untuk</a:t>
                      </a:r>
                      <a:r>
                        <a:rPr sz="1200" spc="-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pembangunan 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permukiman baru 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Kelurahan</a:t>
                      </a:r>
                      <a:r>
                        <a:rPr sz="1200" spc="-25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Sine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marR="220345">
                        <a:lnSpc>
                          <a:spcPts val="1440"/>
                        </a:lnSpc>
                        <a:spcBef>
                          <a:spcPts val="40"/>
                        </a:spcBef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200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Permukiman 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Rakyat,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Kecamatan  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200" spc="-145" dirty="0">
                          <a:latin typeface="Arial"/>
                          <a:cs typeface="Arial"/>
                        </a:rPr>
                        <a:t>PUPR, 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swasta,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BUMD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385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620" marR="4044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0" dirty="0">
                          <a:latin typeface="Arial"/>
                          <a:cs typeface="Arial"/>
                        </a:rPr>
                        <a:t>Menyiapkan lahan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pembangunan 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permukiman baru 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Kelurahan</a:t>
                      </a:r>
                      <a:r>
                        <a:rPr sz="1200" spc="-2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Plumbungan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marR="220345">
                        <a:lnSpc>
                          <a:spcPts val="1440"/>
                        </a:lnSpc>
                        <a:spcBef>
                          <a:spcPts val="40"/>
                        </a:spcBef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200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Permukiman 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Rakyat,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Kecamatan  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200" spc="-145" dirty="0">
                          <a:latin typeface="Arial"/>
                          <a:cs typeface="Arial"/>
                        </a:rPr>
                        <a:t>PUPR, 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swasta,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BUMD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37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620" marR="675640">
                        <a:lnSpc>
                          <a:spcPct val="100000"/>
                        </a:lnSpc>
                      </a:pPr>
                      <a:r>
                        <a:rPr sz="1200" spc="-50" dirty="0">
                          <a:latin typeface="Arial"/>
                          <a:cs typeface="Arial"/>
                        </a:rPr>
                        <a:t>Menyiapkan lahan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untuk</a:t>
                      </a:r>
                      <a:r>
                        <a:rPr sz="1200" spc="-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pembangunan 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permukiman baru 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Kelurahan</a:t>
                      </a:r>
                      <a:r>
                        <a:rPr sz="1200" spc="-2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Nglorog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435"/>
                        </a:lnSpc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20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Permukiman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13970" marR="338455">
                        <a:lnSpc>
                          <a:spcPct val="100000"/>
                        </a:lnSpc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Rakyat,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Kecamatan  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200" spc="-145" dirty="0">
                          <a:latin typeface="Arial"/>
                          <a:cs typeface="Arial"/>
                        </a:rPr>
                        <a:t>PUPR, 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swasta,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BUMD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98550" y="234695"/>
          <a:ext cx="10513047" cy="6421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50870"/>
                <a:gridCol w="247015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5"/>
                <a:gridCol w="247015"/>
                <a:gridCol w="247015"/>
                <a:gridCol w="247015"/>
                <a:gridCol w="247015"/>
                <a:gridCol w="247015"/>
                <a:gridCol w="2421890"/>
              </a:tblGrid>
              <a:tr h="460375">
                <a:tc>
                  <a:txBody>
                    <a:bodyPr/>
                    <a:lstStyle/>
                    <a:p>
                      <a:pPr marL="7620" marR="762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000" spc="-40" dirty="0">
                          <a:latin typeface="Arial"/>
                          <a:cs typeface="Arial"/>
                        </a:rPr>
                        <a:t>Menyiapkan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permukiman baru</a:t>
                      </a:r>
                      <a:r>
                        <a:rPr sz="1000" spc="-1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di 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Kelurahan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Kroyo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marR="180975" algn="just">
                        <a:lnSpc>
                          <a:spcPts val="1200"/>
                        </a:lnSpc>
                        <a:spcBef>
                          <a:spcPts val="5"/>
                        </a:spcBef>
                      </a:pPr>
                      <a:r>
                        <a:rPr sz="10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dan Permukiman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Rakyat, 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Kecamatan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000" spc="-120" dirty="0">
                          <a:latin typeface="Arial"/>
                          <a:cs typeface="Arial"/>
                        </a:rPr>
                        <a:t>PUPR,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swasta,</a:t>
                      </a:r>
                      <a:r>
                        <a:rPr sz="1000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BUMD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4045">
                <a:tc>
                  <a:txBody>
                    <a:bodyPr/>
                    <a:lstStyle/>
                    <a:p>
                      <a:pPr marL="7620">
                        <a:lnSpc>
                          <a:spcPts val="1150"/>
                        </a:lnSpc>
                      </a:pPr>
                      <a:r>
                        <a:rPr sz="1000" spc="-80" dirty="0">
                          <a:latin typeface="Arial"/>
                          <a:cs typeface="Arial"/>
                        </a:rPr>
                        <a:t>Membangun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permukiman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terintegrasi</a:t>
                      </a:r>
                      <a:r>
                        <a:rPr sz="10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90" dirty="0">
                          <a:latin typeface="Arial"/>
                          <a:cs typeface="Arial"/>
                        </a:rPr>
                        <a:t>untuk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7620" marR="76835">
                        <a:lnSpc>
                          <a:spcPct val="100000"/>
                        </a:lnSpc>
                      </a:pPr>
                      <a:r>
                        <a:rPr sz="1000" spc="-80" dirty="0">
                          <a:latin typeface="Arial"/>
                          <a:cs typeface="Arial"/>
                        </a:rPr>
                        <a:t>masing-masing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sekitar 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15.000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penduduk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yang 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terintegrasi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dengan sarana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prasarana yang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dibutuhkan 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000" spc="-95" dirty="0">
                          <a:latin typeface="Arial"/>
                          <a:cs typeface="Arial"/>
                        </a:rPr>
                        <a:t>Sine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marR="181610" algn="just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dan Permukiman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Rakyat, 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Kecamatan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000" spc="-120" dirty="0">
                          <a:latin typeface="Arial"/>
                          <a:cs typeface="Arial"/>
                        </a:rPr>
                        <a:t>PUPR,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swasta,</a:t>
                      </a:r>
                      <a:r>
                        <a:rPr sz="100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BUMD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4045">
                <a:tc>
                  <a:txBody>
                    <a:bodyPr/>
                    <a:lstStyle/>
                    <a:p>
                      <a:pPr marL="7620">
                        <a:lnSpc>
                          <a:spcPts val="1150"/>
                        </a:lnSpc>
                      </a:pPr>
                      <a:r>
                        <a:rPr sz="1000" spc="-80" dirty="0">
                          <a:latin typeface="Arial"/>
                          <a:cs typeface="Arial"/>
                        </a:rPr>
                        <a:t>Membangun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permukiman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terintegrasi</a:t>
                      </a:r>
                      <a:r>
                        <a:rPr sz="1000" spc="-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90" dirty="0">
                          <a:latin typeface="Arial"/>
                          <a:cs typeface="Arial"/>
                        </a:rPr>
                        <a:t>untuk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7620" marR="79375">
                        <a:lnSpc>
                          <a:spcPct val="100000"/>
                        </a:lnSpc>
                      </a:pPr>
                      <a:r>
                        <a:rPr sz="1000" spc="-80" dirty="0">
                          <a:latin typeface="Arial"/>
                          <a:cs typeface="Arial"/>
                        </a:rPr>
                        <a:t>masing-masing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sekitar 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15.000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penduduk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yang 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terintegrasi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dengan sarana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prasarana yang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dibutuhkan 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Nglorog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marR="181610" algn="just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0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dan Permukiman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Rakyat, 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Kecamatan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000" spc="-120" dirty="0">
                          <a:latin typeface="Arial"/>
                          <a:cs typeface="Arial"/>
                        </a:rPr>
                        <a:t>PUPR,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swasta,</a:t>
                      </a:r>
                      <a:r>
                        <a:rPr sz="100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BUMD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4045">
                <a:tc>
                  <a:txBody>
                    <a:bodyPr/>
                    <a:lstStyle/>
                    <a:p>
                      <a:pPr marL="7620">
                        <a:lnSpc>
                          <a:spcPts val="1150"/>
                        </a:lnSpc>
                      </a:pPr>
                      <a:r>
                        <a:rPr sz="1000" spc="-80" dirty="0">
                          <a:latin typeface="Arial"/>
                          <a:cs typeface="Arial"/>
                        </a:rPr>
                        <a:t>Membangun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permukiman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terintegrasi</a:t>
                      </a:r>
                      <a:r>
                        <a:rPr sz="10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90" dirty="0">
                          <a:latin typeface="Arial"/>
                          <a:cs typeface="Arial"/>
                        </a:rPr>
                        <a:t>untuk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7620" marR="76835">
                        <a:lnSpc>
                          <a:spcPct val="100000"/>
                        </a:lnSpc>
                      </a:pPr>
                      <a:r>
                        <a:rPr sz="1000" spc="-80" dirty="0">
                          <a:latin typeface="Arial"/>
                          <a:cs typeface="Arial"/>
                        </a:rPr>
                        <a:t>masing-masing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sekitar 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15.000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penduduk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yang 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terintegrasi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dengan sarana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prasarana yang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dibutuhkan 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Kroyo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marR="181610" algn="just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0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dan Permukiman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Rakyat, 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Kecamatan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000" spc="-120" dirty="0">
                          <a:latin typeface="Arial"/>
                          <a:cs typeface="Arial"/>
                        </a:rPr>
                        <a:t>PUPR,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swasta,</a:t>
                      </a:r>
                      <a:r>
                        <a:rPr sz="100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BUMD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4045">
                <a:tc>
                  <a:txBody>
                    <a:bodyPr/>
                    <a:lstStyle/>
                    <a:p>
                      <a:pPr marL="7620">
                        <a:lnSpc>
                          <a:spcPts val="1155"/>
                        </a:lnSpc>
                      </a:pPr>
                      <a:r>
                        <a:rPr sz="1000" spc="-80" dirty="0">
                          <a:latin typeface="Arial"/>
                          <a:cs typeface="Arial"/>
                        </a:rPr>
                        <a:t>Membangun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permukiman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terintegrasi</a:t>
                      </a:r>
                      <a:r>
                        <a:rPr sz="10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90" dirty="0">
                          <a:latin typeface="Arial"/>
                          <a:cs typeface="Arial"/>
                        </a:rPr>
                        <a:t>untuk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7620" marR="76835">
                        <a:lnSpc>
                          <a:spcPct val="100000"/>
                        </a:lnSpc>
                      </a:pPr>
                      <a:r>
                        <a:rPr sz="1000" spc="-80" dirty="0">
                          <a:latin typeface="Arial"/>
                          <a:cs typeface="Arial"/>
                        </a:rPr>
                        <a:t>masing-masing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sekitar 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15.000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penduduk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yang 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terintegrasi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dengan sarana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prasarana yang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dibutuhkan 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000" spc="-90" dirty="0">
                          <a:latin typeface="Arial"/>
                          <a:cs typeface="Arial"/>
                        </a:rPr>
                        <a:t>Plumbungan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marR="181610" algn="just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0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dan Permukiman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Rakyat, 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Kecamatan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000" spc="-120" dirty="0">
                          <a:latin typeface="Arial"/>
                          <a:cs typeface="Arial"/>
                        </a:rPr>
                        <a:t>PUPR,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swasta,</a:t>
                      </a:r>
                      <a:r>
                        <a:rPr sz="100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BUMD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4045">
                <a:tc>
                  <a:txBody>
                    <a:bodyPr/>
                    <a:lstStyle/>
                    <a:p>
                      <a:pPr marL="7620">
                        <a:lnSpc>
                          <a:spcPts val="1155"/>
                        </a:lnSpc>
                      </a:pPr>
                      <a:r>
                        <a:rPr sz="1000" spc="-55" dirty="0">
                          <a:latin typeface="Arial"/>
                          <a:cs typeface="Arial"/>
                        </a:rPr>
                        <a:t>Mengintegrasikan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permukiman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tradisional</a:t>
                      </a:r>
                      <a:r>
                        <a:rPr sz="10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horizontal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7620" marR="37465">
                        <a:lnSpc>
                          <a:spcPct val="100000"/>
                        </a:lnSpc>
                      </a:pPr>
                      <a:r>
                        <a:rPr sz="1000" spc="-55" dirty="0">
                          <a:latin typeface="Arial"/>
                          <a:cs typeface="Arial"/>
                        </a:rPr>
                        <a:t>lama dengan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permukiman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baru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melalui  pengembangan </a:t>
                      </a:r>
                      <a:r>
                        <a:rPr sz="1000" spc="-100" dirty="0">
                          <a:latin typeface="Arial"/>
                          <a:cs typeface="Arial"/>
                        </a:rPr>
                        <a:t>sub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pusat </a:t>
                      </a:r>
                      <a:r>
                        <a:rPr sz="1000" spc="-140" dirty="0">
                          <a:latin typeface="Arial"/>
                          <a:cs typeface="Arial"/>
                        </a:rPr>
                        <a:t>CBD 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lokal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permukiman 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setempat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marR="181610" algn="just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0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dan Permukiman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Rakyat, 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Kecamatan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000" spc="-120" dirty="0">
                          <a:latin typeface="Arial"/>
                          <a:cs typeface="Arial"/>
                        </a:rPr>
                        <a:t>PUPR,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swasta,</a:t>
                      </a:r>
                      <a:r>
                        <a:rPr sz="100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BUMD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1645">
                <a:tc>
                  <a:txBody>
                    <a:bodyPr/>
                    <a:lstStyle/>
                    <a:p>
                      <a:pPr marL="7620">
                        <a:lnSpc>
                          <a:spcPts val="1155"/>
                        </a:lnSpc>
                      </a:pPr>
                      <a:r>
                        <a:rPr sz="1000" spc="-55" dirty="0">
                          <a:latin typeface="Arial"/>
                          <a:cs typeface="Arial"/>
                        </a:rPr>
                        <a:t>Meningkatkan sediaan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infrastruktur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lingkungan</a:t>
                      </a:r>
                      <a:r>
                        <a:rPr sz="10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7620">
                        <a:lnSpc>
                          <a:spcPct val="100000"/>
                        </a:lnSpc>
                      </a:pPr>
                      <a:r>
                        <a:rPr sz="1000" spc="-75" dirty="0">
                          <a:latin typeface="Arial"/>
                          <a:cs typeface="Arial"/>
                        </a:rPr>
                        <a:t>permukiman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seperti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000" spc="-145" dirty="0">
                          <a:latin typeface="Arial"/>
                          <a:cs typeface="Arial"/>
                        </a:rPr>
                        <a:t>TPS,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drainase,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peyediaan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7620">
                        <a:lnSpc>
                          <a:spcPts val="118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air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bersih,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prasarana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penunjang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0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lainnya.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marL="423545" marR="286385" indent="-12192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Peni</a:t>
                      </a:r>
                      <a:r>
                        <a:rPr sz="1000" spc="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gkatan 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kualitas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11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0795">
                        <a:lnSpc>
                          <a:spcPct val="100000"/>
                        </a:lnSpc>
                      </a:pPr>
                      <a:r>
                        <a:rPr sz="10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dan Permukiman</a:t>
                      </a:r>
                      <a:r>
                        <a:rPr sz="10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Rakyat,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10795">
                        <a:lnSpc>
                          <a:spcPts val="1160"/>
                        </a:lnSpc>
                      </a:pPr>
                      <a:r>
                        <a:rPr sz="10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Persampahan, </a:t>
                      </a:r>
                      <a:r>
                        <a:rPr sz="1000" spc="-7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 Sosial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9245">
                <a:tc>
                  <a:txBody>
                    <a:bodyPr/>
                    <a:lstStyle/>
                    <a:p>
                      <a:pPr marL="7620" marR="344805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r>
                        <a:rPr sz="1000" spc="-45" dirty="0">
                          <a:latin typeface="Arial"/>
                          <a:cs typeface="Arial"/>
                        </a:rPr>
                        <a:t>Menyediakan lahan 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pedagang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kaki 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lima 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0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pusat  lingkungan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baru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marR="245110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r>
                        <a:rPr sz="10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UMKM,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Perindustrian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Perdagangan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1645">
                <a:tc>
                  <a:txBody>
                    <a:bodyPr/>
                    <a:lstStyle/>
                    <a:p>
                      <a:pPr marL="7620" marR="184785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r>
                        <a:rPr sz="1000" spc="-4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untuk 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pemerintahan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terpadu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atau</a:t>
                      </a:r>
                      <a:r>
                        <a:rPr sz="10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terintegrasi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614045">
                <a:tc>
                  <a:txBody>
                    <a:bodyPr/>
                    <a:lstStyle/>
                    <a:p>
                      <a:pPr marL="7620" marR="162560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r>
                        <a:rPr sz="1000" spc="-80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Pemindahan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pengembangan 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pemerintahan 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tingkat 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II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dan dinas-dinas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terkait 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terpadu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terintagrasi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ke Kelurahan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Karangtengah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34010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50" dirty="0"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000" spc="-9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pemerintahan 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terpadu</a:t>
                      </a:r>
                      <a:r>
                        <a:rPr sz="1000" spc="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di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7620">
                        <a:lnSpc>
                          <a:spcPct val="100000"/>
                        </a:lnSpc>
                      </a:pPr>
                      <a:r>
                        <a:rPr sz="1000" spc="-65" dirty="0">
                          <a:latin typeface="Arial"/>
                          <a:cs typeface="Arial"/>
                        </a:rPr>
                        <a:t>Kelurahan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Karangtengah </a:t>
                      </a:r>
                      <a:r>
                        <a:rPr sz="1000" spc="-70" dirty="0">
                          <a:latin typeface="Arial"/>
                          <a:cs typeface="Arial"/>
                        </a:rPr>
                        <a:t>sebesar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15-30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hektar.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marR="1130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00" spc="-60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Sragen,  </a:t>
                      </a:r>
                      <a:r>
                        <a:rPr sz="10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Pekerjaan Umum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85" dirty="0">
                          <a:latin typeface="Arial"/>
                          <a:cs typeface="Arial"/>
                        </a:rPr>
                        <a:t>Ruang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4010">
                <a:tc>
                  <a:txBody>
                    <a:bodyPr/>
                    <a:lstStyle/>
                    <a:p>
                      <a:pPr marL="7620" marR="43560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-80" dirty="0">
                          <a:latin typeface="Arial"/>
                          <a:cs typeface="Arial"/>
                        </a:rPr>
                        <a:t>Membangun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pemerintahan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terpadu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di 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Kelurahan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Karamgtengah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marR="1130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60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Sragen,  </a:t>
                      </a:r>
                      <a:r>
                        <a:rPr sz="10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Pekerjaan Umum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85" dirty="0">
                          <a:latin typeface="Arial"/>
                          <a:cs typeface="Arial"/>
                        </a:rPr>
                        <a:t>Ruang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9245">
                <a:tc>
                  <a:txBody>
                    <a:bodyPr/>
                    <a:lstStyle/>
                    <a:p>
                      <a:pPr marL="7620">
                        <a:lnSpc>
                          <a:spcPts val="1200"/>
                        </a:lnSpc>
                      </a:pPr>
                      <a:r>
                        <a:rPr sz="1000" spc="-65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prasarana </a:t>
                      </a:r>
                      <a:r>
                        <a:rPr sz="1000" spc="-70" dirty="0">
                          <a:latin typeface="Arial"/>
                          <a:cs typeface="Arial"/>
                        </a:rPr>
                        <a:t>penunjang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kawasan  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pemerintahan,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seperti tempat</a:t>
                      </a:r>
                      <a:r>
                        <a:rPr sz="10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makan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795" marR="244475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r>
                        <a:rPr sz="10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UMKM,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Perindustrian</a:t>
                      </a:r>
                      <a:r>
                        <a:rPr sz="1000" spc="-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000" spc="-65" dirty="0">
                          <a:latin typeface="Arial"/>
                          <a:cs typeface="Arial"/>
                        </a:rPr>
                        <a:t>Perdagangan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38200" y="364236"/>
          <a:ext cx="10519408" cy="60826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61385"/>
                <a:gridCol w="220345"/>
                <a:gridCol w="220345"/>
                <a:gridCol w="220345"/>
                <a:gridCol w="212089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659379"/>
              </a:tblGrid>
              <a:tr h="338455">
                <a:tc>
                  <a:txBody>
                    <a:bodyPr/>
                    <a:lstStyle/>
                    <a:p>
                      <a:pPr marL="5080" marR="328295">
                        <a:lnSpc>
                          <a:spcPts val="1320"/>
                        </a:lnSpc>
                      </a:pPr>
                      <a:r>
                        <a:rPr sz="1100" spc="-4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persil-persil tanah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persawahan</a:t>
                      </a:r>
                      <a:r>
                        <a:rPr sz="1100" spc="-22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yang 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dipertahankan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8286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5080" marR="164465">
                        <a:lnSpc>
                          <a:spcPct val="100000"/>
                        </a:lnSpc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Melakukan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konsolidasi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lahan</a:t>
                      </a:r>
                      <a:r>
                        <a:rPr sz="1100" spc="-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pertanian 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sebagai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proyek percontohan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bagi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sistem 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pertanian modern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100" spc="-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40360">
                <a:tc>
                  <a:txBody>
                    <a:bodyPr/>
                    <a:lstStyle/>
                    <a:p>
                      <a:pPr marL="5080">
                        <a:lnSpc>
                          <a:spcPts val="1270"/>
                        </a:lnSpc>
                      </a:pPr>
                      <a:r>
                        <a:rPr sz="1100" spc="-60" dirty="0">
                          <a:latin typeface="Arial"/>
                          <a:cs typeface="Arial"/>
                        </a:rPr>
                        <a:t>Melakukan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konsolidasi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menata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persil-persil</a:t>
                      </a:r>
                      <a:r>
                        <a:rPr sz="11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tanah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080">
                        <a:lnSpc>
                          <a:spcPts val="1310"/>
                        </a:lnSpc>
                      </a:pPr>
                      <a:r>
                        <a:rPr sz="1100" spc="-60" dirty="0">
                          <a:latin typeface="Arial"/>
                          <a:cs typeface="Arial"/>
                        </a:rPr>
                        <a:t>persawahan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agar</a:t>
                      </a:r>
                      <a:r>
                        <a:rPr sz="11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teratur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6520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Pertanian,</a:t>
                      </a:r>
                      <a:r>
                        <a:rPr sz="11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Bappeda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5080">
                        <a:lnSpc>
                          <a:spcPts val="1270"/>
                        </a:lnSpc>
                      </a:pPr>
                      <a:r>
                        <a:rPr sz="1100" spc="-75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kelompok-kelompok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tani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pemilik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tanah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080" marR="255270">
                        <a:lnSpc>
                          <a:spcPct val="100000"/>
                        </a:lnSpc>
                      </a:pPr>
                      <a:r>
                        <a:rPr sz="1100" spc="-40" dirty="0">
                          <a:latin typeface="Arial"/>
                          <a:cs typeface="Arial"/>
                        </a:rPr>
                        <a:t>pertanian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berdasarkan persil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pertanian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yang baru 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hasil konsolidasi</a:t>
                      </a:r>
                      <a:r>
                        <a:rPr sz="11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lahan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96520">
                        <a:lnSpc>
                          <a:spcPct val="100000"/>
                        </a:lnSpc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Pertanian,</a:t>
                      </a:r>
                      <a:r>
                        <a:rPr sz="11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Bappeda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995">
                <a:tc>
                  <a:txBody>
                    <a:bodyPr/>
                    <a:lstStyle/>
                    <a:p>
                      <a:pPr marL="5080">
                        <a:lnSpc>
                          <a:spcPts val="1275"/>
                        </a:lnSpc>
                      </a:pPr>
                      <a:r>
                        <a:rPr sz="1100" spc="-75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infrastruktur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pendukung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kegiatan</a:t>
                      </a:r>
                      <a:r>
                        <a:rPr sz="11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pertanian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080">
                        <a:lnSpc>
                          <a:spcPts val="1310"/>
                        </a:lnSpc>
                      </a:pPr>
                      <a:r>
                        <a:rPr sz="1100" spc="-95" dirty="0">
                          <a:latin typeface="Arial"/>
                          <a:cs typeface="Arial"/>
                        </a:rPr>
                        <a:t>untuk membangun </a:t>
                      </a:r>
                      <a:r>
                        <a:rPr sz="1100" spc="-105" dirty="0">
                          <a:latin typeface="Arial"/>
                          <a:cs typeface="Arial"/>
                        </a:rPr>
                        <a:t>sistem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pertanian</a:t>
                      </a:r>
                      <a:r>
                        <a:rPr sz="110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modern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6520">
                        <a:lnSpc>
                          <a:spcPts val="1320"/>
                        </a:lnSpc>
                        <a:spcBef>
                          <a:spcPts val="25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Pertanian,</a:t>
                      </a:r>
                      <a:r>
                        <a:rPr sz="11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Bappeda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360">
                <a:tc>
                  <a:txBody>
                    <a:bodyPr/>
                    <a:lstStyle/>
                    <a:p>
                      <a:pPr marL="5080" marR="275590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spc="-40" dirty="0">
                          <a:latin typeface="Arial"/>
                          <a:cs typeface="Arial"/>
                        </a:rPr>
                        <a:t>Strategi: Melakukan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terhadap rumah  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horizontal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(tapak)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Perkotaan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40360">
                <a:tc>
                  <a:txBody>
                    <a:bodyPr/>
                    <a:lstStyle/>
                    <a:p>
                      <a:pPr marL="5080" marR="15875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Pengaturan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horizontal 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perkotaan</a:t>
                      </a:r>
                      <a:r>
                        <a:rPr sz="1100" spc="-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07365">
                <a:tc>
                  <a:txBody>
                    <a:bodyPr/>
                    <a:lstStyle/>
                    <a:p>
                      <a:pPr marL="5080" marR="2032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100" spc="-75" dirty="0">
                          <a:latin typeface="Arial"/>
                          <a:cs typeface="Arial"/>
                        </a:rPr>
                        <a:t>Memindahkan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Masyarakat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Golongan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Bawah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ke </a:t>
                      </a:r>
                      <a:r>
                        <a:rPr sz="1100" spc="-140" dirty="0">
                          <a:latin typeface="Arial"/>
                          <a:cs typeface="Arial"/>
                        </a:rPr>
                        <a:t>Rumah 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Susun 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Sewa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5740" algn="just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Rakyat, 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Kecamatan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100" spc="-130" dirty="0">
                          <a:latin typeface="Arial"/>
                          <a:cs typeface="Arial"/>
                        </a:rPr>
                        <a:t>PUPR,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swasta,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BUMD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5080">
                        <a:lnSpc>
                          <a:spcPct val="100000"/>
                        </a:lnSpc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Penglokasian </a:t>
                      </a:r>
                      <a:r>
                        <a:rPr sz="1100" spc="-140" dirty="0">
                          <a:latin typeface="Arial"/>
                          <a:cs typeface="Arial"/>
                        </a:rPr>
                        <a:t>Rumah 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Susun 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Pekerja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Industri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5740" algn="just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Rakyat, 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Kecamatan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100" spc="-130" dirty="0">
                          <a:latin typeface="Arial"/>
                          <a:cs typeface="Arial"/>
                        </a:rPr>
                        <a:t>PUPR,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swasta,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BUMD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5080" marR="29210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100" spc="-80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kantor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pengelola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komunitas rumah 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susun 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serta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monitoring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R="205740" algn="just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Rakyat, 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Kecamatan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100" spc="-130" dirty="0">
                          <a:latin typeface="Arial"/>
                          <a:cs typeface="Arial"/>
                        </a:rPr>
                        <a:t>PUPR,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swasta,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BUMD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73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5080">
                        <a:lnSpc>
                          <a:spcPct val="100000"/>
                        </a:lnSpc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Pengaturan </a:t>
                      </a:r>
                      <a:r>
                        <a:rPr sz="1100" spc="-140" dirty="0">
                          <a:latin typeface="Arial"/>
                          <a:cs typeface="Arial"/>
                        </a:rPr>
                        <a:t>Rumah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Tapak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</a:t>
                      </a:r>
                      <a:r>
                        <a:rPr sz="11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perkotaan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5740" algn="just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Rakyat, 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Kecamatan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100" spc="-130" dirty="0">
                          <a:latin typeface="Arial"/>
                          <a:cs typeface="Arial"/>
                        </a:rPr>
                        <a:t>PUPR,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swasta,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BUMD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5080" marR="18478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100" spc="-60" dirty="0">
                          <a:latin typeface="Arial"/>
                          <a:cs typeface="Arial"/>
                        </a:rPr>
                        <a:t>Fasilitasi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rumah </a:t>
                      </a:r>
                      <a:r>
                        <a:rPr sz="1100" spc="-140" dirty="0">
                          <a:latin typeface="Arial"/>
                          <a:cs typeface="Arial"/>
                        </a:rPr>
                        <a:t>khusus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Perkotaan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Sragen 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(rumah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dinas,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rumah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sangat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sederhana,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rumah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singgah)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5740" algn="just">
                        <a:lnSpc>
                          <a:spcPts val="1320"/>
                        </a:lnSpc>
                        <a:spcBef>
                          <a:spcPts val="25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Rakyat, 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Kecamatan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100" spc="-130" dirty="0">
                          <a:latin typeface="Arial"/>
                          <a:cs typeface="Arial"/>
                        </a:rPr>
                        <a:t>PUPR,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swasta,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BUMD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6730">
                <a:tc>
                  <a:txBody>
                    <a:bodyPr/>
                    <a:lstStyle/>
                    <a:p>
                      <a:pPr marL="5080" marR="26924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Peningkatan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kualitas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swadaya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perkotaan 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205104" algn="just">
                        <a:lnSpc>
                          <a:spcPts val="1320"/>
                        </a:lnSpc>
                        <a:spcBef>
                          <a:spcPts val="25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Rakyat, 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Kecamatan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100" spc="-130" dirty="0">
                          <a:latin typeface="Arial"/>
                          <a:cs typeface="Arial"/>
                        </a:rPr>
                        <a:t>PUPR,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swasta,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BUMD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35012" y="364236"/>
          <a:ext cx="10509872" cy="59524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50870"/>
                <a:gridCol w="247015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4"/>
                <a:gridCol w="247015"/>
                <a:gridCol w="247015"/>
                <a:gridCol w="247015"/>
                <a:gridCol w="247015"/>
                <a:gridCol w="247015"/>
                <a:gridCol w="247015"/>
                <a:gridCol w="2418715"/>
              </a:tblGrid>
              <a:tr h="505459">
                <a:tc>
                  <a:txBody>
                    <a:bodyPr/>
                    <a:lstStyle/>
                    <a:p>
                      <a:pPr marL="8255">
                        <a:lnSpc>
                          <a:spcPts val="1275"/>
                        </a:lnSpc>
                      </a:pPr>
                      <a:r>
                        <a:rPr sz="1100" spc="-40" dirty="0">
                          <a:latin typeface="Arial"/>
                          <a:cs typeface="Arial"/>
                        </a:rPr>
                        <a:t>Strategi: Melakukan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Optimalisasi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100" spc="-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Pemantapan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8255" marR="400050">
                        <a:lnSpc>
                          <a:spcPct val="100000"/>
                        </a:lnSpc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Pusat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pelayanan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serta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bagian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wilayah</a:t>
                      </a:r>
                      <a:r>
                        <a:rPr sz="11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perkotaan 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40360">
                <a:tc>
                  <a:txBody>
                    <a:bodyPr/>
                    <a:lstStyle/>
                    <a:p>
                      <a:pPr marL="1010285" marR="24130" indent="-971550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Optimalisasi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Pusat-pusat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pelayanan 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Perkotaan</a:t>
                      </a:r>
                      <a:r>
                        <a:rPr sz="1100" spc="-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40360">
                <a:tc>
                  <a:txBody>
                    <a:bodyPr/>
                    <a:lstStyle/>
                    <a:p>
                      <a:pPr marL="8255">
                        <a:lnSpc>
                          <a:spcPts val="1275"/>
                        </a:lnSpc>
                      </a:pPr>
                      <a:r>
                        <a:rPr sz="1100" spc="-110" dirty="0">
                          <a:latin typeface="Arial"/>
                          <a:cs typeface="Arial"/>
                        </a:rPr>
                        <a:t>Penyusunan </a:t>
                      </a:r>
                      <a:r>
                        <a:rPr sz="1100" spc="-10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Tata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Bangunan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Lingkungan</a:t>
                      </a:r>
                      <a:r>
                        <a:rPr sz="1100" spc="-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di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8255">
                        <a:lnSpc>
                          <a:spcPts val="1310"/>
                        </a:lnSpc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Perkotaan</a:t>
                      </a:r>
                      <a:r>
                        <a:rPr sz="11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marR="265430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</a:t>
                      </a:r>
                      <a:r>
                        <a:rPr sz="11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Ruang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360">
                <a:tc>
                  <a:txBody>
                    <a:bodyPr/>
                    <a:lstStyle/>
                    <a:p>
                      <a:pPr marL="8255" marR="363855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Pemantapan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fungsi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peran 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bagian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wilayah perkotaan</a:t>
                      </a:r>
                      <a:r>
                        <a:rPr sz="1100" spc="-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40360">
                <a:tc>
                  <a:txBody>
                    <a:bodyPr/>
                    <a:lstStyle/>
                    <a:p>
                      <a:pPr marL="3810" algn="ctr">
                        <a:lnSpc>
                          <a:spcPts val="1270"/>
                        </a:lnSpc>
                      </a:pPr>
                      <a:r>
                        <a:rPr sz="1100" spc="-110" dirty="0">
                          <a:latin typeface="Arial"/>
                          <a:cs typeface="Arial"/>
                        </a:rPr>
                        <a:t>Penyusunan </a:t>
                      </a:r>
                      <a:r>
                        <a:rPr sz="1100" spc="-10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Detail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Tata </a:t>
                      </a:r>
                      <a:r>
                        <a:rPr sz="1100" spc="-105" dirty="0">
                          <a:latin typeface="Arial"/>
                          <a:cs typeface="Arial"/>
                        </a:rPr>
                        <a:t>Ruang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Perkotaan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080" algn="ctr">
                        <a:lnSpc>
                          <a:spcPts val="1310"/>
                        </a:lnSpc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ts val="1295"/>
                        </a:lnSpc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</a:t>
                      </a:r>
                      <a:r>
                        <a:rPr sz="1100" spc="-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12065">
                        <a:lnSpc>
                          <a:spcPts val="1285"/>
                        </a:lnSpc>
                      </a:pP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Ruang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360"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100" spc="-110" dirty="0">
                          <a:latin typeface="Arial"/>
                          <a:cs typeface="Arial"/>
                        </a:rPr>
                        <a:t>Penyusunan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peta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zonasi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perkotaan</a:t>
                      </a:r>
                      <a:r>
                        <a:rPr sz="11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marR="265430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</a:t>
                      </a:r>
                      <a:r>
                        <a:rPr sz="11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Ruang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360">
                <a:tc>
                  <a:txBody>
                    <a:bodyPr/>
                    <a:lstStyle/>
                    <a:p>
                      <a:pPr marL="8255" marR="264795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spc="-40" dirty="0">
                          <a:latin typeface="Arial"/>
                          <a:cs typeface="Arial"/>
                        </a:rPr>
                        <a:t>Strategi: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Perwujudan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ruang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perkotaan 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73355">
                <a:tc>
                  <a:txBody>
                    <a:bodyPr/>
                    <a:lstStyle/>
                    <a:p>
                      <a:pPr marL="8255">
                        <a:lnSpc>
                          <a:spcPts val="1270"/>
                        </a:lnSpc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Perwujudan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lindung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40360"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100" spc="-60" dirty="0">
                          <a:latin typeface="Arial"/>
                          <a:cs typeface="Arial"/>
                        </a:rPr>
                        <a:t>intensifikasi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ekstensifikasi kawasan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sepadan</a:t>
                      </a:r>
                      <a:r>
                        <a:rPr sz="1100" spc="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sungai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2065" marR="265430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</a:t>
                      </a:r>
                      <a:r>
                        <a:rPr sz="11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Ruang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360">
                <a:tc>
                  <a:txBody>
                    <a:bodyPr/>
                    <a:lstStyle/>
                    <a:p>
                      <a:pPr marL="8255" marR="247650">
                        <a:lnSpc>
                          <a:spcPts val="1320"/>
                        </a:lnSpc>
                      </a:pPr>
                      <a:r>
                        <a:rPr sz="1100" spc="-60" dirty="0">
                          <a:latin typeface="Arial"/>
                          <a:cs typeface="Arial"/>
                        </a:rPr>
                        <a:t>Meningkatkan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mempertahankan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ruang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terbuka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hijau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</a:t>
                      </a:r>
                      <a:r>
                        <a:rPr sz="11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perkotaan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2065" marR="265430">
                        <a:lnSpc>
                          <a:spcPts val="1320"/>
                        </a:lnSpc>
                        <a:spcBef>
                          <a:spcPts val="2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</a:t>
                      </a:r>
                      <a:r>
                        <a:rPr sz="11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Ruang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360"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Pengalokasian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pengaturan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</a:t>
                      </a:r>
                      <a:r>
                        <a:rPr sz="1100" spc="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pemakaman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marR="265430">
                        <a:lnSpc>
                          <a:spcPts val="1320"/>
                        </a:lnSpc>
                        <a:spcBef>
                          <a:spcPts val="20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</a:t>
                      </a:r>
                      <a:r>
                        <a:rPr sz="11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Ruang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360">
                <a:tc>
                  <a:txBody>
                    <a:bodyPr/>
                    <a:lstStyle/>
                    <a:p>
                      <a:pPr marL="8255" marR="107950">
                        <a:lnSpc>
                          <a:spcPts val="1320"/>
                        </a:lnSpc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Intensifikasi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ekstensifikasi kawasan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cagar 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budaya 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kauman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2065" marR="265430">
                        <a:lnSpc>
                          <a:spcPts val="1320"/>
                        </a:lnSpc>
                        <a:spcBef>
                          <a:spcPts val="2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</a:t>
                      </a:r>
                      <a:r>
                        <a:rPr sz="11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Ruang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3355">
                <a:tc>
                  <a:txBody>
                    <a:bodyPr/>
                    <a:lstStyle/>
                    <a:p>
                      <a:pPr marL="8255">
                        <a:lnSpc>
                          <a:spcPts val="1270"/>
                        </a:lnSpc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Perwujudan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</a:t>
                      </a:r>
                      <a:r>
                        <a:rPr sz="1100" spc="-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strategis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08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Pengalokasian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perdagangan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100" spc="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jasa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marR="72390">
                        <a:lnSpc>
                          <a:spcPts val="1320"/>
                        </a:lnSpc>
                        <a:spcBef>
                          <a:spcPts val="2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Koperasi,</a:t>
                      </a:r>
                      <a:r>
                        <a:rPr sz="1100" spc="-1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UMKM, 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Perindustrian,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100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Perdagangan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Pengalokasian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industri</a:t>
                      </a:r>
                      <a:r>
                        <a:rPr sz="1100" spc="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pengolahan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marR="72390">
                        <a:lnSpc>
                          <a:spcPts val="1320"/>
                        </a:lnSpc>
                        <a:spcBef>
                          <a:spcPts val="2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Koperasi,</a:t>
                      </a:r>
                      <a:r>
                        <a:rPr sz="1100" spc="-1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UMKM, 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Perindustrian,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100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Perdagangan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360"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Pengalokasian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</a:t>
                      </a:r>
                      <a:r>
                        <a:rPr sz="11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militer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marR="265430">
                        <a:lnSpc>
                          <a:spcPts val="1320"/>
                        </a:lnSpc>
                        <a:spcBef>
                          <a:spcPts val="2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</a:t>
                      </a:r>
                      <a:r>
                        <a:rPr sz="11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Ruang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360"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Pengalokasian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</a:t>
                      </a:r>
                      <a:r>
                        <a:rPr sz="11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technopark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2065" marR="265430">
                        <a:lnSpc>
                          <a:spcPts val="1320"/>
                        </a:lnSpc>
                        <a:spcBef>
                          <a:spcPts val="2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</a:t>
                      </a:r>
                      <a:r>
                        <a:rPr sz="11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Ruang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63295" y="352043"/>
          <a:ext cx="11196318" cy="6256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55135"/>
                <a:gridCol w="198120"/>
                <a:gridCol w="198120"/>
                <a:gridCol w="198120"/>
                <a:gridCol w="198120"/>
                <a:gridCol w="198120"/>
                <a:gridCol w="198120"/>
                <a:gridCol w="198120"/>
                <a:gridCol w="198120"/>
                <a:gridCol w="198120"/>
                <a:gridCol w="288289"/>
                <a:gridCol w="288290"/>
                <a:gridCol w="288290"/>
                <a:gridCol w="288290"/>
                <a:gridCol w="288290"/>
                <a:gridCol w="288290"/>
                <a:gridCol w="288290"/>
                <a:gridCol w="288290"/>
                <a:gridCol w="288290"/>
                <a:gridCol w="288290"/>
                <a:gridCol w="288290"/>
                <a:gridCol w="1986914"/>
              </a:tblGrid>
              <a:tr h="273685">
                <a:tc row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600" b="1" spc="-95" dirty="0">
                          <a:latin typeface="Arial"/>
                          <a:cs typeface="Arial"/>
                        </a:rPr>
                        <a:t>Kegiatan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19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0">
                  <a:txBody>
                    <a:bodyPr/>
                    <a:lstStyle/>
                    <a:p>
                      <a:pPr marL="1655445">
                        <a:lnSpc>
                          <a:spcPts val="1905"/>
                        </a:lnSpc>
                      </a:pPr>
                      <a:r>
                        <a:rPr sz="1600" b="1" spc="-140" dirty="0">
                          <a:latin typeface="Arial"/>
                          <a:cs typeface="Arial"/>
                        </a:rPr>
                        <a:t>Tahun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Pelaksanaan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07365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Stakeholder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19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82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19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20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19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2125">
                <a:tc gridSpan="22">
                  <a:txBody>
                    <a:bodyPr/>
                    <a:lstStyle/>
                    <a:p>
                      <a:pPr marL="11430" algn="ctr">
                        <a:lnSpc>
                          <a:spcPts val="1810"/>
                        </a:lnSpc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infrastruktur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fasilias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pelayanan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pertanian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peternakan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spc="-120" dirty="0">
                          <a:latin typeface="Arial"/>
                          <a:cs typeface="Arial"/>
                        </a:rPr>
                        <a:t>mengembangkan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5" dirty="0">
                          <a:latin typeface="Arial"/>
                          <a:cs typeface="Arial"/>
                        </a:rPr>
                        <a:t>sistem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1430" algn="ctr">
                        <a:lnSpc>
                          <a:spcPct val="100000"/>
                        </a:lnSpc>
                      </a:pPr>
                      <a:r>
                        <a:rPr sz="1600" spc="-60" dirty="0">
                          <a:latin typeface="Arial"/>
                          <a:cs typeface="Arial"/>
                        </a:rPr>
                        <a:t>pertanian</a:t>
                      </a:r>
                      <a:r>
                        <a:rPr sz="16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modern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35965">
                <a:tc>
                  <a:txBody>
                    <a:bodyPr/>
                    <a:lstStyle/>
                    <a:p>
                      <a:pPr marL="5080">
                        <a:lnSpc>
                          <a:spcPts val="1810"/>
                        </a:lnSpc>
                      </a:pPr>
                      <a:r>
                        <a:rPr sz="1600" spc="-14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saluran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irigasi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</a:t>
                      </a:r>
                      <a:r>
                        <a:rPr sz="16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meningkatkan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5080" marR="158115">
                        <a:lnSpc>
                          <a:spcPct val="100000"/>
                        </a:lnSpc>
                      </a:pPr>
                      <a:r>
                        <a:rPr sz="1600" spc="-85" dirty="0">
                          <a:latin typeface="Arial"/>
                          <a:cs typeface="Arial"/>
                        </a:rPr>
                        <a:t>kualitas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sawah 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(padi)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dari </a:t>
                      </a:r>
                      <a:r>
                        <a:rPr sz="1600" spc="-155" dirty="0">
                          <a:latin typeface="Arial"/>
                          <a:cs typeface="Arial"/>
                        </a:rPr>
                        <a:t>sistem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irigasi </a:t>
                      </a:r>
                      <a:r>
                        <a:rPr sz="1600" spc="110" dirty="0">
                          <a:latin typeface="Arial"/>
                          <a:cs typeface="Arial"/>
                        </a:rPr>
                        <a:t>1/2 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teknis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menjadi </a:t>
                      </a:r>
                      <a:r>
                        <a:rPr sz="1600" spc="-155" dirty="0">
                          <a:latin typeface="Arial"/>
                          <a:cs typeface="Arial"/>
                        </a:rPr>
                        <a:t>sistem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irigasi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teknis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seluas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545</a:t>
                      </a:r>
                      <a:r>
                        <a:rPr sz="1600" spc="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ha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5080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34925" marR="8890" algn="ctr">
                        <a:lnSpc>
                          <a:spcPct val="100000"/>
                        </a:lnSpc>
                      </a:pPr>
                      <a:r>
                        <a:rPr sz="1600" spc="-120" dirty="0">
                          <a:latin typeface="Arial"/>
                          <a:cs typeface="Arial"/>
                        </a:rPr>
                        <a:t>Pemilik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pertanian, 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Peternak,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Pemda, Dinas  </a:t>
                      </a:r>
                      <a:r>
                        <a:rPr sz="1600" spc="-240" dirty="0">
                          <a:latin typeface="Arial"/>
                          <a:cs typeface="Arial"/>
                        </a:rPr>
                        <a:t>PUPR,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Pertanian, 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Peternakan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Perikanan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5080">
                        <a:lnSpc>
                          <a:spcPts val="1810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Penyiapan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lokasi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pengelolaan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irigasi</a:t>
                      </a:r>
                      <a:r>
                        <a:rPr sz="1600" spc="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pertanian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5080">
                        <a:lnSpc>
                          <a:spcPct val="100000"/>
                        </a:lnSpc>
                      </a:pPr>
                      <a:r>
                        <a:rPr sz="1600" spc="-50" dirty="0">
                          <a:latin typeface="Arial"/>
                          <a:cs typeface="Arial"/>
                        </a:rPr>
                        <a:t>cabai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5080">
                        <a:lnSpc>
                          <a:spcPts val="1814"/>
                        </a:lnSpc>
                      </a:pPr>
                      <a:r>
                        <a:rPr sz="1600" spc="-13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155" dirty="0">
                          <a:latin typeface="Arial"/>
                          <a:cs typeface="Arial"/>
                        </a:rPr>
                        <a:t>sistem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irigasi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bagi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aktivitas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5080">
                        <a:lnSpc>
                          <a:spcPct val="100000"/>
                        </a:lnSpc>
                      </a:pPr>
                      <a:r>
                        <a:rPr sz="1600" spc="-60" dirty="0">
                          <a:latin typeface="Arial"/>
                          <a:cs typeface="Arial"/>
                        </a:rPr>
                        <a:t>pertanian</a:t>
                      </a:r>
                      <a:r>
                        <a:rPr sz="16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cabai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5080">
                        <a:lnSpc>
                          <a:spcPts val="1814"/>
                        </a:lnSpc>
                      </a:pPr>
                      <a:r>
                        <a:rPr sz="1600" spc="-13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fasilitas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air</a:t>
                      </a:r>
                      <a:r>
                        <a:rPr sz="1600" spc="-3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bagi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5080">
                        <a:lnSpc>
                          <a:spcPct val="100000"/>
                        </a:lnSpc>
                      </a:pPr>
                      <a:r>
                        <a:rPr sz="1600" spc="-65" dirty="0">
                          <a:latin typeface="Arial"/>
                          <a:cs typeface="Arial"/>
                        </a:rPr>
                        <a:t>aktivitas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peternakan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sapi,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kambing,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-2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unggas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5080">
                        <a:lnSpc>
                          <a:spcPts val="1814"/>
                        </a:lnSpc>
                      </a:pPr>
                      <a:r>
                        <a:rPr sz="1600" spc="-13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infrastruktur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jalan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usaha</a:t>
                      </a:r>
                      <a:r>
                        <a:rPr sz="1600" spc="-2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tani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5080">
                        <a:lnSpc>
                          <a:spcPct val="100000"/>
                        </a:lnSpc>
                      </a:pPr>
                      <a:r>
                        <a:rPr sz="1600" spc="-70" dirty="0">
                          <a:latin typeface="Arial"/>
                          <a:cs typeface="Arial"/>
                        </a:rPr>
                        <a:t>beserta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infrastruktur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penunjang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lainnya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79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2105">
                <a:tc gridSpan="2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fasilitas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pendidikan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pelatihan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meningkatkan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kualitas </a:t>
                      </a:r>
                      <a:r>
                        <a:rPr sz="1600" spc="-190" dirty="0">
                          <a:latin typeface="Arial"/>
                          <a:cs typeface="Arial"/>
                        </a:rPr>
                        <a:t>SDM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masa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kini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masa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mendatang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35965">
                <a:tc>
                  <a:txBody>
                    <a:bodyPr/>
                    <a:lstStyle/>
                    <a:p>
                      <a:pPr marL="5080">
                        <a:lnSpc>
                          <a:spcPts val="1814"/>
                        </a:lnSpc>
                      </a:pPr>
                      <a:r>
                        <a:rPr sz="1600" spc="-13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kapasitas </a:t>
                      </a:r>
                      <a:r>
                        <a:rPr sz="1600" spc="-190" dirty="0">
                          <a:latin typeface="Arial"/>
                          <a:cs typeface="Arial"/>
                        </a:rPr>
                        <a:t>SMK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pertanian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yang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ada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5080" marR="149225">
                        <a:lnSpc>
                          <a:spcPct val="100000"/>
                        </a:lnSpc>
                      </a:pPr>
                      <a:r>
                        <a:rPr sz="1600" spc="-25" dirty="0">
                          <a:latin typeface="Arial"/>
                          <a:cs typeface="Arial"/>
                        </a:rPr>
                        <a:t>agar </a:t>
                      </a:r>
                      <a:r>
                        <a:rPr sz="1600" spc="-150" dirty="0">
                          <a:latin typeface="Arial"/>
                          <a:cs typeface="Arial"/>
                        </a:rPr>
                        <a:t>mampu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mendukung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155" dirty="0">
                          <a:latin typeface="Arial"/>
                          <a:cs typeface="Arial"/>
                        </a:rPr>
                        <a:t>sistem 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pertanian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peternakan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modern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masa</a:t>
                      </a:r>
                      <a:r>
                        <a:rPr sz="1600" spc="-2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depan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27305" marR="1905" algn="ctr">
                        <a:lnSpc>
                          <a:spcPct val="100000"/>
                        </a:lnSpc>
                      </a:pPr>
                      <a:r>
                        <a:rPr sz="1600" spc="-145" dirty="0">
                          <a:latin typeface="Arial"/>
                          <a:cs typeface="Arial"/>
                        </a:rPr>
                        <a:t>Pemda,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Pertanian, 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Pendidikan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Kebudayaan, 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Disnakertrans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79805">
                <a:tc>
                  <a:txBody>
                    <a:bodyPr/>
                    <a:lstStyle/>
                    <a:p>
                      <a:pPr marL="5080">
                        <a:lnSpc>
                          <a:spcPts val="1814"/>
                        </a:lnSpc>
                      </a:pPr>
                      <a:r>
                        <a:rPr sz="1600" spc="-13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balai-balai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pelatihan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pertanian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5080" marR="79375">
                        <a:lnSpc>
                          <a:spcPct val="100000"/>
                        </a:lnSpc>
                      </a:pPr>
                      <a:r>
                        <a:rPr sz="1600" spc="-75" dirty="0">
                          <a:latin typeface="Arial"/>
                          <a:cs typeface="Arial"/>
                        </a:rPr>
                        <a:t>dan peternakan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meningkatkan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kapasitas 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tenaga 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kerja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pertanian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peternakan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pada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saat 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ini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5080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1016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0220">
                <a:tc>
                  <a:txBody>
                    <a:bodyPr/>
                    <a:lstStyle/>
                    <a:p>
                      <a:pPr marL="5080">
                        <a:lnSpc>
                          <a:spcPts val="1820"/>
                        </a:lnSpc>
                      </a:pPr>
                      <a:r>
                        <a:rPr sz="1600" spc="-13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balai-balai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pelatihan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pengolahan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5080">
                        <a:lnSpc>
                          <a:spcPct val="100000"/>
                        </a:lnSpc>
                      </a:pPr>
                      <a:r>
                        <a:rPr sz="1600" spc="-60" dirty="0">
                          <a:latin typeface="Arial"/>
                          <a:cs typeface="Arial"/>
                        </a:rPr>
                        <a:t>cabai,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sayur,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buah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38200" y="204212"/>
          <a:ext cx="10518774" cy="67570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61385"/>
                <a:gridCol w="220345"/>
                <a:gridCol w="220345"/>
                <a:gridCol w="220345"/>
                <a:gridCol w="212089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658745"/>
              </a:tblGrid>
              <a:tr h="481965">
                <a:tc>
                  <a:txBody>
                    <a:bodyPr/>
                    <a:lstStyle/>
                    <a:p>
                      <a:pPr marL="4445" marR="260350">
                        <a:lnSpc>
                          <a:spcPts val="1260"/>
                        </a:lnSpc>
                        <a:spcBef>
                          <a:spcPts val="5"/>
                        </a:spcBef>
                      </a:pPr>
                      <a:r>
                        <a:rPr sz="1050" spc="-75" dirty="0">
                          <a:latin typeface="Arial"/>
                          <a:cs typeface="Arial"/>
                        </a:rPr>
                        <a:t>Sasaran: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Meningkatkan 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kualitas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050" spc="-30" dirty="0">
                          <a:latin typeface="Arial"/>
                          <a:cs typeface="Arial"/>
                        </a:rPr>
                        <a:t>kuantitas</a:t>
                      </a:r>
                      <a:r>
                        <a:rPr sz="1050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infrastruktur 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perkotaan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guna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memenuhi kebutuhan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perkembangan  </a:t>
                      </a:r>
                      <a:r>
                        <a:rPr sz="1050" spc="-45" dirty="0">
                          <a:latin typeface="Arial"/>
                          <a:cs typeface="Arial"/>
                        </a:rPr>
                        <a:t>penduduk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050" spc="-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aktivitasnya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2F5395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F53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24485">
                <a:tc>
                  <a:txBody>
                    <a:bodyPr/>
                    <a:lstStyle/>
                    <a:p>
                      <a:pPr marL="4445" marR="521970">
                        <a:lnSpc>
                          <a:spcPts val="1260"/>
                        </a:lnSpc>
                        <a:spcBef>
                          <a:spcPts val="25"/>
                        </a:spcBef>
                      </a:pPr>
                      <a:r>
                        <a:rPr sz="1050" spc="-4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050" spc="-45" dirty="0">
                          <a:latin typeface="Arial"/>
                          <a:cs typeface="Arial"/>
                        </a:rPr>
                        <a:t>Membangunan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mengembangan</a:t>
                      </a:r>
                      <a:r>
                        <a:rPr sz="1050" spc="-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jaringan 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prasarana </a:t>
                      </a:r>
                      <a:r>
                        <a:rPr sz="1050" spc="-8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Perkotaan</a:t>
                      </a:r>
                      <a:r>
                        <a:rPr sz="105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80" dirty="0">
                          <a:latin typeface="Arial"/>
                          <a:cs typeface="Arial"/>
                        </a:rPr>
                        <a:t>Sragen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23850">
                <a:tc>
                  <a:txBody>
                    <a:bodyPr/>
                    <a:lstStyle/>
                    <a:p>
                      <a:pPr marL="4445" marR="59055">
                        <a:lnSpc>
                          <a:spcPts val="1260"/>
                        </a:lnSpc>
                        <a:spcBef>
                          <a:spcPts val="25"/>
                        </a:spcBef>
                      </a:pPr>
                      <a:r>
                        <a:rPr sz="1050" spc="-80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Pengembangan</a:t>
                      </a:r>
                      <a:r>
                        <a:rPr sz="105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Jaringan  </a:t>
                      </a:r>
                      <a:r>
                        <a:rPr sz="1050" spc="-75" dirty="0">
                          <a:latin typeface="Arial"/>
                          <a:cs typeface="Arial"/>
                        </a:rPr>
                        <a:t>Jalan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55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4445">
                        <a:lnSpc>
                          <a:spcPct val="100000"/>
                        </a:lnSpc>
                      </a:pPr>
                      <a:r>
                        <a:rPr sz="1050" spc="-55" dirty="0">
                          <a:latin typeface="Arial"/>
                          <a:cs typeface="Arial"/>
                        </a:rPr>
                        <a:t>Peningkatan</a:t>
                      </a:r>
                      <a:r>
                        <a:rPr sz="105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30" dirty="0">
                          <a:latin typeface="Arial"/>
                          <a:cs typeface="Arial"/>
                        </a:rPr>
                        <a:t>Hirearki</a:t>
                      </a:r>
                      <a:r>
                        <a:rPr sz="105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75" dirty="0">
                          <a:latin typeface="Arial"/>
                          <a:cs typeface="Arial"/>
                        </a:rPr>
                        <a:t>Jalan</a:t>
                      </a:r>
                      <a:r>
                        <a:rPr sz="105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jalan-jalan</a:t>
                      </a:r>
                      <a:r>
                        <a:rPr sz="105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utama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 yang</a:t>
                      </a:r>
                      <a:endParaRPr sz="1050">
                        <a:latin typeface="Arial"/>
                        <a:cs typeface="Arial"/>
                      </a:endParaRPr>
                    </a:p>
                    <a:p>
                      <a:pPr marL="4445">
                        <a:lnSpc>
                          <a:spcPts val="1235"/>
                        </a:lnSpc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menghubungkan</a:t>
                      </a:r>
                      <a:r>
                        <a:rPr sz="105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antara</a:t>
                      </a:r>
                      <a:r>
                        <a:rPr sz="105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jalan</a:t>
                      </a:r>
                      <a:r>
                        <a:rPr sz="105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sukowati</a:t>
                      </a:r>
                      <a:r>
                        <a:rPr sz="105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dengan</a:t>
                      </a:r>
                      <a:r>
                        <a:rPr sz="105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25" dirty="0">
                          <a:latin typeface="Arial"/>
                          <a:cs typeface="Arial"/>
                        </a:rPr>
                        <a:t>ring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road</a:t>
                      </a:r>
                      <a:r>
                        <a:rPr sz="105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25" dirty="0">
                          <a:latin typeface="Arial"/>
                          <a:cs typeface="Arial"/>
                        </a:rPr>
                        <a:t>utara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235"/>
                        </a:lnSpc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</a:t>
                      </a:r>
                      <a:r>
                        <a:rPr sz="105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8440">
                <a:tc>
                  <a:txBody>
                    <a:bodyPr/>
                    <a:lstStyle/>
                    <a:p>
                      <a:pPr marL="4445">
                        <a:lnSpc>
                          <a:spcPts val="1235"/>
                        </a:lnSpc>
                        <a:spcBef>
                          <a:spcPts val="385"/>
                        </a:spcBef>
                      </a:pPr>
                      <a:r>
                        <a:rPr sz="1050" spc="-6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050" spc="-20" dirty="0">
                          <a:latin typeface="Arial"/>
                          <a:cs typeface="Arial"/>
                        </a:rPr>
                        <a:t>jalur </a:t>
                      </a:r>
                      <a:r>
                        <a:rPr sz="1050" spc="-30" dirty="0">
                          <a:latin typeface="Arial"/>
                          <a:cs typeface="Arial"/>
                        </a:rPr>
                        <a:t>lambat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050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75" dirty="0">
                          <a:latin typeface="Arial"/>
                          <a:cs typeface="Arial"/>
                        </a:rPr>
                        <a:t>Jalan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Sukowati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35"/>
                        </a:lnSpc>
                        <a:spcBef>
                          <a:spcPts val="385"/>
                        </a:spcBef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</a:t>
                      </a:r>
                      <a:r>
                        <a:rPr sz="105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marL="4445" marR="304800">
                        <a:lnSpc>
                          <a:spcPts val="1260"/>
                        </a:lnSpc>
                        <a:spcBef>
                          <a:spcPts val="5"/>
                        </a:spcBef>
                      </a:pPr>
                      <a:r>
                        <a:rPr sz="1050" spc="-55" dirty="0">
                          <a:latin typeface="Arial"/>
                          <a:cs typeface="Arial"/>
                        </a:rPr>
                        <a:t>Perbaikan 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Jaringan </a:t>
                      </a:r>
                      <a:r>
                        <a:rPr sz="1050" spc="-75" dirty="0">
                          <a:latin typeface="Arial"/>
                          <a:cs typeface="Arial"/>
                        </a:rPr>
                        <a:t>Jalan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rusak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Perkotaan </a:t>
                      </a:r>
                      <a:r>
                        <a:rPr sz="1050" spc="-80" dirty="0">
                          <a:latin typeface="Arial"/>
                          <a:cs typeface="Arial"/>
                        </a:rPr>
                        <a:t>Sragen</a:t>
                      </a:r>
                      <a:r>
                        <a:rPr sz="105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hingga 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mencapai 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kondisi baik</a:t>
                      </a:r>
                      <a:r>
                        <a:rPr sz="1050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95" dirty="0">
                          <a:latin typeface="Arial"/>
                          <a:cs typeface="Arial"/>
                        </a:rPr>
                        <a:t>90%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235"/>
                        </a:lnSpc>
                        <a:spcBef>
                          <a:spcPts val="5"/>
                        </a:spcBef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</a:t>
                      </a:r>
                      <a:r>
                        <a:rPr sz="105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4445">
                        <a:lnSpc>
                          <a:spcPts val="1195"/>
                        </a:lnSpc>
                      </a:pPr>
                      <a:r>
                        <a:rPr sz="1050" spc="-55" dirty="0">
                          <a:latin typeface="Arial"/>
                          <a:cs typeface="Arial"/>
                        </a:rPr>
                        <a:t>Pelebaran </a:t>
                      </a:r>
                      <a:r>
                        <a:rPr sz="1050" spc="-75" dirty="0">
                          <a:latin typeface="Arial"/>
                          <a:cs typeface="Arial"/>
                        </a:rPr>
                        <a:t>Jalan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Lingkar 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Utara </a:t>
                      </a:r>
                      <a:r>
                        <a:rPr sz="1050" spc="-30" dirty="0">
                          <a:latin typeface="Arial"/>
                          <a:cs typeface="Arial"/>
                        </a:rPr>
                        <a:t>menjadi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4 </a:t>
                      </a:r>
                      <a:r>
                        <a:rPr sz="1050" spc="-20" dirty="0">
                          <a:latin typeface="Arial"/>
                          <a:cs typeface="Arial"/>
                        </a:rPr>
                        <a:t>lajur</a:t>
                      </a:r>
                      <a:r>
                        <a:rPr sz="1050" spc="-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2 </a:t>
                      </a:r>
                      <a:r>
                        <a:rPr sz="1050" spc="-45" dirty="0">
                          <a:latin typeface="Arial"/>
                          <a:cs typeface="Arial"/>
                        </a:rPr>
                        <a:t>arah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5"/>
                        </a:lnSpc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</a:t>
                      </a:r>
                      <a:r>
                        <a:rPr sz="105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3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445">
                        <a:lnSpc>
                          <a:spcPts val="1235"/>
                        </a:lnSpc>
                      </a:pPr>
                      <a:r>
                        <a:rPr sz="1050" spc="-65" dirty="0">
                          <a:latin typeface="Arial"/>
                          <a:cs typeface="Arial"/>
                        </a:rPr>
                        <a:t>Pembatasan 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Kendaraan </a:t>
                      </a:r>
                      <a:r>
                        <a:rPr sz="1050" spc="-75" dirty="0">
                          <a:latin typeface="Arial"/>
                          <a:cs typeface="Arial"/>
                        </a:rPr>
                        <a:t>Besar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masuk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ke </a:t>
                      </a:r>
                      <a:r>
                        <a:rPr sz="1050" spc="-45" dirty="0">
                          <a:latin typeface="Arial"/>
                          <a:cs typeface="Arial"/>
                        </a:rPr>
                        <a:t>dalam</a:t>
                      </a:r>
                      <a:r>
                        <a:rPr sz="1050" spc="-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perkotaan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235"/>
                        </a:lnSpc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</a:t>
                      </a:r>
                      <a:r>
                        <a:rPr sz="105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4445">
                        <a:lnSpc>
                          <a:spcPts val="1195"/>
                        </a:lnSpc>
                      </a:pPr>
                      <a:r>
                        <a:rPr sz="1050" spc="-65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050" spc="-75" dirty="0">
                          <a:latin typeface="Arial"/>
                          <a:cs typeface="Arial"/>
                        </a:rPr>
                        <a:t>Jalan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Pejalan </a:t>
                      </a:r>
                      <a:r>
                        <a:rPr sz="1050" spc="-70" dirty="0">
                          <a:latin typeface="Arial"/>
                          <a:cs typeface="Arial"/>
                        </a:rPr>
                        <a:t>Kaki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jalan</a:t>
                      </a:r>
                      <a:r>
                        <a:rPr sz="105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sukowati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5"/>
                        </a:lnSpc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</a:t>
                      </a:r>
                      <a:r>
                        <a:rPr sz="105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3830">
                <a:tc>
                  <a:txBody>
                    <a:bodyPr/>
                    <a:lstStyle/>
                    <a:p>
                      <a:pPr marL="4445">
                        <a:lnSpc>
                          <a:spcPts val="1195"/>
                        </a:lnSpc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Pemberian </a:t>
                      </a:r>
                      <a:r>
                        <a:rPr sz="1050" spc="-45" dirty="0">
                          <a:latin typeface="Arial"/>
                          <a:cs typeface="Arial"/>
                        </a:rPr>
                        <a:t>marka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jalan,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signasi 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serta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penerangan</a:t>
                      </a:r>
                      <a:r>
                        <a:rPr sz="1050" spc="-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jalan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5"/>
                        </a:lnSpc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</a:t>
                      </a:r>
                      <a:r>
                        <a:rPr sz="105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4445">
                        <a:lnSpc>
                          <a:spcPts val="1195"/>
                        </a:lnSpc>
                      </a:pPr>
                      <a:r>
                        <a:rPr sz="1050" spc="-60" dirty="0">
                          <a:latin typeface="Arial"/>
                          <a:cs typeface="Arial"/>
                        </a:rPr>
                        <a:t>Penyediaan</a:t>
                      </a:r>
                      <a:r>
                        <a:rPr sz="105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45" dirty="0">
                          <a:latin typeface="Arial"/>
                          <a:cs typeface="Arial"/>
                        </a:rPr>
                        <a:t>ruang-ruang</a:t>
                      </a:r>
                      <a:r>
                        <a:rPr sz="105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30" dirty="0">
                          <a:latin typeface="Arial"/>
                          <a:cs typeface="Arial"/>
                        </a:rPr>
                        <a:t>pakir</a:t>
                      </a:r>
                      <a:r>
                        <a:rPr sz="105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perkotaan</a:t>
                      </a:r>
                      <a:r>
                        <a:rPr sz="105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80" dirty="0">
                          <a:latin typeface="Arial"/>
                          <a:cs typeface="Arial"/>
                        </a:rPr>
                        <a:t>Sragen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95"/>
                        </a:lnSpc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</a:t>
                      </a:r>
                      <a:r>
                        <a:rPr sz="105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marL="4445" marR="193040">
                        <a:lnSpc>
                          <a:spcPts val="1260"/>
                        </a:lnSpc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Perawatan </a:t>
                      </a:r>
                      <a:r>
                        <a:rPr sz="1050" spc="-45" dirty="0">
                          <a:latin typeface="Arial"/>
                          <a:cs typeface="Arial"/>
                        </a:rPr>
                        <a:t>marka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jalan,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signasi 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serta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penerangan 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jalan</a:t>
                      </a:r>
                      <a:r>
                        <a:rPr sz="105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30" dirty="0">
                          <a:latin typeface="Arial"/>
                          <a:cs typeface="Arial"/>
                        </a:rPr>
                        <a:t>lokal,  </a:t>
                      </a:r>
                      <a:r>
                        <a:rPr sz="1050" spc="-20" dirty="0">
                          <a:latin typeface="Arial"/>
                          <a:cs typeface="Arial"/>
                        </a:rPr>
                        <a:t>kolektor,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050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0" dirty="0">
                          <a:latin typeface="Arial"/>
                          <a:cs typeface="Arial"/>
                        </a:rPr>
                        <a:t>arteri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235"/>
                        </a:lnSpc>
                        <a:spcBef>
                          <a:spcPts val="5"/>
                        </a:spcBef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</a:t>
                      </a:r>
                      <a:r>
                        <a:rPr sz="105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4445">
                        <a:lnSpc>
                          <a:spcPts val="1220"/>
                        </a:lnSpc>
                      </a:pPr>
                      <a:r>
                        <a:rPr sz="1050" spc="-80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Pengembangan</a:t>
                      </a:r>
                      <a:r>
                        <a:rPr sz="1050" spc="-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Jaringan</a:t>
                      </a:r>
                      <a:endParaRPr sz="1050">
                        <a:latin typeface="Arial"/>
                        <a:cs typeface="Arial"/>
                      </a:endParaRPr>
                    </a:p>
                    <a:p>
                      <a:pPr marL="4445">
                        <a:lnSpc>
                          <a:spcPts val="1235"/>
                        </a:lnSpc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Air</a:t>
                      </a:r>
                      <a:r>
                        <a:rPr sz="105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Bersih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445">
                        <a:lnSpc>
                          <a:spcPts val="1230"/>
                        </a:lnSpc>
                      </a:pPr>
                      <a:r>
                        <a:rPr sz="1050" spc="-75" dirty="0">
                          <a:latin typeface="Arial"/>
                          <a:cs typeface="Arial"/>
                        </a:rPr>
                        <a:t>Pengadaan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Sumur-sumur </a:t>
                      </a:r>
                      <a:r>
                        <a:rPr sz="1050" spc="-20" dirty="0">
                          <a:latin typeface="Arial"/>
                          <a:cs typeface="Arial"/>
                        </a:rPr>
                        <a:t>air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05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permukiman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6525">
                        <a:lnSpc>
                          <a:spcPts val="1260"/>
                        </a:lnSpc>
                        <a:spcBef>
                          <a:spcPts val="5"/>
                        </a:spcBef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dan  Permukiman</a:t>
                      </a:r>
                      <a:r>
                        <a:rPr sz="105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Rakyat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445">
                        <a:lnSpc>
                          <a:spcPts val="1230"/>
                        </a:lnSpc>
                      </a:pPr>
                      <a:r>
                        <a:rPr sz="1050" spc="-55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Sumur </a:t>
                      </a:r>
                      <a:r>
                        <a:rPr sz="1050" spc="-85" dirty="0">
                          <a:latin typeface="Arial"/>
                          <a:cs typeface="Arial"/>
                        </a:rPr>
                        <a:t>Resapan </a:t>
                      </a:r>
                      <a:r>
                        <a:rPr sz="105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setiap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bangunan</a:t>
                      </a:r>
                      <a:r>
                        <a:rPr sz="105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25" dirty="0">
                          <a:latin typeface="Arial"/>
                          <a:cs typeface="Arial"/>
                        </a:rPr>
                        <a:t>publik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Perumahan</a:t>
                      </a:r>
                      <a:r>
                        <a:rPr sz="105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dan</a:t>
                      </a:r>
                      <a:endParaRPr sz="105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ts val="1230"/>
                        </a:lnSpc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05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Rakyat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445">
                        <a:lnSpc>
                          <a:spcPts val="1230"/>
                        </a:lnSpc>
                      </a:pPr>
                      <a:r>
                        <a:rPr sz="1050" spc="-55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1050" spc="-45" dirty="0">
                          <a:latin typeface="Arial"/>
                          <a:cs typeface="Arial"/>
                        </a:rPr>
                        <a:t>Instalasi 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Pengolahan </a:t>
                      </a:r>
                      <a:r>
                        <a:rPr sz="1050" spc="-25" dirty="0">
                          <a:latin typeface="Arial"/>
                          <a:cs typeface="Arial"/>
                        </a:rPr>
                        <a:t>Air</a:t>
                      </a:r>
                      <a:r>
                        <a:rPr sz="1050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Bersih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6525">
                        <a:lnSpc>
                          <a:spcPts val="1260"/>
                        </a:lnSpc>
                        <a:spcBef>
                          <a:spcPts val="5"/>
                        </a:spcBef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dan  Permukiman</a:t>
                      </a:r>
                      <a:r>
                        <a:rPr sz="105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Rakyat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445">
                        <a:lnSpc>
                          <a:spcPts val="1230"/>
                        </a:lnSpc>
                        <a:spcBef>
                          <a:spcPts val="5"/>
                        </a:spcBef>
                      </a:pPr>
                      <a:r>
                        <a:rPr sz="1050" spc="-60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garis 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sempadan sungai</a:t>
                      </a:r>
                      <a:r>
                        <a:rPr sz="1050" spc="-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garuda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652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dan  Permukiman</a:t>
                      </a:r>
                      <a:r>
                        <a:rPr sz="105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Rakyat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445">
                        <a:lnSpc>
                          <a:spcPts val="1230"/>
                        </a:lnSpc>
                        <a:spcBef>
                          <a:spcPts val="5"/>
                        </a:spcBef>
                      </a:pPr>
                      <a:r>
                        <a:rPr sz="1050" spc="-45" dirty="0">
                          <a:latin typeface="Arial"/>
                          <a:cs typeface="Arial"/>
                        </a:rPr>
                        <a:t>peningkatan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pasokan </a:t>
                      </a:r>
                      <a:r>
                        <a:rPr sz="1050" spc="-20" dirty="0">
                          <a:latin typeface="Arial"/>
                          <a:cs typeface="Arial"/>
                        </a:rPr>
                        <a:t>air</a:t>
                      </a:r>
                      <a:r>
                        <a:rPr sz="105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bersih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652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dan  Permukiman</a:t>
                      </a:r>
                      <a:r>
                        <a:rPr sz="105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Rakyat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445">
                        <a:lnSpc>
                          <a:spcPts val="1230"/>
                        </a:lnSpc>
                        <a:spcBef>
                          <a:spcPts val="5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perluasan 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jaringan </a:t>
                      </a:r>
                      <a:r>
                        <a:rPr sz="1050" spc="-20" dirty="0">
                          <a:latin typeface="Arial"/>
                          <a:cs typeface="Arial"/>
                        </a:rPr>
                        <a:t>air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pam</a:t>
                      </a:r>
                      <a:r>
                        <a:rPr sz="1050" spc="-1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perkotaan.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6525">
                        <a:lnSpc>
                          <a:spcPts val="1260"/>
                        </a:lnSpc>
                        <a:spcBef>
                          <a:spcPts val="5"/>
                        </a:spcBef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dan  Permukiman</a:t>
                      </a:r>
                      <a:r>
                        <a:rPr sz="105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Rakyat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445">
                        <a:lnSpc>
                          <a:spcPts val="1230"/>
                        </a:lnSpc>
                      </a:pPr>
                      <a:r>
                        <a:rPr sz="1050" spc="-6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kolam</a:t>
                      </a:r>
                      <a:r>
                        <a:rPr sz="105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30" dirty="0">
                          <a:latin typeface="Arial"/>
                          <a:cs typeface="Arial"/>
                        </a:rPr>
                        <a:t>retensi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652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dan  Permukiman</a:t>
                      </a:r>
                      <a:r>
                        <a:rPr sz="105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Rakyat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445">
                        <a:lnSpc>
                          <a:spcPts val="1230"/>
                        </a:lnSpc>
                      </a:pPr>
                      <a:r>
                        <a:rPr sz="1050" spc="-6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050" spc="-45" dirty="0">
                          <a:latin typeface="Arial"/>
                          <a:cs typeface="Arial"/>
                        </a:rPr>
                        <a:t>perpanjangan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saluran 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irigasi</a:t>
                      </a:r>
                      <a:r>
                        <a:rPr sz="1050" spc="-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baru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652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dan  Permukiman</a:t>
                      </a:r>
                      <a:r>
                        <a:rPr sz="105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Rakyat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445">
                        <a:lnSpc>
                          <a:spcPts val="1125"/>
                        </a:lnSpc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Perawatan 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jaringan pipa </a:t>
                      </a:r>
                      <a:r>
                        <a:rPr sz="1050" spc="-20" dirty="0">
                          <a:latin typeface="Arial"/>
                          <a:cs typeface="Arial"/>
                        </a:rPr>
                        <a:t>air</a:t>
                      </a:r>
                      <a:r>
                        <a:rPr sz="1050" spc="-1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90" dirty="0">
                          <a:latin typeface="Arial"/>
                          <a:cs typeface="Arial"/>
                        </a:rPr>
                        <a:t>PDAM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R="13652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05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050" spc="-60" dirty="0">
                          <a:latin typeface="Arial"/>
                          <a:cs typeface="Arial"/>
                        </a:rPr>
                        <a:t>Perumahan </a:t>
                      </a:r>
                      <a:r>
                        <a:rPr sz="105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05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05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65" dirty="0">
                          <a:latin typeface="Arial"/>
                          <a:cs typeface="Arial"/>
                        </a:rPr>
                        <a:t>Rakyat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38200" y="743712"/>
          <a:ext cx="10519408" cy="54425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61385"/>
                <a:gridCol w="220345"/>
                <a:gridCol w="220345"/>
                <a:gridCol w="220345"/>
                <a:gridCol w="212089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659379"/>
              </a:tblGrid>
              <a:tr h="354965">
                <a:tc>
                  <a:txBody>
                    <a:bodyPr/>
                    <a:lstStyle/>
                    <a:p>
                      <a:pPr marL="5715" marR="40068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100" spc="-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Pengembangan 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Jaringan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Listrik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50520">
                <a:tc>
                  <a:txBody>
                    <a:bodyPr/>
                    <a:lstStyle/>
                    <a:p>
                      <a:pPr marL="5715" marR="470534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serta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Pemindahan Gardu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Induk</a:t>
                      </a:r>
                      <a:r>
                        <a:rPr sz="1100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Listrik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Pilangsari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marR="184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</a:t>
                      </a:r>
                      <a:r>
                        <a:rPr sz="11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Rakyat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100" spc="-75" dirty="0">
                          <a:latin typeface="Arial"/>
                          <a:cs typeface="Arial"/>
                        </a:rPr>
                        <a:t>Pengadaan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trafo-trafo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listrik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pada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baru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8636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marR="184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</a:t>
                      </a:r>
                      <a:r>
                        <a:rPr sz="11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Rakyat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81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>
                        <a:lnSpc>
                          <a:spcPts val="1285"/>
                        </a:lnSpc>
                      </a:pPr>
                      <a:r>
                        <a:rPr sz="1100" spc="-60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Kabel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Aliran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listrik</a:t>
                      </a:r>
                      <a:r>
                        <a:rPr sz="11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perkotaan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marR="1841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</a:t>
                      </a:r>
                      <a:r>
                        <a:rPr sz="11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Rakyat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5715" marR="4000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Pengembangan 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Jaringan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Telekomunikasi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50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>
                        <a:lnSpc>
                          <a:spcPts val="1285"/>
                        </a:lnSpc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server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jaringan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internet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100" spc="-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desa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tangkil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marR="184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</a:t>
                      </a:r>
                      <a:r>
                        <a:rPr sz="11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Rakyat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5715" marR="13398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Jaringan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Kabel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Fiber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Optik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Bawah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Tanah</a:t>
                      </a:r>
                      <a:r>
                        <a:rPr sz="1100" spc="-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 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perkotaan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marR="184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</a:t>
                      </a:r>
                      <a:r>
                        <a:rPr sz="11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Rakyat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81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5715">
                        <a:lnSpc>
                          <a:spcPts val="1280"/>
                        </a:lnSpc>
                      </a:pPr>
                      <a:r>
                        <a:rPr sz="1100" spc="-50" dirty="0">
                          <a:latin typeface="Arial"/>
                          <a:cs typeface="Arial"/>
                        </a:rPr>
                        <a:t>Pemberian 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Akses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Wifi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pada</a:t>
                      </a:r>
                      <a:r>
                        <a:rPr sz="1100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30" dirty="0">
                          <a:latin typeface="Arial"/>
                          <a:cs typeface="Arial"/>
                        </a:rPr>
                        <a:t>RW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635" marR="1841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</a:t>
                      </a:r>
                      <a:r>
                        <a:rPr sz="11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Rakyat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8634">
                <a:tc>
                  <a:txBody>
                    <a:bodyPr/>
                    <a:lstStyle/>
                    <a:p>
                      <a:pPr marL="5715" marR="400685">
                        <a:lnSpc>
                          <a:spcPts val="1320"/>
                        </a:lnSpc>
                        <a:spcBef>
                          <a:spcPts val="25"/>
                        </a:spcBef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100" spc="-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Pengembangan 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Jaringan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Persampahan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50520">
                <a:tc>
                  <a:txBody>
                    <a:bodyPr/>
                    <a:lstStyle/>
                    <a:p>
                      <a:pPr marL="5715" marR="3359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Penambahan </a:t>
                      </a:r>
                      <a:r>
                        <a:rPr sz="1100" spc="-175" dirty="0">
                          <a:latin typeface="Arial"/>
                          <a:cs typeface="Arial"/>
                        </a:rPr>
                        <a:t>TPS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pada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setiap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pusat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lingkungan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Desa 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Tangkil, 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Desa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Pilangsari, 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Desa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Plumbungan, 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Desa</a:t>
                      </a:r>
                      <a:r>
                        <a:rPr sz="1100" spc="-1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Kroyo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marR="184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</a:t>
                      </a:r>
                      <a:r>
                        <a:rPr sz="11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Rakyat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>
                        <a:lnSpc>
                          <a:spcPts val="1280"/>
                        </a:lnSpc>
                      </a:pPr>
                      <a:r>
                        <a:rPr sz="1100" spc="-55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sistem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jaringan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Pengangkutan</a:t>
                      </a:r>
                      <a:r>
                        <a:rPr sz="1100" spc="-22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Sampah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marR="184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</a:t>
                      </a:r>
                      <a:r>
                        <a:rPr sz="11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Rakyat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>
                        <a:lnSpc>
                          <a:spcPts val="1280"/>
                        </a:lnSpc>
                        <a:spcBef>
                          <a:spcPts val="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pengelolaan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sampah </a:t>
                      </a:r>
                      <a:r>
                        <a:rPr sz="1100" spc="-125" dirty="0">
                          <a:latin typeface="Arial"/>
                          <a:cs typeface="Arial"/>
                        </a:rPr>
                        <a:t>3R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perkotaan</a:t>
                      </a:r>
                      <a:r>
                        <a:rPr sz="1100" spc="-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marR="184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</a:t>
                      </a:r>
                      <a:r>
                        <a:rPr sz="11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Rakyat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5715" marR="1854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Penyediaan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tempat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sampah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tempat-tempat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umum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jalan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utama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marR="184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</a:t>
                      </a:r>
                      <a:r>
                        <a:rPr sz="11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Rakyat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15">
                        <a:lnSpc>
                          <a:spcPts val="1280"/>
                        </a:lnSpc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100" spc="-175" dirty="0">
                          <a:latin typeface="Arial"/>
                          <a:cs typeface="Arial"/>
                        </a:rPr>
                        <a:t>TPS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pasar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sukowati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pasar</a:t>
                      </a:r>
                      <a:r>
                        <a:rPr sz="1100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bunder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</a:t>
                      </a:r>
                      <a:r>
                        <a:rPr sz="1100" spc="-2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dan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35">
                        <a:lnSpc>
                          <a:spcPts val="1280"/>
                        </a:lnSpc>
                        <a:spcBef>
                          <a:spcPts val="5"/>
                        </a:spcBef>
                      </a:pP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Rakyat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75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5715">
                        <a:lnSpc>
                          <a:spcPts val="1275"/>
                        </a:lnSpc>
                        <a:spcBef>
                          <a:spcPts val="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Penambahan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Armada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Pengangkutan</a:t>
                      </a:r>
                      <a:r>
                        <a:rPr sz="1100" spc="-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Sampah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marR="190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Perumahan</a:t>
                      </a:r>
                      <a:r>
                        <a:rPr sz="11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Permukiman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Rakyat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38200" y="144777"/>
          <a:ext cx="10518774" cy="6585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61385"/>
                <a:gridCol w="220345"/>
                <a:gridCol w="220345"/>
                <a:gridCol w="220345"/>
                <a:gridCol w="212089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20345"/>
                <a:gridCol w="2658745"/>
              </a:tblGrid>
              <a:tr h="383540">
                <a:tc>
                  <a:txBody>
                    <a:bodyPr/>
                    <a:lstStyle/>
                    <a:p>
                      <a:pPr marL="6350" marR="39941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100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pembangunan 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pengolahan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limbah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78460">
                <a:tc>
                  <a:txBody>
                    <a:bodyPr/>
                    <a:lstStyle/>
                    <a:p>
                      <a:pPr marL="6350" marR="388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Penyediaan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area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pengolahan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limbah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berat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 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industri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marR="3498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Sosial</a:t>
                      </a:r>
                      <a:r>
                        <a:rPr sz="1100" spc="-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Lingkungan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6080">
                <a:tc>
                  <a:txBody>
                    <a:bodyPr/>
                    <a:lstStyle/>
                    <a:p>
                      <a:pPr marL="6350" marR="21209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Penyusunan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masterplan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pengolahan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limbah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perkotaan 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marR="34988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Sosial</a:t>
                      </a:r>
                      <a:r>
                        <a:rPr sz="1100" spc="-1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Lingkungan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6080">
                <a:tc>
                  <a:txBody>
                    <a:bodyPr/>
                    <a:lstStyle/>
                    <a:p>
                      <a:pPr marL="6350" marR="3619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100" spc="-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pengoptimalan 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saluran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drainase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60985">
                <a:tc>
                  <a:txBody>
                    <a:bodyPr/>
                    <a:lstStyle/>
                    <a:p>
                      <a:pPr marL="6350">
                        <a:lnSpc>
                          <a:spcPts val="1285"/>
                        </a:lnSpc>
                        <a:spcBef>
                          <a:spcPts val="670"/>
                        </a:spcBef>
                      </a:pPr>
                      <a:r>
                        <a:rPr sz="1100" spc="-45" dirty="0">
                          <a:latin typeface="Trebuchet MS"/>
                          <a:cs typeface="Trebuchet MS"/>
                        </a:rPr>
                        <a:t>Pengembangan</a:t>
                      </a:r>
                      <a:r>
                        <a:rPr sz="1100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45" dirty="0">
                          <a:latin typeface="Trebuchet MS"/>
                          <a:cs typeface="Trebuchet MS"/>
                        </a:rPr>
                        <a:t>seluruh</a:t>
                      </a:r>
                      <a:r>
                        <a:rPr sz="1100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65" dirty="0">
                          <a:latin typeface="Trebuchet MS"/>
                          <a:cs typeface="Trebuchet MS"/>
                        </a:rPr>
                        <a:t>jaringan</a:t>
                      </a:r>
                      <a:r>
                        <a:rPr sz="1100" spc="-1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50" dirty="0">
                          <a:latin typeface="Trebuchet MS"/>
                          <a:cs typeface="Trebuchet MS"/>
                        </a:rPr>
                        <a:t>drainase</a:t>
                      </a:r>
                      <a:r>
                        <a:rPr sz="1100" spc="-1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50" dirty="0">
                          <a:latin typeface="Trebuchet MS"/>
                          <a:cs typeface="Trebuchet MS"/>
                        </a:rPr>
                        <a:t>berupa</a:t>
                      </a:r>
                      <a:r>
                        <a:rPr sz="1100" spc="-10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55" dirty="0">
                          <a:latin typeface="Trebuchet MS"/>
                          <a:cs typeface="Trebuchet MS"/>
                        </a:rPr>
                        <a:t>perkerasan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8509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>
                        <a:lnSpc>
                          <a:spcPts val="1285"/>
                        </a:lnSpc>
                        <a:spcBef>
                          <a:spcPts val="67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6065">
                <a:tc>
                  <a:txBody>
                    <a:bodyPr/>
                    <a:lstStyle/>
                    <a:p>
                      <a:pPr marL="6350">
                        <a:lnSpc>
                          <a:spcPts val="1285"/>
                        </a:lnSpc>
                        <a:spcBef>
                          <a:spcPts val="710"/>
                        </a:spcBef>
                      </a:pPr>
                      <a:r>
                        <a:rPr sz="1100" spc="-55" dirty="0">
                          <a:latin typeface="Trebuchet MS"/>
                          <a:cs typeface="Trebuchet MS"/>
                        </a:rPr>
                        <a:t>Perbaikan</a:t>
                      </a:r>
                      <a:r>
                        <a:rPr sz="1100" spc="-114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65" dirty="0">
                          <a:latin typeface="Trebuchet MS"/>
                          <a:cs typeface="Trebuchet MS"/>
                        </a:rPr>
                        <a:t>inlet</a:t>
                      </a:r>
                      <a:r>
                        <a:rPr sz="1100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55" dirty="0">
                          <a:latin typeface="Trebuchet MS"/>
                          <a:cs typeface="Trebuchet MS"/>
                        </a:rPr>
                        <a:t>tertutup</a:t>
                      </a:r>
                      <a:r>
                        <a:rPr sz="1100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65" dirty="0">
                          <a:latin typeface="Trebuchet MS"/>
                          <a:cs typeface="Trebuchet MS"/>
                        </a:rPr>
                        <a:t>(jaringan</a:t>
                      </a:r>
                      <a:r>
                        <a:rPr sz="1100" spc="-114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50" dirty="0">
                          <a:latin typeface="Trebuchet MS"/>
                          <a:cs typeface="Trebuchet MS"/>
                        </a:rPr>
                        <a:t>drainase</a:t>
                      </a:r>
                      <a:r>
                        <a:rPr sz="1100" spc="-1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60" dirty="0">
                          <a:latin typeface="Trebuchet MS"/>
                          <a:cs typeface="Trebuchet MS"/>
                        </a:rPr>
                        <a:t>tertutup)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>
                        <a:lnSpc>
                          <a:spcPts val="1285"/>
                        </a:lnSpc>
                        <a:spcBef>
                          <a:spcPts val="71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1630">
                <a:tc>
                  <a:txBody>
                    <a:bodyPr/>
                    <a:lstStyle/>
                    <a:p>
                      <a:pPr marL="6350" marR="26034">
                        <a:lnSpc>
                          <a:spcPts val="1320"/>
                        </a:lnSpc>
                        <a:spcBef>
                          <a:spcPts val="30"/>
                        </a:spcBef>
                      </a:pPr>
                      <a:r>
                        <a:rPr sz="1100" spc="-50" dirty="0">
                          <a:latin typeface="Trebuchet MS"/>
                          <a:cs typeface="Trebuchet MS"/>
                        </a:rPr>
                        <a:t>Penambahan</a:t>
                      </a:r>
                      <a:r>
                        <a:rPr sz="1100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50" dirty="0">
                          <a:latin typeface="Trebuchet MS"/>
                          <a:cs typeface="Trebuchet MS"/>
                        </a:rPr>
                        <a:t>volume</a:t>
                      </a:r>
                      <a:r>
                        <a:rPr sz="11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45" dirty="0">
                          <a:latin typeface="Trebuchet MS"/>
                          <a:cs typeface="Trebuchet MS"/>
                        </a:rPr>
                        <a:t>tampung</a:t>
                      </a:r>
                      <a:r>
                        <a:rPr sz="1100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55" dirty="0">
                          <a:latin typeface="Trebuchet MS"/>
                          <a:cs typeface="Trebuchet MS"/>
                        </a:rPr>
                        <a:t>dari</a:t>
                      </a:r>
                      <a:r>
                        <a:rPr sz="1100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65" dirty="0">
                          <a:latin typeface="Trebuchet MS"/>
                          <a:cs typeface="Trebuchet MS"/>
                        </a:rPr>
                        <a:t>jaringan</a:t>
                      </a:r>
                      <a:r>
                        <a:rPr sz="1100" spc="-1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50" dirty="0">
                          <a:latin typeface="Trebuchet MS"/>
                          <a:cs typeface="Trebuchet MS"/>
                        </a:rPr>
                        <a:t>drainase</a:t>
                      </a:r>
                      <a:r>
                        <a:rPr sz="1100" spc="-1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55" dirty="0">
                          <a:latin typeface="Trebuchet MS"/>
                          <a:cs typeface="Trebuchet MS"/>
                        </a:rPr>
                        <a:t>sebagai  pengendali</a:t>
                      </a:r>
                      <a:r>
                        <a:rPr sz="1100" spc="-1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70" dirty="0">
                          <a:latin typeface="Trebuchet MS"/>
                          <a:cs typeface="Trebuchet MS"/>
                        </a:rPr>
                        <a:t>banjir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905">
                        <a:lnSpc>
                          <a:spcPts val="1285"/>
                        </a:lnSpc>
                        <a:spcBef>
                          <a:spcPts val="5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8460">
                <a:tc>
                  <a:txBody>
                    <a:bodyPr/>
                    <a:lstStyle/>
                    <a:p>
                      <a:pPr marL="6350" marR="4851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100" spc="-4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Pengembangan</a:t>
                      </a:r>
                      <a:r>
                        <a:rPr sz="1100" spc="-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Fasilitas 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Perkotaan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49910">
                <a:tc>
                  <a:txBody>
                    <a:bodyPr/>
                    <a:lstStyle/>
                    <a:p>
                      <a:pPr marL="6350" marR="176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pendidikan</a:t>
                      </a:r>
                      <a:r>
                        <a:rPr sz="11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pelatihan 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terpadu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Kelurahan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Puro, Kroyo,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Plumbungan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78460">
                <a:tc>
                  <a:txBody>
                    <a:bodyPr/>
                    <a:lstStyle/>
                    <a:p>
                      <a:pPr marL="6350" marR="6400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spc="-45" dirty="0"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ruang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gedung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pelatihan</a:t>
                      </a:r>
                      <a:r>
                        <a:rPr sz="1100" spc="-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yang 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berdekatan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dengan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</a:t>
                      </a:r>
                      <a:r>
                        <a:rPr sz="11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permukiman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905">
                        <a:lnSpc>
                          <a:spcPts val="1285"/>
                        </a:lnSpc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Pendidikan,</a:t>
                      </a:r>
                      <a:r>
                        <a:rPr sz="11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swasta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608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100" spc="-45" dirty="0"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fasilitas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penunjang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pendidikan</a:t>
                      </a:r>
                      <a:r>
                        <a:rPr sz="1100" spc="-22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yang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350">
                        <a:lnSpc>
                          <a:spcPct val="100000"/>
                        </a:lnSpc>
                      </a:pPr>
                      <a:r>
                        <a:rPr sz="1100" spc="-35" dirty="0">
                          <a:latin typeface="Arial"/>
                          <a:cs typeface="Arial"/>
                        </a:rPr>
                        <a:t>terjangkau,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seperti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</a:t>
                      </a:r>
                      <a:r>
                        <a:rPr sz="1100" spc="-1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kuliner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905">
                        <a:lnSpc>
                          <a:spcPts val="1280"/>
                        </a:lnSpc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Pendidikan,</a:t>
                      </a:r>
                      <a:r>
                        <a:rPr sz="11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swasta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6080">
                <a:tc>
                  <a:txBody>
                    <a:bodyPr/>
                    <a:lstStyle/>
                    <a:p>
                      <a:pPr marL="6350" marR="2222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Meningkatkan kualitas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fasilitas</a:t>
                      </a:r>
                      <a:r>
                        <a:rPr sz="1100" spc="-1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pelayanan  kesehatan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86080">
                <a:tc>
                  <a:txBody>
                    <a:bodyPr/>
                    <a:lstStyle/>
                    <a:p>
                      <a:pPr marL="6350" marR="1098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100" spc="-55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kualitas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pelayanan kesehatan</a:t>
                      </a:r>
                      <a:r>
                        <a:rPr sz="1100" spc="-1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perkotaan,  seperti </a:t>
                      </a:r>
                      <a:r>
                        <a:rPr sz="1100" spc="-160" dirty="0">
                          <a:latin typeface="Arial"/>
                          <a:cs typeface="Arial"/>
                        </a:rPr>
                        <a:t>RSUD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100" spc="-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40" dirty="0">
                          <a:latin typeface="Arial"/>
                          <a:cs typeface="Arial"/>
                        </a:rPr>
                        <a:t>RSIA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marR="31686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Kesehatan,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</a:t>
                      </a:r>
                      <a:r>
                        <a:rPr sz="1100" spc="-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Kecamatan 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Pemrintah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Kabupaten</a:t>
                      </a:r>
                      <a:r>
                        <a:rPr sz="11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75310">
                <a:tc>
                  <a:txBody>
                    <a:bodyPr/>
                    <a:lstStyle/>
                    <a:p>
                      <a:pPr marL="6350" marR="5905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kualitas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pelayanan</a:t>
                      </a:r>
                      <a:r>
                        <a:rPr sz="1100" spc="-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fasilitas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penunjang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peribadatan seperti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masjid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Al 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Falah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gereja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20" dirty="0">
                          <a:latin typeface="Arial"/>
                          <a:cs typeface="Arial"/>
                        </a:rPr>
                        <a:t>GKI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78460">
                <a:tc>
                  <a:txBody>
                    <a:bodyPr/>
                    <a:lstStyle/>
                    <a:p>
                      <a:pPr marL="6350" marR="6413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spc="-30" dirty="0">
                          <a:latin typeface="Arial"/>
                          <a:cs typeface="Arial"/>
                        </a:rPr>
                        <a:t>Menata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pedagang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kaki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lima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berada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100" spc="-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dalam  lingkungan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masjid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Al</a:t>
                      </a:r>
                      <a:r>
                        <a:rPr sz="1100" spc="-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Falah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marR="9398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Kecamatan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8460">
                <a:tc>
                  <a:txBody>
                    <a:bodyPr/>
                    <a:lstStyle/>
                    <a:p>
                      <a:pPr marL="6350" marR="1917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100" spc="-55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parkir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sesuai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dengan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jumlah 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pengunjung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marR="9398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Kecamatan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5445">
                <a:tc>
                  <a:txBody>
                    <a:bodyPr/>
                    <a:lstStyle/>
                    <a:p>
                      <a:pPr marL="6350" marR="44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100" spc="-45" dirty="0">
                          <a:latin typeface="Arial"/>
                          <a:cs typeface="Arial"/>
                        </a:rPr>
                        <a:t>Menyediakan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halte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yang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mudah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dijangkau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ke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masjid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Al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Falah 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ataupun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gereja</a:t>
                      </a:r>
                      <a:r>
                        <a:rPr sz="1100" spc="-120" dirty="0">
                          <a:latin typeface="Arial"/>
                          <a:cs typeface="Arial"/>
                        </a:rPr>
                        <a:t> GKI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05" marR="9461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Kecamatan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35025" y="364236"/>
          <a:ext cx="10506700" cy="61226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62654"/>
                <a:gridCol w="219710"/>
                <a:gridCol w="219710"/>
                <a:gridCol w="219710"/>
                <a:gridCol w="211454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09"/>
                <a:gridCol w="219709"/>
                <a:gridCol w="219709"/>
                <a:gridCol w="219709"/>
                <a:gridCol w="219709"/>
                <a:gridCol w="219709"/>
                <a:gridCol w="219709"/>
                <a:gridCol w="2658109"/>
              </a:tblGrid>
              <a:tr h="9061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525" marR="359410">
                        <a:lnSpc>
                          <a:spcPct val="100000"/>
                        </a:lnSpc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Menata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alun-alun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sragen yang  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terintegrasi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dengan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ruang-ruang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pedagang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kaki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lima</a:t>
                      </a:r>
                      <a:r>
                        <a:rPr sz="1100" spc="-1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 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sekeliling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alun-alun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49580">
                <a:tc>
                  <a:txBody>
                    <a:bodyPr/>
                    <a:lstStyle/>
                    <a:p>
                      <a:pPr marL="9525" marR="1460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100" spc="-45" dirty="0">
                          <a:latin typeface="Arial"/>
                          <a:cs typeface="Arial"/>
                        </a:rPr>
                        <a:t>Menyediakan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ruang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untuk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pedagang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kaki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lima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sekeliling  alun-alun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 marR="78740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Kecamatan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3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100" spc="-45" dirty="0">
                          <a:latin typeface="Arial"/>
                          <a:cs typeface="Arial"/>
                        </a:rPr>
                        <a:t>Menyediakan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sedikit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lahan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untuk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pedagang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kaki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lima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yang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100" spc="-45" dirty="0">
                          <a:latin typeface="Arial"/>
                          <a:cs typeface="Arial"/>
                        </a:rPr>
                        <a:t>menawarkan rekreasi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anak-anak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dalam</a:t>
                      </a:r>
                      <a:r>
                        <a:rPr sz="1100" spc="-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alun-alun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6510" marR="787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Kecamatan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9525" marR="2032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Meningkatkan kualitas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fasilitas</a:t>
                      </a:r>
                      <a:r>
                        <a:rPr sz="1100" spc="-1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pelayanan 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pendidikan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49580">
                <a:tc>
                  <a:txBody>
                    <a:bodyPr/>
                    <a:lstStyle/>
                    <a:p>
                      <a:pPr marL="9525" marR="39179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100" spc="-45" dirty="0">
                          <a:latin typeface="Arial"/>
                          <a:cs typeface="Arial"/>
                        </a:rPr>
                        <a:t>Membangun ketersediaan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Sekolah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Dasar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sebanyak</a:t>
                      </a:r>
                      <a:r>
                        <a:rPr sz="1100" spc="-1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11  sekolah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Pendidikan,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Kecamatan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16510">
                        <a:lnSpc>
                          <a:spcPts val="1285"/>
                        </a:lnSpc>
                        <a:spcBef>
                          <a:spcPts val="5"/>
                        </a:spcBef>
                      </a:pPr>
                      <a:r>
                        <a:rPr sz="11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Kabupaten</a:t>
                      </a:r>
                      <a:r>
                        <a:rPr sz="11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9105">
                <a:tc>
                  <a:txBody>
                    <a:bodyPr/>
                    <a:lstStyle/>
                    <a:p>
                      <a:pPr marL="9525" marR="32385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100" spc="-45" dirty="0">
                          <a:latin typeface="Arial"/>
                          <a:cs typeface="Arial"/>
                        </a:rPr>
                        <a:t>Membangun ketersediaan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Sekolah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Menengah</a:t>
                      </a:r>
                      <a:r>
                        <a:rPr sz="1100" spc="-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Pertama 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sebanyak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sekolah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6510" marR="266065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Pendidikan,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</a:t>
                      </a:r>
                      <a:r>
                        <a:rPr sz="11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Kecamatan 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Kabupaten</a:t>
                      </a:r>
                      <a:r>
                        <a:rPr sz="11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162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9105">
                <a:tc>
                  <a:txBody>
                    <a:bodyPr/>
                    <a:lstStyle/>
                    <a:p>
                      <a:pPr marL="9525" marR="63500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Meningkatkan kualitas</a:t>
                      </a:r>
                      <a:r>
                        <a:rPr sz="1100" spc="-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fasilitas  peribadatan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591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100" spc="-40" dirty="0">
                          <a:latin typeface="Arial"/>
                          <a:cs typeface="Arial"/>
                        </a:rPr>
                        <a:t>Mengelola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ruang-ruang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ibadah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100" spc="-2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perkotaan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100" spc="-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16510">
                        <a:lnSpc>
                          <a:spcPts val="1280"/>
                        </a:lnSpc>
                      </a:pPr>
                      <a:r>
                        <a:rPr sz="1100" spc="-4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Kecamatan</a:t>
                      </a:r>
                      <a:r>
                        <a:rPr sz="1100" spc="-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162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9105">
                <a:tc>
                  <a:txBody>
                    <a:bodyPr/>
                    <a:lstStyle/>
                    <a:p>
                      <a:pPr marL="9525" marR="63500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Meningkatkan kualitas</a:t>
                      </a:r>
                      <a:r>
                        <a:rPr sz="1100" spc="-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fasilitas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perdagangan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jasa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674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5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fasilitas 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dagang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pusat-pusat</a:t>
                      </a:r>
                      <a:r>
                        <a:rPr sz="1100" spc="-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lingkungan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6510" marR="307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Koperasi,</a:t>
                      </a:r>
                      <a:r>
                        <a:rPr sz="1100" spc="-1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UMKM,  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10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Perdagangan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2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9525" marR="179705">
                        <a:lnSpc>
                          <a:spcPct val="100000"/>
                        </a:lnSpc>
                      </a:pPr>
                      <a:r>
                        <a:rPr sz="1100" spc="-55" dirty="0">
                          <a:latin typeface="Arial"/>
                          <a:cs typeface="Arial"/>
                        </a:rPr>
                        <a:t>Penentapan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strategis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perdagangan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jasa</a:t>
                      </a:r>
                      <a:r>
                        <a:rPr sz="1100" spc="-2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psar 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sukowati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pasar</a:t>
                      </a:r>
                      <a:r>
                        <a:rPr sz="1100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bunder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6510" marR="307975">
                        <a:lnSpc>
                          <a:spcPct val="100000"/>
                        </a:lnSpc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Koperasi,</a:t>
                      </a:r>
                      <a:r>
                        <a:rPr sz="1100" spc="-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UMKM,  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100" spc="-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Perdagangan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35025" y="364236"/>
          <a:ext cx="10506700" cy="5958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62654"/>
                <a:gridCol w="219710"/>
                <a:gridCol w="219710"/>
                <a:gridCol w="219710"/>
                <a:gridCol w="211454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09"/>
                <a:gridCol w="219709"/>
                <a:gridCol w="219709"/>
                <a:gridCol w="219709"/>
                <a:gridCol w="219709"/>
                <a:gridCol w="219709"/>
                <a:gridCol w="219709"/>
                <a:gridCol w="2658109"/>
              </a:tblGrid>
              <a:tr h="571500">
                <a:tc>
                  <a:txBody>
                    <a:bodyPr/>
                    <a:lstStyle/>
                    <a:p>
                      <a:pPr marL="6350" marR="2730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900" spc="-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Sasaran: </a:t>
                      </a:r>
                      <a:r>
                        <a:rPr sz="900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900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fasilitas </a:t>
                      </a:r>
                      <a:r>
                        <a:rPr sz="900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perekonomian </a:t>
                      </a:r>
                      <a:r>
                        <a:rPr sz="900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dan pendukungnya  </a:t>
                      </a:r>
                      <a:r>
                        <a:rPr sz="900" spc="-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guna </a:t>
                      </a:r>
                      <a:r>
                        <a:rPr sz="900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meningkatkan </a:t>
                      </a:r>
                      <a:r>
                        <a:rPr sz="900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aktivitas </a:t>
                      </a:r>
                      <a:r>
                        <a:rPr sz="900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perekonomian </a:t>
                      </a:r>
                      <a:r>
                        <a:rPr sz="900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perkotaan </a:t>
                      </a:r>
                      <a:r>
                        <a:rPr sz="900" spc="-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sragen </a:t>
                      </a:r>
                      <a:r>
                        <a:rPr sz="900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(revitalisasi  </a:t>
                      </a:r>
                      <a:r>
                        <a:rPr sz="900" spc="-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pasar </a:t>
                      </a:r>
                      <a:r>
                        <a:rPr sz="900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sukowati, </a:t>
                      </a:r>
                      <a:r>
                        <a:rPr sz="900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pemindahan </a:t>
                      </a:r>
                      <a:r>
                        <a:rPr sz="900" spc="-10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RPH, </a:t>
                      </a:r>
                      <a:r>
                        <a:rPr sz="900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gudang/logistic, </a:t>
                      </a:r>
                      <a:r>
                        <a:rPr sz="900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super </a:t>
                      </a:r>
                      <a:r>
                        <a:rPr sz="900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rest</a:t>
                      </a:r>
                      <a:r>
                        <a:rPr sz="900" spc="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area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730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2F5395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F53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41630">
                <a:tc>
                  <a:txBody>
                    <a:bodyPr/>
                    <a:lstStyle/>
                    <a:p>
                      <a:pPr marL="6350" marR="21590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900" spc="-35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Peningkatan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Aktivitas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Perdagangan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900" spc="-100" dirty="0">
                          <a:latin typeface="Arial"/>
                          <a:cs typeface="Arial"/>
                        </a:rPr>
                        <a:t>Jasa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Skala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Pelayanan 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Sragen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 Perkotaan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Sragen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69595">
                <a:tc>
                  <a:txBody>
                    <a:bodyPr/>
                    <a:lstStyle/>
                    <a:p>
                      <a:pPr marL="6350" marR="5778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spc="-7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memperluas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fasilitas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penunjang 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pasar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sukowati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pasar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bunder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terintegrasi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dengan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trasnportasi 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umum,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parkir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pengunjung,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parkir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barang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tertata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736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77495">
                <a:tc>
                  <a:txBody>
                    <a:bodyPr/>
                    <a:lstStyle/>
                    <a:p>
                      <a:pPr marL="6350" marR="95885">
                        <a:lnSpc>
                          <a:spcPts val="1080"/>
                        </a:lnSpc>
                        <a:spcBef>
                          <a:spcPts val="5"/>
                        </a:spcBef>
                      </a:pPr>
                      <a:r>
                        <a:rPr sz="900" spc="-50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parkir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mencukupi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untuk parkir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pengunjung  dan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parkir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barang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marR="546100">
                        <a:lnSpc>
                          <a:spcPts val="1080"/>
                        </a:lnSpc>
                        <a:spcBef>
                          <a:spcPts val="5"/>
                        </a:spcBef>
                      </a:pP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Kecamatan</a:t>
                      </a:r>
                      <a:r>
                        <a:rPr sz="9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Sragen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16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350">
                        <a:lnSpc>
                          <a:spcPts val="1035"/>
                        </a:lnSpc>
                        <a:spcBef>
                          <a:spcPts val="520"/>
                        </a:spcBef>
                      </a:pPr>
                      <a:r>
                        <a:rPr sz="900" spc="-50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koperasi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mudah</a:t>
                      </a:r>
                      <a:r>
                        <a:rPr sz="9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dijangkau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marR="8509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UMKM,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Perdagangan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03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7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350">
                        <a:lnSpc>
                          <a:spcPts val="1035"/>
                        </a:lnSpc>
                      </a:pPr>
                      <a:r>
                        <a:rPr sz="900" spc="-30" dirty="0">
                          <a:latin typeface="Arial"/>
                          <a:cs typeface="Arial"/>
                        </a:rPr>
                        <a:t>Menata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alur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sirkulasi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parkir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</a:t>
                      </a:r>
                      <a:r>
                        <a:rPr sz="9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terpadu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marR="546100">
                        <a:lnSpc>
                          <a:spcPts val="1080"/>
                        </a:lnSpc>
                        <a:spcBef>
                          <a:spcPts val="5"/>
                        </a:spcBef>
                      </a:pP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Kecamatan</a:t>
                      </a:r>
                      <a:r>
                        <a:rPr sz="9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Sragen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7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350">
                        <a:lnSpc>
                          <a:spcPts val="1035"/>
                        </a:lnSpc>
                      </a:pPr>
                      <a:r>
                        <a:rPr sz="900" spc="-50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Halte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Angkutan Umum 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depan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Pasar</a:t>
                      </a:r>
                      <a:r>
                        <a:rPr sz="9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Sukowati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ts val="1050"/>
                        </a:lnSpc>
                      </a:pP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12700">
                        <a:lnSpc>
                          <a:spcPts val="1035"/>
                        </a:lnSpc>
                      </a:pPr>
                      <a:r>
                        <a:rPr sz="900" spc="-35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Kecamatan</a:t>
                      </a:r>
                      <a:r>
                        <a:rPr sz="9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Sragen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350">
                        <a:lnSpc>
                          <a:spcPts val="1035"/>
                        </a:lnSpc>
                        <a:spcBef>
                          <a:spcPts val="560"/>
                        </a:spcBef>
                      </a:pPr>
                      <a:r>
                        <a:rPr sz="900" spc="-50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pasar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Sukowati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modern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marR="8509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UMKM,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Perdagangan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241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900" spc="-7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Program: Perwujudan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perdagangan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jasa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41630">
                <a:tc>
                  <a:txBody>
                    <a:bodyPr/>
                    <a:lstStyle/>
                    <a:p>
                      <a:pPr marL="6350" marR="6413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900" spc="-60" dirty="0">
                          <a:latin typeface="Arial"/>
                          <a:cs typeface="Arial"/>
                        </a:rPr>
                        <a:t>Pengembangan kawasan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perdagangan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jasa 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Sragen 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Tengah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sebagai  </a:t>
                      </a:r>
                      <a:r>
                        <a:rPr sz="900" spc="-130" dirty="0">
                          <a:latin typeface="Arial"/>
                          <a:cs typeface="Arial"/>
                        </a:rPr>
                        <a:t>CBD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03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marR="8509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UMKM,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Perdagangan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03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350">
                        <a:lnSpc>
                          <a:spcPts val="1035"/>
                        </a:lnSpc>
                        <a:spcBef>
                          <a:spcPts val="560"/>
                        </a:spcBef>
                      </a:pPr>
                      <a:r>
                        <a:rPr sz="900" spc="-60" dirty="0">
                          <a:latin typeface="Arial"/>
                          <a:cs typeface="Arial"/>
                        </a:rPr>
                        <a:t>Pengembangan kawasan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perdagangan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jasa 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di koridor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sukowati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marR="8509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UMKM,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Perdagangan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spc="-70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komersial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tertata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3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10" dirty="0">
                          <a:latin typeface="Arial"/>
                          <a:cs typeface="Arial"/>
                        </a:rPr>
                        <a:t>teratur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sepanjang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jalan-jalan utama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perkotaan</a:t>
                      </a:r>
                      <a:r>
                        <a:rPr sz="9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Sragen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4163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900" spc="-40" dirty="0">
                          <a:latin typeface="Arial"/>
                          <a:cs typeface="Arial"/>
                        </a:rPr>
                        <a:t>Mengelompokkan penataan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komersial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sesuai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dengan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barang</a:t>
                      </a:r>
                      <a:r>
                        <a:rPr sz="9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350">
                        <a:lnSpc>
                          <a:spcPts val="1035"/>
                        </a:lnSpc>
                      </a:pPr>
                      <a:r>
                        <a:rPr sz="900" spc="-60" dirty="0">
                          <a:latin typeface="Arial"/>
                          <a:cs typeface="Arial"/>
                        </a:rPr>
                        <a:t>jasa yang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ditawarkan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03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12700">
                        <a:lnSpc>
                          <a:spcPts val="1035"/>
                        </a:lnSpc>
                      </a:pP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UMKM,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 Perdagangan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03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1630">
                <a:tc>
                  <a:txBody>
                    <a:bodyPr/>
                    <a:lstStyle/>
                    <a:p>
                      <a:pPr marL="6350" marR="7239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900" spc="-30" dirty="0">
                          <a:latin typeface="Arial"/>
                          <a:cs typeface="Arial"/>
                        </a:rPr>
                        <a:t>Menata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komersial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rapih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bersih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serta pedestrian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bebas 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dari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pedagang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kaki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lima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03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marR="8509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UMKM,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Perdagangan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03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1630">
                <a:tc>
                  <a:txBody>
                    <a:bodyPr/>
                    <a:lstStyle/>
                    <a:p>
                      <a:pPr marL="6350" marR="16573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900" spc="-40" dirty="0"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ruang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pedagang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kaki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lima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tertata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mudah  dijangkau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masyarakat 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dekat</a:t>
                      </a:r>
                      <a:r>
                        <a:rPr sz="9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alun-alun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09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marR="8509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UMKM,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Perdagangan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1630">
                <a:tc>
                  <a:txBody>
                    <a:bodyPr/>
                    <a:lstStyle/>
                    <a:p>
                      <a:pPr marL="6350" marR="60833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900" spc="-40" dirty="0"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tempat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pemasaran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hasil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produk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umkm wilayah 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perencanaan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(gerai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umkm) 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Kelurahan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Sragen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Tengah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09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8509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UMKM,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Perdagangan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480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35" dirty="0">
                          <a:latin typeface="Arial"/>
                          <a:cs typeface="Arial"/>
                        </a:rPr>
                        <a:t>Meningkatkan produksi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pemasaran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barang-barang 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khas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kauman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di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350">
                        <a:lnSpc>
                          <a:spcPts val="1019"/>
                        </a:lnSpc>
                      </a:pPr>
                      <a:r>
                        <a:rPr sz="900" spc="-7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perdagangan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jasa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sukowati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54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12700">
                        <a:lnSpc>
                          <a:spcPts val="1019"/>
                        </a:lnSpc>
                      </a:pP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UMKM,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 Perdagangan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35025" y="364236"/>
          <a:ext cx="10506700" cy="6123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62654"/>
                <a:gridCol w="219710"/>
                <a:gridCol w="219710"/>
                <a:gridCol w="219710"/>
                <a:gridCol w="211454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09"/>
                <a:gridCol w="219709"/>
                <a:gridCol w="219709"/>
                <a:gridCol w="219709"/>
                <a:gridCol w="219709"/>
                <a:gridCol w="219709"/>
                <a:gridCol w="219709"/>
                <a:gridCol w="2658109"/>
              </a:tblGrid>
              <a:tr h="485775">
                <a:tc>
                  <a:txBody>
                    <a:bodyPr/>
                    <a:lstStyle/>
                    <a:p>
                      <a:pPr marL="10160" marR="28638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spc="-5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sektor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peternakan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dengan 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industri</a:t>
                      </a:r>
                      <a:r>
                        <a:rPr sz="12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pengolahan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88315">
                <a:tc>
                  <a:txBody>
                    <a:bodyPr/>
                    <a:lstStyle/>
                    <a:p>
                      <a:pPr marL="10160" marR="24765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200" spc="-100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Program: Pemindahan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pengembangan  pasar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hewan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rumah 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potong</a:t>
                      </a:r>
                      <a:r>
                        <a:rPr sz="1200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hewan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58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327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160" marR="213995">
                        <a:lnSpc>
                          <a:spcPct val="100000"/>
                        </a:lnSpc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pasar</a:t>
                      </a:r>
                      <a:r>
                        <a:rPr sz="1200" spc="-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hewan 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baru 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seluas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1.5 </a:t>
                      </a:r>
                      <a:r>
                        <a:rPr sz="1200" spc="-110" dirty="0">
                          <a:latin typeface="Arial"/>
                          <a:cs typeface="Arial"/>
                        </a:rPr>
                        <a:t>Ha 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Kelurahan</a:t>
                      </a:r>
                      <a:r>
                        <a:rPr sz="120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Pilangsari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6510" marR="104775">
                        <a:lnSpc>
                          <a:spcPct val="100000"/>
                        </a:lnSpc>
                      </a:pPr>
                      <a:r>
                        <a:rPr sz="1200" spc="-70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Umum dan 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UMKM, 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2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Perdagangan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8315">
                <a:tc>
                  <a:txBody>
                    <a:bodyPr/>
                    <a:lstStyle/>
                    <a:p>
                      <a:pPr marL="10160" marR="8699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Rumah</a:t>
                      </a:r>
                      <a:r>
                        <a:rPr sz="1200" spc="-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potong 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hewan 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seluas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1000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m2 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Kelurahan</a:t>
                      </a:r>
                      <a:r>
                        <a:rPr sz="1200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Pilangsari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58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 marR="307975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200" spc="-70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Pekerjaan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12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Peternakan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143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8315">
                <a:tc>
                  <a:txBody>
                    <a:bodyPr/>
                    <a:lstStyle/>
                    <a:p>
                      <a:pPr marL="10160" marR="9207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parkir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moda pengangkut hewan</a:t>
                      </a:r>
                      <a:r>
                        <a:rPr sz="1200" spc="-2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parkir</a:t>
                      </a:r>
                      <a:r>
                        <a:rPr sz="12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pengunjung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65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 marR="307975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200" spc="-70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Pekerjaan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12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Peternakan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8315">
                <a:tc>
                  <a:txBody>
                    <a:bodyPr/>
                    <a:lstStyle/>
                    <a:p>
                      <a:pPr marL="10160" marR="116839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pos</a:t>
                      </a:r>
                      <a:r>
                        <a:rPr sz="1200" spc="-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kesehatan 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hewan 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pasar</a:t>
                      </a:r>
                      <a:r>
                        <a:rPr sz="12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hewan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65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 marR="307975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200" spc="-70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Pekerjaan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12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Peternakan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143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0160">
                        <a:lnSpc>
                          <a:spcPct val="100000"/>
                        </a:lnSpc>
                      </a:pPr>
                      <a:r>
                        <a:rPr sz="1200" spc="-60" dirty="0">
                          <a:latin typeface="Arial"/>
                          <a:cs typeface="Arial"/>
                        </a:rPr>
                        <a:t>Pemeliharaan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pasar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hewan</a:t>
                      </a:r>
                      <a:r>
                        <a:rPr sz="12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baru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6510" marR="30797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200" spc="-70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Pekerjaan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12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Peternakan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8315">
                <a:tc>
                  <a:txBody>
                    <a:bodyPr/>
                    <a:lstStyle/>
                    <a:p>
                      <a:pPr marL="10160" marR="13462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spc="-100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Pengembangan 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Pengolahan</a:t>
                      </a:r>
                      <a:r>
                        <a:rPr sz="12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Daging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65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88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0160">
                        <a:lnSpc>
                          <a:spcPct val="100000"/>
                        </a:lnSpc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gedung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pengolahan</a:t>
                      </a:r>
                      <a:r>
                        <a:rPr sz="1200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daging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 marR="307975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200" spc="-70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Pekerjaan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12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Peternakan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143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766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160" marR="270510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moda angkutan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pendistribusian</a:t>
                      </a:r>
                      <a:r>
                        <a:rPr sz="1200" spc="-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produk 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daging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fillet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6510" marR="67945">
                        <a:lnSpc>
                          <a:spcPct val="100000"/>
                        </a:lnSpc>
                      </a:pPr>
                      <a:r>
                        <a:rPr sz="1200" spc="-70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Pekerjaan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Peternakan,</a:t>
                      </a:r>
                      <a:r>
                        <a:rPr sz="12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UMKM,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Industri,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Perdagangan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7840">
                <a:tc>
                  <a:txBody>
                    <a:bodyPr/>
                    <a:lstStyle/>
                    <a:p>
                      <a:pPr marL="10160" marR="4635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membangun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tempat</a:t>
                      </a:r>
                      <a:r>
                        <a:rPr sz="1200" spc="-2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pelatihan 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pengolahan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daging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pembinaan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tenaga</a:t>
                      </a:r>
                      <a:r>
                        <a:rPr sz="12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terampil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622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6510" marR="281305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Dinas Pekerjaan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Penataan 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Kecamatan</a:t>
                      </a:r>
                      <a:r>
                        <a:rPr sz="12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0" dirty="0">
                          <a:latin typeface="Arial"/>
                          <a:cs typeface="Arial"/>
                        </a:rPr>
                        <a:t>Sragen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35025" y="364236"/>
          <a:ext cx="10506700" cy="6469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62654"/>
                <a:gridCol w="219710"/>
                <a:gridCol w="219710"/>
                <a:gridCol w="219710"/>
                <a:gridCol w="211454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09"/>
                <a:gridCol w="219709"/>
                <a:gridCol w="219709"/>
                <a:gridCol w="219709"/>
                <a:gridCol w="219709"/>
                <a:gridCol w="219709"/>
                <a:gridCol w="219709"/>
                <a:gridCol w="2658109"/>
              </a:tblGrid>
              <a:tr h="391795">
                <a:tc>
                  <a:txBody>
                    <a:bodyPr/>
                    <a:lstStyle/>
                    <a:p>
                      <a:pPr marL="9525" marR="53149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200" spc="-50" dirty="0">
                          <a:latin typeface="Arial"/>
                          <a:cs typeface="Arial"/>
                        </a:rPr>
                        <a:t>Strategi: Meningkatkan 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aktivitas 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perekonomian  perkotaan</a:t>
                      </a:r>
                      <a:r>
                        <a:rPr sz="12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0" dirty="0">
                          <a:latin typeface="Arial"/>
                          <a:cs typeface="Arial"/>
                        </a:rPr>
                        <a:t>Sragen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29895">
                <a:tc>
                  <a:txBody>
                    <a:bodyPr/>
                    <a:lstStyle/>
                    <a:p>
                      <a:pPr marL="9525" marR="1009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200" spc="-100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Program: Peningkatan 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perekonomian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melalui 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pemasaran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barang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911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525" marR="2222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gudang-gudang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penyimpanan</a:t>
                      </a:r>
                      <a:r>
                        <a:rPr sz="12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logistic  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sebanyak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6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buah 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seluas </a:t>
                      </a:r>
                      <a:r>
                        <a:rPr sz="1200" spc="-105" dirty="0">
                          <a:latin typeface="Arial"/>
                          <a:cs typeface="Arial"/>
                        </a:rPr>
                        <a:t>@5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hektar 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Kelurahan 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Pilangsari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5875" marR="68580">
                        <a:lnSpc>
                          <a:spcPct val="100000"/>
                        </a:lnSpc>
                      </a:pPr>
                      <a:r>
                        <a:rPr sz="1200" spc="-70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Pekerjaan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Peternakan,</a:t>
                      </a:r>
                      <a:r>
                        <a:rPr sz="12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UMKM,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Industri,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Perdagangan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21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30" dirty="0">
                          <a:latin typeface="Arial"/>
                          <a:cs typeface="Arial"/>
                        </a:rPr>
                        <a:t>Membuat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sistem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pemasaran 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menuju</a:t>
                      </a:r>
                      <a:r>
                        <a:rPr sz="1200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pasar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95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marR="311150">
                        <a:lnSpc>
                          <a:spcPts val="1440"/>
                        </a:lnSpc>
                        <a:spcBef>
                          <a:spcPts val="30"/>
                        </a:spcBef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Dinas Pekerjaan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Penataan  </a:t>
                      </a:r>
                      <a:r>
                        <a:rPr sz="1200" spc="-100" dirty="0">
                          <a:latin typeface="Arial"/>
                          <a:cs typeface="Arial"/>
                        </a:rPr>
                        <a:t>Ruang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29895">
                <a:tc>
                  <a:txBody>
                    <a:bodyPr/>
                    <a:lstStyle/>
                    <a:p>
                      <a:pPr marL="9525" marR="47625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200" spc="-100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Program: Pembuatan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Superrest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Area 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di 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Kelurahan</a:t>
                      </a:r>
                      <a:r>
                        <a:rPr sz="12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Sine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2100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seluas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20 </a:t>
                      </a:r>
                      <a:r>
                        <a:rPr sz="1200" spc="-110" dirty="0">
                          <a:latin typeface="Arial"/>
                          <a:cs typeface="Arial"/>
                        </a:rPr>
                        <a:t>Ha 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Sine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143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marR="30861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200" spc="-70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Pekerjaan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12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0" dirty="0">
                          <a:latin typeface="Arial"/>
                          <a:cs typeface="Arial"/>
                        </a:rPr>
                        <a:t>Ruang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9525" marR="481965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Kantor pengelolaan, 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Lahan</a:t>
                      </a:r>
                      <a:r>
                        <a:rPr sz="1200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Parkir 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Kendaraan, 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Masjid,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Kamar</a:t>
                      </a:r>
                      <a:r>
                        <a:rPr sz="1200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Kecil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27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marR="10541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200" spc="-70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Pekerjaan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UMKM, 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2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Perdagangan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Penginapan</a:t>
                      </a:r>
                      <a:r>
                        <a:rPr sz="1200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Kecil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marR="10541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200" spc="-70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Pekerjaan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UMKM, 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2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Perdagangan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6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525" marR="4603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rumah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makan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toko</a:t>
                      </a:r>
                      <a:r>
                        <a:rPr sz="1200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oleh-oleh  produk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UMKM</a:t>
                      </a:r>
                      <a:r>
                        <a:rPr sz="1200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Lokal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ctr">
                        <a:lnSpc>
                          <a:spcPts val="1440"/>
                        </a:lnSpc>
                        <a:spcBef>
                          <a:spcPts val="35"/>
                        </a:spcBef>
                      </a:pPr>
                      <a:r>
                        <a:rPr sz="1200" spc="-70" dirty="0">
                          <a:latin typeface="Arial"/>
                          <a:cs typeface="Arial"/>
                        </a:rPr>
                        <a:t>Penin 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an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43180" marR="27940" algn="ctr">
                        <a:lnSpc>
                          <a:spcPts val="1440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se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es 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ar  </a:t>
                      </a:r>
                      <a:r>
                        <a:rPr sz="1200" spc="-110" dirty="0">
                          <a:latin typeface="Arial"/>
                          <a:cs typeface="Arial"/>
                        </a:rPr>
                        <a:t>50%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25400" marR="8255" indent="-635" algn="ctr">
                        <a:lnSpc>
                          <a:spcPts val="1440"/>
                        </a:lnSpc>
                      </a:pPr>
                      <a:r>
                        <a:rPr sz="1200" spc="-90" dirty="0">
                          <a:latin typeface="Arial"/>
                          <a:cs typeface="Arial"/>
                        </a:rPr>
                        <a:t>Jalan 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Li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ng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  </a:t>
                      </a:r>
                      <a:r>
                        <a:rPr sz="1200" spc="15" dirty="0">
                          <a:latin typeface="Arial"/>
                          <a:cs typeface="Arial"/>
                        </a:rPr>
                        <a:t>r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3335" algn="ctr">
                        <a:lnSpc>
                          <a:spcPts val="1440"/>
                        </a:lnSpc>
                        <a:spcBef>
                          <a:spcPts val="35"/>
                        </a:spcBef>
                      </a:pPr>
                      <a:r>
                        <a:rPr sz="1200" spc="-2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g 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katan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ts val="1440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se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esa  </a:t>
                      </a:r>
                      <a:r>
                        <a:rPr sz="1200" spc="15" dirty="0">
                          <a:latin typeface="Arial"/>
                          <a:cs typeface="Arial"/>
                        </a:rPr>
                        <a:t>r     </a:t>
                      </a:r>
                      <a:r>
                        <a:rPr sz="1200" spc="-100" dirty="0">
                          <a:latin typeface="Arial"/>
                          <a:cs typeface="Arial"/>
                        </a:rPr>
                        <a:t>100%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29209" marR="12700" indent="-635" algn="ctr">
                        <a:lnSpc>
                          <a:spcPts val="1440"/>
                        </a:lnSpc>
                      </a:pPr>
                      <a:r>
                        <a:rPr sz="1200" spc="-90" dirty="0">
                          <a:latin typeface="Arial"/>
                          <a:cs typeface="Arial"/>
                        </a:rPr>
                        <a:t>Jalan 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Li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ng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  </a:t>
                      </a:r>
                      <a:r>
                        <a:rPr sz="1200" spc="15" dirty="0">
                          <a:latin typeface="Arial"/>
                          <a:cs typeface="Arial"/>
                        </a:rPr>
                        <a:t>r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5875" marR="105410">
                        <a:lnSpc>
                          <a:spcPct val="100000"/>
                        </a:lnSpc>
                      </a:pPr>
                      <a:r>
                        <a:rPr sz="1200" spc="-70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Pekerjaan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UMKM, 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2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Perdagangan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39445">
                <a:tc>
                  <a:txBody>
                    <a:bodyPr/>
                    <a:lstStyle/>
                    <a:p>
                      <a:pPr marL="9525" marR="250190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lahan 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Pembangunan</a:t>
                      </a:r>
                      <a:r>
                        <a:rPr sz="1200" spc="-1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Department 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Store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32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795">
                        <a:lnSpc>
                          <a:spcPts val="1390"/>
                        </a:lnSpc>
                        <a:spcBef>
                          <a:spcPts val="78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z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5875" marR="104139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200" spc="-70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Pekerjaan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UMKM, 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200" spc="-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Perdagangan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35025" y="364236"/>
          <a:ext cx="10506700" cy="5806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62654"/>
                <a:gridCol w="219710"/>
                <a:gridCol w="219710"/>
                <a:gridCol w="219710"/>
                <a:gridCol w="211454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09"/>
                <a:gridCol w="219709"/>
                <a:gridCol w="219709"/>
                <a:gridCol w="219709"/>
                <a:gridCol w="219709"/>
                <a:gridCol w="219709"/>
                <a:gridCol w="219709"/>
                <a:gridCol w="2658109"/>
              </a:tblGrid>
              <a:tr h="882650">
                <a:tc>
                  <a:txBody>
                    <a:bodyPr/>
                    <a:lstStyle/>
                    <a:p>
                      <a:pPr marL="8255" marR="901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Sasaran: </a:t>
                      </a:r>
                      <a:r>
                        <a:rPr sz="1100" spc="-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Pengembangan sarana </a:t>
                      </a:r>
                      <a:r>
                        <a:rPr sz="1100" spc="-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dan prasarana </a:t>
                      </a:r>
                      <a:r>
                        <a:rPr sz="1100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transportasi  </a:t>
                      </a:r>
                      <a:r>
                        <a:rPr sz="1100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dalam </a:t>
                      </a:r>
                      <a:r>
                        <a:rPr sz="1100" spc="-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rangka </a:t>
                      </a:r>
                      <a:r>
                        <a:rPr sz="1100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meningkatkan </a:t>
                      </a:r>
                      <a:r>
                        <a:rPr sz="1100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integrasi wilayah, </a:t>
                      </a:r>
                      <a:r>
                        <a:rPr sz="1100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baik  </a:t>
                      </a:r>
                      <a:r>
                        <a:rPr sz="1100" spc="-7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secara </a:t>
                      </a:r>
                      <a:r>
                        <a:rPr sz="11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internal </a:t>
                      </a:r>
                      <a:r>
                        <a:rPr sz="1100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perkotaan </a:t>
                      </a:r>
                      <a:r>
                        <a:rPr sz="1100" spc="-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dan Kabupaten </a:t>
                      </a:r>
                      <a:r>
                        <a:rPr sz="1100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Sragen </a:t>
                      </a:r>
                      <a:r>
                        <a:rPr sz="1100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maupun  </a:t>
                      </a:r>
                      <a:r>
                        <a:rPr sz="1100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antara perkotaan </a:t>
                      </a:r>
                      <a:r>
                        <a:rPr sz="1100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Sragen </a:t>
                      </a:r>
                      <a:r>
                        <a:rPr sz="1100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Kawasan </a:t>
                      </a:r>
                      <a:r>
                        <a:rPr sz="11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Metropolitan  </a:t>
                      </a:r>
                      <a:r>
                        <a:rPr sz="1100" spc="-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Surakarta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2F5395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2F53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02310">
                <a:tc>
                  <a:txBody>
                    <a:bodyPr/>
                    <a:lstStyle/>
                    <a:p>
                      <a:pPr marL="8255" marR="2895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100" spc="-40" dirty="0">
                          <a:latin typeface="Arial"/>
                          <a:cs typeface="Arial"/>
                        </a:rPr>
                        <a:t>Strategi: Meningkatkan kualitas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mengembangkan  prasarana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transportasi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perkotaan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mampu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mengembangkan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integrasi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antar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moda,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baik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untuk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jalan 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penghubung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antarkota,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jalan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dalam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kota,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jalan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rel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01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27050">
                <a:tc>
                  <a:txBody>
                    <a:bodyPr/>
                    <a:lstStyle/>
                    <a:p>
                      <a:pPr marL="8255" marR="425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spc="-8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mengembangkan</a:t>
                      </a:r>
                      <a:r>
                        <a:rPr sz="1100" spc="-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jalan 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berkualitas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baik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kendaraaan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bermotor,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sepeda, 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pejalan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kaki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26415"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100" spc="-40" dirty="0">
                          <a:latin typeface="Arial"/>
                          <a:cs typeface="Arial"/>
                        </a:rPr>
                        <a:t>Meningingkatkan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kualitas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jalan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ringroad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utara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dengan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82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35" dirty="0">
                          <a:latin typeface="Arial"/>
                          <a:cs typeface="Arial"/>
                        </a:rPr>
                        <a:t>memperlebar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jalan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menjadi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4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lajur</a:t>
                      </a:r>
                      <a:r>
                        <a:rPr sz="1100" spc="-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2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arah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901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 marR="3378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</a:t>
                      </a:r>
                      <a:r>
                        <a:rPr sz="1100" spc="-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Perhubungan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100" spc="-30" dirty="0">
                          <a:latin typeface="Arial"/>
                          <a:cs typeface="Arial"/>
                        </a:rPr>
                        <a:t>Menonaktifkan 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fungsi 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ringroad</a:t>
                      </a:r>
                      <a:r>
                        <a:rPr sz="1100" spc="-1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selatan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 marR="3371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</a:t>
                      </a:r>
                      <a:r>
                        <a:rPr sz="11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100" spc="-30" dirty="0">
                          <a:latin typeface="Arial"/>
                          <a:cs typeface="Arial"/>
                        </a:rPr>
                        <a:t>Memperbaiki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kualitas jalan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100" spc="-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Kelurahan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Karangtengah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 marR="3371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</a:t>
                      </a:r>
                      <a:r>
                        <a:rPr sz="1100" spc="-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8255" marR="58293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100" spc="-40" dirty="0">
                          <a:latin typeface="Arial"/>
                          <a:cs typeface="Arial"/>
                        </a:rPr>
                        <a:t>Meningkatkan</a:t>
                      </a:r>
                      <a:r>
                        <a:rPr sz="11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kualitas</a:t>
                      </a:r>
                      <a:r>
                        <a:rPr sz="11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jalur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pedestrian</a:t>
                      </a:r>
                      <a:r>
                        <a:rPr sz="11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 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perkotaan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 marR="3371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</a:t>
                      </a:r>
                      <a:r>
                        <a:rPr sz="1100" spc="-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64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100" spc="-55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jalur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khusus sepeda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100" spc="-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perkotaan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 marR="3371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</a:t>
                      </a:r>
                      <a:r>
                        <a:rPr sz="1100" spc="-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100" spc="-55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jalur prioritas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bus/angkutan</a:t>
                      </a:r>
                      <a:r>
                        <a:rPr sz="1100" spc="-2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umum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 marR="3371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</a:t>
                      </a:r>
                      <a:r>
                        <a:rPr sz="1100" spc="-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100" spc="-7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ruang 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parkir 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100" spc="-22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jalan-jalan 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utama perkotaan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5240" marR="33718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100" spc="-6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100" spc="-80" dirty="0">
                          <a:latin typeface="Arial"/>
                          <a:cs typeface="Arial"/>
                        </a:rPr>
                        <a:t>Ruang, 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Pemerintah</a:t>
                      </a:r>
                      <a:r>
                        <a:rPr sz="1100" spc="-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Kabupaten  </a:t>
                      </a:r>
                      <a:r>
                        <a:rPr sz="1100" spc="-85" dirty="0">
                          <a:latin typeface="Arial"/>
                          <a:cs typeface="Arial"/>
                        </a:rPr>
                        <a:t>Sragen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24483" y="390143"/>
          <a:ext cx="10505432" cy="61182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60750"/>
                <a:gridCol w="219710"/>
                <a:gridCol w="219710"/>
                <a:gridCol w="219710"/>
                <a:gridCol w="211454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10"/>
                <a:gridCol w="219709"/>
                <a:gridCol w="219709"/>
                <a:gridCol w="219709"/>
                <a:gridCol w="219709"/>
                <a:gridCol w="219709"/>
                <a:gridCol w="219709"/>
                <a:gridCol w="219709"/>
                <a:gridCol w="2658745"/>
              </a:tblGrid>
              <a:tr h="403860">
                <a:tc>
                  <a:txBody>
                    <a:bodyPr/>
                    <a:lstStyle/>
                    <a:p>
                      <a:pPr marL="3810" marR="246379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900" spc="-7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900" spc="5" dirty="0">
                          <a:latin typeface="Arial"/>
                          <a:cs typeface="Arial"/>
                        </a:rPr>
                        <a:t>titik-titik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naik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turun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transportasi 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saling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terintegrasi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antarmodanya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07034">
                <a:tc>
                  <a:txBody>
                    <a:bodyPr/>
                    <a:lstStyle/>
                    <a:p>
                      <a:pPr marL="3810" marR="9271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900" spc="-40" dirty="0"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halte-halte 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sepanjang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rute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bus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dalam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kota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dengan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jarak 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antar halte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sekitar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400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hingga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500</a:t>
                      </a:r>
                      <a:r>
                        <a:rPr sz="9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meter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03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12065">
                        <a:lnSpc>
                          <a:spcPts val="1035"/>
                        </a:lnSpc>
                        <a:spcBef>
                          <a:spcPts val="5"/>
                        </a:spcBef>
                      </a:pPr>
                      <a:r>
                        <a:rPr sz="900" spc="-35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Perhubungan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3810" marR="25019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900" spc="-40" dirty="0"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halte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utama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langsung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terintegrasi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dengan Stasiun 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Sragen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09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2065" marR="863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Perhubungan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3810" marR="61468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900" spc="-50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stasiun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sragen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menjadi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titik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commute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 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menghubungkan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Solo-Sragen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09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2065" marR="86360">
                        <a:lnSpc>
                          <a:spcPct val="100000"/>
                        </a:lnSpc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Perhubungan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381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900" spc="-40" dirty="0"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tempat parkir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sepeda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sepeda 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motor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terintegrasi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3810">
                        <a:lnSpc>
                          <a:spcPct val="100000"/>
                        </a:lnSpc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dengan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halte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35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2065" marR="86360">
                        <a:lnSpc>
                          <a:spcPct val="100000"/>
                        </a:lnSpc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Perhubungan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3810" marR="4953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900" spc="-35" dirty="0">
                          <a:latin typeface="Arial"/>
                          <a:cs typeface="Arial"/>
                        </a:rPr>
                        <a:t>Strategi: Meningkatkan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dalam menunjang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pergerakan 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perkotaan,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baik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pergerakan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jalan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raya,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jalan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tol,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ataupun 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rel</a:t>
                      </a:r>
                      <a:r>
                        <a:rPr sz="900" spc="-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kereta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09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2575">
                <a:tc>
                  <a:txBody>
                    <a:bodyPr/>
                    <a:lstStyle/>
                    <a:p>
                      <a:pPr marL="3810" marR="111760">
                        <a:lnSpc>
                          <a:spcPts val="1080"/>
                        </a:lnSpc>
                        <a:spcBef>
                          <a:spcPts val="30"/>
                        </a:spcBef>
                      </a:pPr>
                      <a:r>
                        <a:rPr sz="900" spc="-7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transportasi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bus 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kawasan 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perkotaan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metropolitan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surakarta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gridSpan="2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5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070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810">
                        <a:lnSpc>
                          <a:spcPct val="100000"/>
                        </a:lnSpc>
                      </a:pPr>
                      <a:r>
                        <a:rPr sz="900" spc="-40" dirty="0"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transportasi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bus yang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saling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terintegrasi 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kawasan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3810">
                        <a:lnSpc>
                          <a:spcPts val="1035"/>
                        </a:lnSpc>
                      </a:pPr>
                      <a:r>
                        <a:rPr sz="900" spc="-30" dirty="0">
                          <a:latin typeface="Arial"/>
                          <a:cs typeface="Arial"/>
                        </a:rPr>
                        <a:t>perkotaan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12065">
                        <a:lnSpc>
                          <a:spcPts val="1035"/>
                        </a:lnSpc>
                      </a:pPr>
                      <a:r>
                        <a:rPr sz="900" spc="-35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Perhubungan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810">
                        <a:lnSpc>
                          <a:spcPts val="1035"/>
                        </a:lnSpc>
                      </a:pPr>
                      <a:r>
                        <a:rPr sz="900" spc="-40" dirty="0">
                          <a:latin typeface="Arial"/>
                          <a:cs typeface="Arial"/>
                        </a:rPr>
                        <a:t>Melakukan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perawatan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bus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penjagaan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kualitas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angkutan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umum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2065" marR="86360">
                        <a:lnSpc>
                          <a:spcPct val="100000"/>
                        </a:lnSpc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Kabupaten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Sragen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2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810" marR="124460">
                        <a:lnSpc>
                          <a:spcPct val="100000"/>
                        </a:lnSpc>
                      </a:pPr>
                      <a:r>
                        <a:rPr sz="900" spc="-50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rute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bus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dalam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kota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berbentuk sirkuler 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dalam 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perkotaan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menghubungkan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Terminal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Batujamus-Stasiun  Sragen-Terminal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Pilangsari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2065" marR="86360">
                        <a:lnSpc>
                          <a:spcPct val="100000"/>
                        </a:lnSpc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Perhubungan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810">
                        <a:lnSpc>
                          <a:spcPct val="100000"/>
                        </a:lnSpc>
                      </a:pPr>
                      <a:r>
                        <a:rPr sz="900" spc="-50" dirty="0">
                          <a:latin typeface="Arial"/>
                          <a:cs typeface="Arial"/>
                        </a:rPr>
                        <a:t>Mengembangkan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rute </a:t>
                      </a:r>
                      <a:r>
                        <a:rPr sz="900" spc="-130" dirty="0">
                          <a:latin typeface="Arial"/>
                          <a:cs typeface="Arial"/>
                        </a:rPr>
                        <a:t>BRT 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Trans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Jateng 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Solo </a:t>
                      </a:r>
                      <a:r>
                        <a:rPr sz="900" spc="-85" dirty="0">
                          <a:latin typeface="Arial"/>
                          <a:cs typeface="Arial"/>
                        </a:rPr>
                        <a:t>Raya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(baru)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yang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3810">
                        <a:lnSpc>
                          <a:spcPts val="1030"/>
                        </a:lnSpc>
                        <a:spcBef>
                          <a:spcPts val="5"/>
                        </a:spcBef>
                      </a:pPr>
                      <a:r>
                        <a:rPr sz="900" spc="-50" dirty="0">
                          <a:latin typeface="Arial"/>
                          <a:cs typeface="Arial"/>
                        </a:rPr>
                        <a:t>menghubungka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Kota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Surakarta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dengan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Sragen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(Terminal</a:t>
                      </a:r>
                      <a:r>
                        <a:rPr sz="9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Pilangsari)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12065">
                        <a:lnSpc>
                          <a:spcPts val="1030"/>
                        </a:lnSpc>
                        <a:spcBef>
                          <a:spcPts val="5"/>
                        </a:spcBef>
                      </a:pPr>
                      <a:r>
                        <a:rPr sz="900" spc="-35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Perhubungan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2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810" marR="180340">
                        <a:lnSpc>
                          <a:spcPct val="100000"/>
                        </a:lnSpc>
                      </a:pPr>
                      <a:r>
                        <a:rPr sz="900" spc="-40" dirty="0">
                          <a:latin typeface="Arial"/>
                          <a:cs typeface="Arial"/>
                        </a:rPr>
                        <a:t>Menyediakan angkutan-angkutan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dengan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jurusan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(trayek)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 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menyebar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ke se-Kabupaten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Sragen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mengintegrasikan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kawasan- 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kawasam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tersebut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dengan Stasiun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Sragen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dan Termnal</a:t>
                      </a:r>
                      <a:r>
                        <a:rPr sz="9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Pilangsari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2065" marR="86360">
                        <a:lnSpc>
                          <a:spcPct val="100000"/>
                        </a:lnSpc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Perhubungan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70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810">
                        <a:lnSpc>
                          <a:spcPts val="1030"/>
                        </a:lnSpc>
                        <a:spcBef>
                          <a:spcPts val="5"/>
                        </a:spcBef>
                      </a:pPr>
                      <a:r>
                        <a:rPr sz="900" spc="-40" dirty="0">
                          <a:latin typeface="Arial"/>
                          <a:cs typeface="Arial"/>
                        </a:rPr>
                        <a:t>Menyediakan 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fasilitas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free </a:t>
                      </a:r>
                      <a:r>
                        <a:rPr sz="900" spc="5" dirty="0">
                          <a:latin typeface="Arial"/>
                          <a:cs typeface="Arial"/>
                        </a:rPr>
                        <a:t>wifi 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dalam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bus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dalam</a:t>
                      </a:r>
                      <a:r>
                        <a:rPr sz="900" spc="-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kota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2065" marR="86360">
                        <a:lnSpc>
                          <a:spcPct val="100000"/>
                        </a:lnSpc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Kabupaten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Sragen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810">
                        <a:lnSpc>
                          <a:spcPts val="1030"/>
                        </a:lnSpc>
                      </a:pPr>
                      <a:r>
                        <a:rPr sz="900" spc="-40" dirty="0">
                          <a:latin typeface="Arial"/>
                          <a:cs typeface="Arial"/>
                        </a:rPr>
                        <a:t>Membuka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gerbang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tol 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Sragen</a:t>
                      </a:r>
                      <a:r>
                        <a:rPr sz="9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Timur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2065" marR="86360">
                        <a:lnSpc>
                          <a:spcPct val="100000"/>
                        </a:lnSpc>
                      </a:pPr>
                      <a:r>
                        <a:rPr sz="900" spc="-55" dirty="0">
                          <a:latin typeface="Arial"/>
                          <a:cs typeface="Arial"/>
                        </a:rPr>
                        <a:t>Bappeda,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Pekerjaan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Umum dan </a:t>
                      </a:r>
                      <a:r>
                        <a:rPr sz="900" spc="-55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900" spc="-70" dirty="0">
                          <a:latin typeface="Arial"/>
                          <a:cs typeface="Arial"/>
                        </a:rPr>
                        <a:t>Ruang, 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900" spc="-65" dirty="0">
                          <a:latin typeface="Arial"/>
                          <a:cs typeface="Arial"/>
                        </a:rPr>
                        <a:t>Sragen, 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Perhubungan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810">
                        <a:lnSpc>
                          <a:spcPts val="1010"/>
                        </a:lnSpc>
                      </a:pPr>
                      <a:r>
                        <a:rPr sz="900" spc="-40" dirty="0">
                          <a:latin typeface="Arial"/>
                          <a:cs typeface="Arial"/>
                        </a:rPr>
                        <a:t>Optimalisasi Terminal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tipe </a:t>
                      </a:r>
                      <a:r>
                        <a:rPr sz="900" spc="-110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9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0" dirty="0">
                          <a:latin typeface="Arial"/>
                          <a:cs typeface="Arial"/>
                        </a:rPr>
                        <a:t>pilangsari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ts val="1010"/>
                        </a:lnSpc>
                      </a:pPr>
                      <a:r>
                        <a:rPr sz="900" spc="-6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Perhubungan,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900" spc="-50" dirty="0">
                          <a:latin typeface="Arial"/>
                          <a:cs typeface="Arial"/>
                        </a:rPr>
                        <a:t>Kabupaten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75" dirty="0">
                          <a:latin typeface="Arial"/>
                          <a:cs typeface="Arial"/>
                        </a:rPr>
                        <a:t>Sragen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91382" y="280288"/>
          <a:ext cx="11198849" cy="4996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8790"/>
                <a:gridCol w="193675"/>
                <a:gridCol w="193675"/>
                <a:gridCol w="193675"/>
                <a:gridCol w="193675"/>
                <a:gridCol w="193675"/>
                <a:gridCol w="193675"/>
                <a:gridCol w="193675"/>
                <a:gridCol w="193675"/>
                <a:gridCol w="193675"/>
                <a:gridCol w="287654"/>
                <a:gridCol w="287655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002789"/>
              </a:tblGrid>
              <a:tr h="274320">
                <a:tc rowSpan="2"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95" dirty="0">
                          <a:latin typeface="Arial"/>
                          <a:cs typeface="Arial"/>
                        </a:rPr>
                        <a:t>Kegiatan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0">
                  <a:txBody>
                    <a:bodyPr/>
                    <a:lstStyle/>
                    <a:p>
                      <a:pPr marL="1622425">
                        <a:lnSpc>
                          <a:spcPts val="1914"/>
                        </a:lnSpc>
                      </a:pPr>
                      <a:r>
                        <a:rPr sz="1600" b="1" spc="-140" dirty="0">
                          <a:latin typeface="Arial"/>
                          <a:cs typeface="Arial"/>
                        </a:rPr>
                        <a:t>Tahun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Pelaksanaan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22605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Stakeholder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82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16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360">
                <a:tc gridSpan="22">
                  <a:txBody>
                    <a:bodyPr/>
                    <a:lstStyle/>
                    <a:p>
                      <a:pPr marL="26098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perbaikan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meningkatkan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kualitas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sumber </a:t>
                      </a:r>
                      <a:r>
                        <a:rPr sz="1600" spc="-35" dirty="0">
                          <a:latin typeface="Arial"/>
                          <a:cs typeface="Arial"/>
                        </a:rPr>
                        <a:t>daya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air di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Kecamatan</a:t>
                      </a:r>
                      <a:r>
                        <a:rPr sz="1600" spc="-2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Kedawung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94030">
                <a:tc>
                  <a:txBody>
                    <a:bodyPr/>
                    <a:lstStyle/>
                    <a:p>
                      <a:pPr marL="8255">
                        <a:lnSpc>
                          <a:spcPts val="1825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Penetapan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pengembangan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kawasan-kawasan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600" spc="-90" dirty="0">
                          <a:latin typeface="Arial"/>
                          <a:cs typeface="Arial"/>
                        </a:rPr>
                        <a:t>resapan</a:t>
                      </a:r>
                      <a:r>
                        <a:rPr sz="16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air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8415" algn="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8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95910" marR="139065" indent="-140335">
                        <a:lnSpc>
                          <a:spcPct val="100000"/>
                        </a:lnSpc>
                      </a:pPr>
                      <a:r>
                        <a:rPr sz="1600" spc="-145" dirty="0">
                          <a:latin typeface="Arial"/>
                          <a:cs typeface="Arial"/>
                        </a:rPr>
                        <a:t>Pemda, </a:t>
                      </a:r>
                      <a:r>
                        <a:rPr sz="1600" spc="-120" dirty="0">
                          <a:latin typeface="Arial"/>
                          <a:cs typeface="Arial"/>
                        </a:rPr>
                        <a:t>Pemilik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lahan 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Pengembang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marL="8255">
                        <a:lnSpc>
                          <a:spcPts val="1825"/>
                        </a:lnSpc>
                      </a:pPr>
                      <a:r>
                        <a:rPr sz="1600" spc="-14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170" dirty="0">
                          <a:latin typeface="Arial"/>
                          <a:cs typeface="Arial"/>
                        </a:rPr>
                        <a:t>sumur-sumur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resapan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kawasan-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resapan</a:t>
                      </a:r>
                      <a:r>
                        <a:rPr sz="1600" spc="-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air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8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8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marL="8255">
                        <a:lnSpc>
                          <a:spcPts val="1825"/>
                        </a:lnSpc>
                      </a:pPr>
                      <a:r>
                        <a:rPr sz="1600" spc="-14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170" dirty="0">
                          <a:latin typeface="Arial"/>
                          <a:cs typeface="Arial"/>
                        </a:rPr>
                        <a:t>sumur-sumur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resapan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kawasan-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permukiman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peternakan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8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8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8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8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8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8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0190">
                <a:tc gridSpan="22">
                  <a:txBody>
                    <a:bodyPr/>
                    <a:lstStyle/>
                    <a:p>
                      <a:pPr marL="2682875">
                        <a:lnSpc>
                          <a:spcPts val="1830"/>
                        </a:lnSpc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agropolitan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agrowisata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681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82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14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pasar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sayur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-22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holtikultura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R="1841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R="2032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09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5240" indent="-1270" algn="ctr">
                        <a:lnSpc>
                          <a:spcPct val="100000"/>
                        </a:lnSpc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Pertanian, 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Disperindag,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Koperasi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UMKM,  Dinas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Peternakan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Perikanan,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Pemda,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 </a:t>
                      </a:r>
                      <a:r>
                        <a:rPr sz="1600" spc="-275" dirty="0">
                          <a:latin typeface="Arial"/>
                          <a:cs typeface="Arial"/>
                        </a:rPr>
                        <a:t>PUPR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81710">
                <a:tc>
                  <a:txBody>
                    <a:bodyPr/>
                    <a:lstStyle/>
                    <a:p>
                      <a:pPr marL="8255">
                        <a:lnSpc>
                          <a:spcPts val="1830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fasilitas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perdagangan,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penyewaan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8255" marR="100330" algn="just">
                        <a:lnSpc>
                          <a:spcPct val="100000"/>
                        </a:lnSpc>
                      </a:pPr>
                      <a:r>
                        <a:rPr sz="1600" spc="-15" dirty="0">
                          <a:latin typeface="Arial"/>
                          <a:cs typeface="Arial"/>
                        </a:rPr>
                        <a:t>alat-alat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produksi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pertanian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peternakan, serta 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saprotan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lainnya 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(bibit,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pupuk,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obat-obatan,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pakan  ternak,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dsb)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37870">
                <a:tc>
                  <a:txBody>
                    <a:bodyPr/>
                    <a:lstStyle/>
                    <a:p>
                      <a:pPr marL="8255">
                        <a:lnSpc>
                          <a:spcPts val="1830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fasilitas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gedung pertemuan</a:t>
                      </a:r>
                      <a:r>
                        <a:rPr sz="1600" spc="-2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8255" marR="175260">
                        <a:lnSpc>
                          <a:spcPct val="100000"/>
                        </a:lnSpc>
                      </a:pPr>
                      <a:r>
                        <a:rPr sz="1600" spc="-75" dirty="0">
                          <a:latin typeface="Arial"/>
                          <a:cs typeface="Arial"/>
                        </a:rPr>
                        <a:t>rekreasi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600" spc="-150" dirty="0">
                          <a:latin typeface="Arial"/>
                          <a:cs typeface="Arial"/>
                        </a:rPr>
                        <a:t>mampu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menunjang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wisata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pertanian 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peternakan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91382" y="280288"/>
          <a:ext cx="11200109" cy="64839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93235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005329"/>
              </a:tblGrid>
              <a:tr h="274320">
                <a:tc rowSpan="2">
                  <a:txBody>
                    <a:bodyPr/>
                    <a:lstStyle/>
                    <a:p>
                      <a:pPr marR="25400" algn="ctr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95" dirty="0">
                          <a:latin typeface="Arial"/>
                          <a:cs typeface="Arial"/>
                        </a:rPr>
                        <a:t>Kegiatan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0">
                  <a:txBody>
                    <a:bodyPr/>
                    <a:lstStyle/>
                    <a:p>
                      <a:pPr marL="1617980">
                        <a:lnSpc>
                          <a:spcPts val="1914"/>
                        </a:lnSpc>
                      </a:pPr>
                      <a:r>
                        <a:rPr sz="1600" b="1" spc="-140" dirty="0">
                          <a:latin typeface="Arial"/>
                          <a:cs typeface="Arial"/>
                        </a:rPr>
                        <a:t>Tahun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Pelaksanaan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23875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Stakeholder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82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6675" algn="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2105">
                <a:tc gridSpan="22"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600" b="1" spc="-12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b="1" spc="-85" dirty="0">
                          <a:latin typeface="Arial"/>
                          <a:cs typeface="Arial"/>
                        </a:rPr>
                        <a:t>aktivitas 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industri kecil </a:t>
                      </a:r>
                      <a:r>
                        <a:rPr sz="1600" b="1" spc="-10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b="1" spc="-125" dirty="0">
                          <a:latin typeface="Arial"/>
                          <a:cs typeface="Arial"/>
                        </a:rPr>
                        <a:t>menengah </a:t>
                      </a:r>
                      <a:r>
                        <a:rPr sz="1600" b="1" spc="-9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600" b="1" spc="-120" dirty="0">
                          <a:latin typeface="Arial"/>
                          <a:cs typeface="Arial"/>
                        </a:rPr>
                        <a:t>didukung </a:t>
                      </a:r>
                      <a:r>
                        <a:rPr sz="1600" b="1" spc="-105" dirty="0">
                          <a:latin typeface="Arial"/>
                          <a:cs typeface="Arial"/>
                        </a:rPr>
                        <a:t>oleh </a:t>
                      </a:r>
                      <a:r>
                        <a:rPr sz="1600" b="1" spc="-85" dirty="0">
                          <a:latin typeface="Arial"/>
                          <a:cs typeface="Arial"/>
                        </a:rPr>
                        <a:t>fasilitas pelatihan </a:t>
                      </a:r>
                      <a:r>
                        <a:rPr sz="1600" b="1" spc="-105" dirty="0">
                          <a:latin typeface="Arial"/>
                          <a:cs typeface="Arial"/>
                        </a:rPr>
                        <a:t>dan logistik </a:t>
                      </a:r>
                      <a:r>
                        <a:rPr sz="1600" b="1" spc="-8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6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95" dirty="0">
                          <a:latin typeface="Arial"/>
                          <a:cs typeface="Arial"/>
                        </a:rPr>
                        <a:t>Ngrampal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920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50825">
                <a:tc gridSpan="22">
                  <a:txBody>
                    <a:bodyPr/>
                    <a:lstStyle/>
                    <a:p>
                      <a:pPr marL="444500">
                        <a:lnSpc>
                          <a:spcPts val="1835"/>
                        </a:lnSpc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fasilitas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pendidikan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kejuruan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gedung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pelatihan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menunjang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kegiatan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pembelajaran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0513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600" spc="-14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balai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pelatihan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tata 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boga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kriya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860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384" marR="15875" algn="ctr">
                        <a:lnSpc>
                          <a:spcPct val="100000"/>
                        </a:lnSpc>
                      </a:pPr>
                      <a:r>
                        <a:rPr sz="1600" spc="-145" dirty="0">
                          <a:latin typeface="Arial"/>
                          <a:cs typeface="Arial"/>
                        </a:rPr>
                        <a:t>Pemda,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Pertanian, 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Pendidikan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Kebudayaan, 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Disnakertrans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marL="9525">
                        <a:lnSpc>
                          <a:spcPts val="1835"/>
                        </a:lnSpc>
                      </a:pPr>
                      <a:r>
                        <a:rPr sz="1600" spc="-105" dirty="0">
                          <a:latin typeface="Arial"/>
                          <a:cs typeface="Arial"/>
                        </a:rPr>
                        <a:t>Pengadaan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Kegiatan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pelatihan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yang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berkaitan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600" spc="-95" dirty="0">
                          <a:latin typeface="Arial"/>
                          <a:cs typeface="Arial"/>
                        </a:rPr>
                        <a:t>dengan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tata 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boga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kriya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R="4953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marL="9525">
                        <a:lnSpc>
                          <a:spcPts val="1835"/>
                        </a:lnSpc>
                      </a:pPr>
                      <a:r>
                        <a:rPr sz="1600" spc="-105" dirty="0">
                          <a:latin typeface="Arial"/>
                          <a:cs typeface="Arial"/>
                        </a:rPr>
                        <a:t>Pengadaan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kegiatan pembelajaran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dengan</a:t>
                      </a:r>
                      <a:r>
                        <a:rPr sz="16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jurusan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600" spc="-15" dirty="0">
                          <a:latin typeface="Arial"/>
                          <a:cs typeface="Arial"/>
                        </a:rPr>
                        <a:t>tata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boga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R="4953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350">
                <a:tc gridSpan="22">
                  <a:txBody>
                    <a:bodyPr/>
                    <a:lstStyle/>
                    <a:p>
                      <a:pPr marL="2245995">
                        <a:lnSpc>
                          <a:spcPts val="1875"/>
                        </a:lnSpc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0" dirty="0">
                          <a:latin typeface="Arial"/>
                          <a:cs typeface="Arial"/>
                        </a:rPr>
                        <a:t>Program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: Pembuatan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industri kecil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menengah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yang</a:t>
                      </a:r>
                      <a:r>
                        <a:rPr sz="1600" spc="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terpadu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94665">
                <a:tc>
                  <a:txBody>
                    <a:bodyPr/>
                    <a:lstStyle/>
                    <a:p>
                      <a:pPr marL="9525">
                        <a:lnSpc>
                          <a:spcPts val="1835"/>
                        </a:lnSpc>
                      </a:pPr>
                      <a:r>
                        <a:rPr sz="1600" spc="-125" dirty="0">
                          <a:latin typeface="Arial"/>
                          <a:cs typeface="Arial"/>
                        </a:rPr>
                        <a:t>Perencanaan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penetapan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kawasan</a:t>
                      </a:r>
                      <a:r>
                        <a:rPr sz="1600" spc="-25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sentra-sentra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600" spc="-90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dengan </a:t>
                      </a:r>
                      <a:r>
                        <a:rPr sz="1600" spc="-120" dirty="0">
                          <a:latin typeface="Arial"/>
                          <a:cs typeface="Arial"/>
                        </a:rPr>
                        <a:t>masing-masing luasan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Ha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17475" marR="103505" algn="ctr">
                        <a:lnSpc>
                          <a:spcPct val="100000"/>
                        </a:lnSpc>
                      </a:pPr>
                      <a:r>
                        <a:rPr sz="1600" spc="-145" dirty="0">
                          <a:latin typeface="Arial"/>
                          <a:cs typeface="Arial"/>
                        </a:rPr>
                        <a:t>Pemda,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240" dirty="0">
                          <a:latin typeface="Arial"/>
                          <a:cs typeface="Arial"/>
                        </a:rPr>
                        <a:t>PUPR, 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Perindustrian, 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UMKM, 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Disnakertans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marL="9525">
                        <a:lnSpc>
                          <a:spcPts val="1835"/>
                        </a:lnSpc>
                      </a:pPr>
                      <a:r>
                        <a:rPr sz="1600" spc="-95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sentra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Industri</a:t>
                      </a:r>
                      <a:r>
                        <a:rPr sz="1600" spc="-2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pengolahan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600" spc="-114" dirty="0">
                          <a:latin typeface="Arial"/>
                          <a:cs typeface="Arial"/>
                        </a:rPr>
                        <a:t>makanan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seluas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9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Ha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953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9525">
                        <a:lnSpc>
                          <a:spcPts val="1835"/>
                        </a:lnSpc>
                      </a:pPr>
                      <a:r>
                        <a:rPr sz="1600" spc="-95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sentra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kerajinan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tangan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600" spc="-145" dirty="0">
                          <a:latin typeface="Arial"/>
                          <a:cs typeface="Arial"/>
                        </a:rPr>
                        <a:t>seluas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Ha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marL="9525">
                        <a:lnSpc>
                          <a:spcPts val="1835"/>
                        </a:lnSpc>
                      </a:pPr>
                      <a:r>
                        <a:rPr sz="1600" spc="-95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sentra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aneka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industri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seluas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Ha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350">
                <a:tc gridSpan="22">
                  <a:txBody>
                    <a:bodyPr/>
                    <a:lstStyle/>
                    <a:p>
                      <a:pPr marL="2954655">
                        <a:lnSpc>
                          <a:spcPts val="1875"/>
                        </a:lnSpc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pergudangan</a:t>
                      </a:r>
                      <a:r>
                        <a:rPr sz="1600" spc="-2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logistik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94665">
                <a:tc>
                  <a:txBody>
                    <a:bodyPr/>
                    <a:lstStyle/>
                    <a:p>
                      <a:pPr marL="9525">
                        <a:lnSpc>
                          <a:spcPts val="1839"/>
                        </a:lnSpc>
                      </a:pPr>
                      <a:r>
                        <a:rPr sz="1600" spc="-125" dirty="0">
                          <a:latin typeface="Arial"/>
                          <a:cs typeface="Arial"/>
                        </a:rPr>
                        <a:t>Perencanaan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pengembangan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600" spc="-75" dirty="0">
                          <a:latin typeface="Arial"/>
                          <a:cs typeface="Arial"/>
                        </a:rPr>
                        <a:t>pergudangan dan</a:t>
                      </a:r>
                      <a:r>
                        <a:rPr sz="1600" spc="-2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logistik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450">
                        <a:latin typeface="Times New Roman"/>
                        <a:cs typeface="Times New Roman"/>
                      </a:endParaRPr>
                    </a:p>
                    <a:p>
                      <a:pPr marL="117475" marR="103505" indent="1905" algn="ctr">
                        <a:lnSpc>
                          <a:spcPct val="100000"/>
                        </a:lnSpc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Perindustrian, 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UMKM, 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Pemda,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1600" spc="-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75" dirty="0">
                          <a:latin typeface="Arial"/>
                          <a:cs typeface="Arial"/>
                        </a:rPr>
                        <a:t>PUPR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marL="9525">
                        <a:lnSpc>
                          <a:spcPts val="1839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pergudangan dan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logistik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seluas</a:t>
                      </a:r>
                      <a:r>
                        <a:rPr sz="1600" spc="-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Ha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9530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marL="9525">
                        <a:lnSpc>
                          <a:spcPts val="1839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Peningkatan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kapasitas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jalan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35" dirty="0">
                          <a:latin typeface="Arial"/>
                          <a:cs typeface="Arial"/>
                        </a:rPr>
                        <a:t>memudahkan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sz="1600" spc="-60" dirty="0">
                          <a:latin typeface="Arial"/>
                          <a:cs typeface="Arial"/>
                        </a:rPr>
                        <a:t>pergerakan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truk truk</a:t>
                      </a:r>
                      <a:r>
                        <a:rPr sz="1600" spc="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barang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91382" y="280288"/>
          <a:ext cx="11200109" cy="54590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93235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005329"/>
              </a:tblGrid>
              <a:tr h="274320">
                <a:tc rowSpan="2">
                  <a:txBody>
                    <a:bodyPr/>
                    <a:lstStyle/>
                    <a:p>
                      <a:pPr marR="25400" algn="ctr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95" dirty="0">
                          <a:latin typeface="Arial"/>
                          <a:cs typeface="Arial"/>
                        </a:rPr>
                        <a:t>Kegiatan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0">
                  <a:txBody>
                    <a:bodyPr/>
                    <a:lstStyle/>
                    <a:p>
                      <a:pPr marL="1617980">
                        <a:lnSpc>
                          <a:spcPts val="1914"/>
                        </a:lnSpc>
                      </a:pPr>
                      <a:r>
                        <a:rPr sz="1600" b="1" spc="-140" dirty="0">
                          <a:latin typeface="Arial"/>
                          <a:cs typeface="Arial"/>
                        </a:rPr>
                        <a:t>Tahun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Pelaksanaan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23875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Stakeholder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82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6675" algn="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73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54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99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2759">
                <a:tc gridSpan="22">
                  <a:txBody>
                    <a:bodyPr/>
                    <a:lstStyle/>
                    <a:p>
                      <a:pPr marL="1905" algn="ctr">
                        <a:lnSpc>
                          <a:spcPts val="1814"/>
                        </a:lnSpc>
                      </a:pPr>
                      <a:r>
                        <a:rPr sz="1600" b="1" spc="-114" dirty="0">
                          <a:latin typeface="Arial"/>
                          <a:cs typeface="Arial"/>
                        </a:rPr>
                        <a:t>Strategi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: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permukiman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perkotaan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didukung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oleh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fasilitas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pendidikan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pelatihan,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termasuk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</a:t>
                      </a:r>
                      <a:r>
                        <a:rPr sz="16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meningkatkan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sz="1600" spc="-75" dirty="0">
                          <a:latin typeface="Arial"/>
                          <a:cs typeface="Arial"/>
                        </a:rPr>
                        <a:t>keterampilan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tenaga 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kerja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migran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600" spc="3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Karangmalang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48920">
                <a:tc gridSpan="22">
                  <a:txBody>
                    <a:bodyPr/>
                    <a:lstStyle/>
                    <a:p>
                      <a:pPr marL="1897380">
                        <a:lnSpc>
                          <a:spcPts val="1814"/>
                        </a:lnSpc>
                      </a:pPr>
                      <a:r>
                        <a:rPr sz="1600" spc="-160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perluasan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pemukiman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perkotaan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yang</a:t>
                      </a:r>
                      <a:r>
                        <a:rPr sz="16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35" dirty="0">
                          <a:latin typeface="Arial"/>
                          <a:cs typeface="Arial"/>
                        </a:rPr>
                        <a:t>nyaman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92759">
                <a:tc>
                  <a:txBody>
                    <a:bodyPr/>
                    <a:lstStyle/>
                    <a:p>
                      <a:pPr marL="6985">
                        <a:lnSpc>
                          <a:spcPts val="1814"/>
                        </a:lnSpc>
                      </a:pPr>
                      <a:r>
                        <a:rPr sz="1600" spc="-114" dirty="0">
                          <a:latin typeface="Arial"/>
                          <a:cs typeface="Arial"/>
                        </a:rPr>
                        <a:t>Penataan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lahan</a:t>
                      </a:r>
                      <a:r>
                        <a:rPr sz="16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kawasan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6985">
                        <a:lnSpc>
                          <a:spcPct val="100000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perumahan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217170" marR="199390" indent="-1905" algn="ctr">
                        <a:lnSpc>
                          <a:spcPct val="100000"/>
                        </a:lnSpc>
                      </a:pPr>
                      <a:r>
                        <a:rPr sz="1600" spc="-105" dirty="0">
                          <a:latin typeface="Arial"/>
                          <a:cs typeface="Arial"/>
                        </a:rPr>
                        <a:t>Disperkim,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Pemda, 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Pengembang,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 </a:t>
                      </a:r>
                      <a:r>
                        <a:rPr sz="1600" spc="-275" dirty="0">
                          <a:latin typeface="Arial"/>
                          <a:cs typeface="Arial"/>
                        </a:rPr>
                        <a:t>PUPR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2759">
                <a:tc>
                  <a:txBody>
                    <a:bodyPr/>
                    <a:lstStyle/>
                    <a:p>
                      <a:pPr marL="6985">
                        <a:lnSpc>
                          <a:spcPts val="1814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prasarana</a:t>
                      </a:r>
                      <a:r>
                        <a:rPr sz="16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penunjang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6985">
                        <a:lnSpc>
                          <a:spcPct val="100000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kawasan</a:t>
                      </a:r>
                      <a:r>
                        <a:rPr sz="16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pemukiman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6985">
                        <a:lnSpc>
                          <a:spcPts val="1814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layanan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transportasi</a:t>
                      </a:r>
                      <a:r>
                        <a:rPr sz="16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antar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6985">
                        <a:lnSpc>
                          <a:spcPct val="100000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kawasan</a:t>
                      </a:r>
                      <a:r>
                        <a:rPr sz="16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pemukiman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R="33655" algn="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8920">
                <a:tc gridSpan="22">
                  <a:txBody>
                    <a:bodyPr/>
                    <a:lstStyle/>
                    <a:p>
                      <a:pPr marL="1675130">
                        <a:lnSpc>
                          <a:spcPts val="1820"/>
                        </a:lnSpc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Peningkatan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kualitas </a:t>
                      </a:r>
                      <a:r>
                        <a:rPr sz="1600" spc="-190" dirty="0">
                          <a:latin typeface="Arial"/>
                          <a:cs typeface="Arial"/>
                        </a:rPr>
                        <a:t>SDM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melalui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penyelenggaran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pendidikan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pelatihan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48920">
                <a:tc>
                  <a:txBody>
                    <a:bodyPr/>
                    <a:lstStyle/>
                    <a:p>
                      <a:pPr marL="6985">
                        <a:lnSpc>
                          <a:spcPts val="1820"/>
                        </a:lnSpc>
                      </a:pPr>
                      <a:r>
                        <a:rPr sz="1600" spc="-105" dirty="0">
                          <a:latin typeface="Arial"/>
                          <a:cs typeface="Arial"/>
                        </a:rPr>
                        <a:t>Pengadaan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pendidikan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90" dirty="0">
                          <a:latin typeface="Arial"/>
                          <a:cs typeface="Arial"/>
                        </a:rPr>
                        <a:t>SMK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ts val="182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82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182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82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82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R="33655" algn="r">
                        <a:lnSpc>
                          <a:spcPts val="182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82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82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82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8255" algn="ctr">
                        <a:lnSpc>
                          <a:spcPts val="1835"/>
                        </a:lnSpc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Pendidikan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8890" algn="ctr">
                        <a:lnSpc>
                          <a:spcPct val="100000"/>
                        </a:lnSpc>
                      </a:pPr>
                      <a:r>
                        <a:rPr sz="1600" spc="-90" dirty="0">
                          <a:latin typeface="Arial"/>
                          <a:cs typeface="Arial"/>
                        </a:rPr>
                        <a:t>Kebudayaan,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0160" algn="ctr">
                        <a:lnSpc>
                          <a:spcPct val="100000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Disnakertrans,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0" dirty="0">
                          <a:latin typeface="Arial"/>
                          <a:cs typeface="Arial"/>
                        </a:rPr>
                        <a:t>Pemda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6985">
                        <a:lnSpc>
                          <a:spcPts val="1820"/>
                        </a:lnSpc>
                      </a:pPr>
                      <a:r>
                        <a:rPr sz="1600" spc="-100" dirty="0">
                          <a:latin typeface="Arial"/>
                          <a:cs typeface="Arial"/>
                        </a:rPr>
                        <a:t>Penyelenggaraan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pendampingan 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terhadap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pekerja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6985">
                        <a:lnSpc>
                          <a:spcPct val="100000"/>
                        </a:lnSpc>
                      </a:pPr>
                      <a:r>
                        <a:rPr sz="1600" spc="-85" dirty="0">
                          <a:latin typeface="Arial"/>
                          <a:cs typeface="Arial"/>
                        </a:rPr>
                        <a:t>migran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R="33655" algn="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2759">
                <a:tc gridSpan="22">
                  <a:txBody>
                    <a:bodyPr/>
                    <a:lstStyle/>
                    <a:p>
                      <a:pPr marL="10795" algn="ctr">
                        <a:lnSpc>
                          <a:spcPts val="1820"/>
                        </a:lnSpc>
                      </a:pPr>
                      <a:r>
                        <a:rPr sz="1600" b="1" spc="-12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permukiman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perkotaan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didukung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oleh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pelayanan </a:t>
                      </a:r>
                      <a:r>
                        <a:rPr sz="1600" spc="-22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sosial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serta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ekonomi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menarik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aktivitas-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0160" algn="ctr">
                        <a:lnSpc>
                          <a:spcPct val="100000"/>
                        </a:lnSpc>
                      </a:pPr>
                      <a:r>
                        <a:rPr sz="1600" spc="-65" dirty="0">
                          <a:latin typeface="Arial"/>
                          <a:cs typeface="Arial"/>
                        </a:rPr>
                        <a:t>aktivitas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48920">
                <a:tc gridSpan="22">
                  <a:txBody>
                    <a:bodyPr/>
                    <a:lstStyle/>
                    <a:p>
                      <a:pPr marL="2036445">
                        <a:lnSpc>
                          <a:spcPts val="1820"/>
                        </a:lnSpc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Peningkatan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pelayanan </a:t>
                      </a:r>
                      <a:r>
                        <a:rPr sz="1600" spc="-22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menunjang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aktivitas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masyarakat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92759">
                <a:tc>
                  <a:txBody>
                    <a:bodyPr/>
                    <a:lstStyle/>
                    <a:p>
                      <a:pPr marL="6985">
                        <a:lnSpc>
                          <a:spcPts val="1820"/>
                        </a:lnSpc>
                      </a:pPr>
                      <a:r>
                        <a:rPr sz="1600" spc="-100" dirty="0">
                          <a:latin typeface="Arial"/>
                          <a:cs typeface="Arial"/>
                        </a:rPr>
                        <a:t>Penyelenggaraan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pelayanan </a:t>
                      </a:r>
                      <a:r>
                        <a:rPr sz="1600" spc="-22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dengan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berbasis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6985">
                        <a:lnSpc>
                          <a:spcPct val="100000"/>
                        </a:lnSpc>
                      </a:pPr>
                      <a:r>
                        <a:rPr sz="1600" spc="-70" dirty="0">
                          <a:latin typeface="Arial"/>
                          <a:cs typeface="Arial"/>
                        </a:rPr>
                        <a:t>teknologi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Informasi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R="33655" algn="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0160" algn="ctr">
                        <a:lnSpc>
                          <a:spcPct val="100000"/>
                        </a:lnSpc>
                      </a:pPr>
                      <a:r>
                        <a:rPr sz="1600" spc="-125" dirty="0">
                          <a:latin typeface="Arial"/>
                          <a:cs typeface="Arial"/>
                        </a:rPr>
                        <a:t>Dishubkominfo,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016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240" dirty="0">
                          <a:latin typeface="Arial"/>
                          <a:cs typeface="Arial"/>
                        </a:rPr>
                        <a:t>PUPR,</a:t>
                      </a:r>
                      <a:r>
                        <a:rPr sz="1600" spc="-22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0" dirty="0">
                          <a:latin typeface="Arial"/>
                          <a:cs typeface="Arial"/>
                        </a:rPr>
                        <a:t>Pemda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2759">
                <a:tc>
                  <a:txBody>
                    <a:bodyPr/>
                    <a:lstStyle/>
                    <a:p>
                      <a:pPr marL="6985">
                        <a:lnSpc>
                          <a:spcPts val="1820"/>
                        </a:lnSpc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Penambahan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prasarana</a:t>
                      </a:r>
                      <a:r>
                        <a:rPr sz="1600" spc="-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pelayanan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6985">
                        <a:lnSpc>
                          <a:spcPct val="100000"/>
                        </a:lnSpc>
                      </a:pPr>
                      <a:r>
                        <a:rPr sz="1600" spc="-225" dirty="0">
                          <a:latin typeface="Arial"/>
                          <a:cs typeface="Arial"/>
                        </a:rPr>
                        <a:t>umum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91382" y="280288"/>
          <a:ext cx="11200109" cy="6436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93235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005329"/>
              </a:tblGrid>
              <a:tr h="274320">
                <a:tc rowSpan="2">
                  <a:txBody>
                    <a:bodyPr/>
                    <a:lstStyle/>
                    <a:p>
                      <a:pPr marR="25400" algn="ctr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95" dirty="0">
                          <a:latin typeface="Arial"/>
                          <a:cs typeface="Arial"/>
                        </a:rPr>
                        <a:t>Kegiatan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0">
                  <a:txBody>
                    <a:bodyPr/>
                    <a:lstStyle/>
                    <a:p>
                      <a:pPr marL="1617980">
                        <a:lnSpc>
                          <a:spcPts val="1914"/>
                        </a:lnSpc>
                      </a:pPr>
                      <a:r>
                        <a:rPr sz="1600" b="1" spc="-140" dirty="0">
                          <a:latin typeface="Arial"/>
                          <a:cs typeface="Arial"/>
                        </a:rPr>
                        <a:t>Tahun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Pelaksanaan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23875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Stakeholder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82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6675" algn="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1655">
                <a:tc gridSpan="22">
                  <a:txBody>
                    <a:bodyPr/>
                    <a:lstStyle/>
                    <a:p>
                      <a:pPr marL="3040380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0" dirty="0">
                          <a:latin typeface="Arial"/>
                          <a:cs typeface="Arial"/>
                        </a:rPr>
                        <a:t>Program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: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sosial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</a:t>
                      </a:r>
                      <a:r>
                        <a:rPr sz="16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masyarakat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5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41655"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balai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warga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sarana</a:t>
                      </a:r>
                      <a:r>
                        <a:rPr sz="1600" spc="-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interaksi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</a:pPr>
                      <a:r>
                        <a:rPr sz="1600" spc="-85" dirty="0">
                          <a:latin typeface="Arial"/>
                          <a:cs typeface="Arial"/>
                        </a:rPr>
                        <a:t>masyarakat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5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5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600" spc="-150" dirty="0">
                          <a:latin typeface="Arial"/>
                          <a:cs typeface="Arial"/>
                        </a:rPr>
                        <a:t>Pemda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5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11430" marR="8890">
                        <a:lnSpc>
                          <a:spcPct val="100000"/>
                        </a:lnSpc>
                        <a:spcBef>
                          <a:spcPts val="1170"/>
                        </a:spcBef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pendidikan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kesehatan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pada  tiap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8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5651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4620" marR="11938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Pendidikan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Kebudayaan, </a:t>
                      </a:r>
                      <a:r>
                        <a:rPr sz="1600" spc="-150" dirty="0">
                          <a:latin typeface="Arial"/>
                          <a:cs typeface="Arial"/>
                        </a:rPr>
                        <a:t>Dinkes,  Pemda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11430" marR="146050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Penintegrasian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lembaga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swadaya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masyarakat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pemerintah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9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1714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14604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6075" marR="328930" indent="55880" algn="just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600" spc="-135" dirty="0">
                          <a:latin typeface="Arial"/>
                          <a:cs typeface="Arial"/>
                        </a:rPr>
                        <a:t>Seluruh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instansi 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lembaga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swasta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1655">
                <a:tc gridSpan="22">
                  <a:txBody>
                    <a:bodyPr/>
                    <a:lstStyle/>
                    <a:p>
                      <a:pPr marL="140779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600" b="1" spc="-12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Peningkatan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prasarana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yang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mendorong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keterkaitan aktivitas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600" spc="3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Srampalkrawung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5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41655">
                <a:tc gridSpan="22">
                  <a:txBody>
                    <a:bodyPr/>
                    <a:lstStyle/>
                    <a:p>
                      <a:pPr marL="322770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Pengoptimalan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mobilitas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antar</a:t>
                      </a:r>
                      <a:r>
                        <a:rPr sz="1600" spc="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wilayah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5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41655"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600" spc="-100" dirty="0">
                          <a:latin typeface="Arial"/>
                          <a:cs typeface="Arial"/>
                        </a:rPr>
                        <a:t>Pengoptimalkan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peran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jalan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antar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wilayah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5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5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5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5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467995" marR="152400" indent="-299085">
                        <a:lnSpc>
                          <a:spcPct val="100000"/>
                        </a:lnSpc>
                      </a:pPr>
                      <a:r>
                        <a:rPr sz="1600" spc="-125" dirty="0">
                          <a:latin typeface="Arial"/>
                          <a:cs typeface="Arial"/>
                        </a:rPr>
                        <a:t>Dishubkominfo,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 </a:t>
                      </a:r>
                      <a:r>
                        <a:rPr sz="1600" spc="-240" dirty="0">
                          <a:latin typeface="Arial"/>
                          <a:cs typeface="Arial"/>
                        </a:rPr>
                        <a:t>PUPR,</a:t>
                      </a:r>
                      <a:r>
                        <a:rPr sz="1600" spc="-22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0" dirty="0">
                          <a:latin typeface="Arial"/>
                          <a:cs typeface="Arial"/>
                        </a:rPr>
                        <a:t>Pemda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1655">
                <a:tc>
                  <a:txBody>
                    <a:bodyPr/>
                    <a:lstStyle/>
                    <a:p>
                      <a:pPr marL="11430" marR="2806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Peningkatan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konektivitas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trnasportasi </a:t>
                      </a:r>
                      <a:r>
                        <a:rPr sz="1600" spc="-225" dirty="0">
                          <a:latin typeface="Arial"/>
                          <a:cs typeface="Arial"/>
                        </a:rPr>
                        <a:t>umum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antar 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moda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antar</a:t>
                      </a:r>
                      <a:r>
                        <a:rPr sz="1600" spc="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wilayah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9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5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5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5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5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5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1655">
                <a:tc gridSpan="22">
                  <a:txBody>
                    <a:bodyPr/>
                    <a:lstStyle/>
                    <a:p>
                      <a:pPr marL="2113280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Pengoptimalan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perkotaan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pemasaran potensi</a:t>
                      </a:r>
                      <a:r>
                        <a:rPr sz="16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lokal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5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 marL="11430" marR="584200">
                        <a:lnSpc>
                          <a:spcPts val="1920"/>
                        </a:lnSpc>
                      </a:pPr>
                      <a:r>
                        <a:rPr sz="1600" spc="-14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pemasaran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 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perkotaan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91382" y="280288"/>
          <a:ext cx="11198214" cy="54540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0535"/>
                <a:gridCol w="194945"/>
                <a:gridCol w="194945"/>
                <a:gridCol w="194945"/>
                <a:gridCol w="194945"/>
                <a:gridCol w="194945"/>
                <a:gridCol w="194945"/>
                <a:gridCol w="194945"/>
                <a:gridCol w="194945"/>
                <a:gridCol w="194945"/>
                <a:gridCol w="287654"/>
                <a:gridCol w="287655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1998979"/>
              </a:tblGrid>
              <a:tr h="274320">
                <a:tc rowSpan="2"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95" dirty="0">
                          <a:latin typeface="Arial"/>
                          <a:cs typeface="Arial"/>
                        </a:rPr>
                        <a:t>Kegiatan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0">
                  <a:txBody>
                    <a:bodyPr/>
                    <a:lstStyle/>
                    <a:p>
                      <a:pPr marL="1630680">
                        <a:lnSpc>
                          <a:spcPts val="1914"/>
                        </a:lnSpc>
                      </a:pPr>
                      <a:r>
                        <a:rPr sz="1600" b="1" spc="-140" dirty="0">
                          <a:latin typeface="Arial"/>
                          <a:cs typeface="Arial"/>
                        </a:rPr>
                        <a:t>Tahun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Pelaksanaan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19430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Stakeholder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82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880" algn="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39140">
                <a:tc gridSpan="22">
                  <a:txBody>
                    <a:bodyPr/>
                    <a:lstStyle/>
                    <a:p>
                      <a:pPr marL="4154804" marR="80010" indent="-4054475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Sasaran: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Mengoptimalkan kualitas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sumberdaya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lokal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meningkatkan </a:t>
                      </a:r>
                      <a:r>
                        <a:rPr sz="1600" spc="-35" dirty="0">
                          <a:latin typeface="Arial"/>
                          <a:cs typeface="Arial"/>
                        </a:rPr>
                        <a:t>daya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saing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wilayah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Srampal </a:t>
                      </a:r>
                      <a:r>
                        <a:rPr sz="1600" spc="-125" dirty="0">
                          <a:latin typeface="Arial"/>
                          <a:cs typeface="Arial"/>
                        </a:rPr>
                        <a:t>Kawung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Kabupaten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Sragen 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Metropolitan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Surakarta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54355">
                <a:tc gridSpan="22">
                  <a:txBody>
                    <a:bodyPr/>
                    <a:lstStyle/>
                    <a:p>
                      <a:pPr marL="74993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600" b="1" spc="-114" dirty="0">
                          <a:latin typeface="Arial"/>
                          <a:cs typeface="Arial"/>
                        </a:rPr>
                        <a:t>Strategi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: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potensi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lokal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sesuai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dengan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karakteristik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potensi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wilayah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meningkatkan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nilai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tambah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09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9570">
                <a:tc gridSpan="22">
                  <a:txBody>
                    <a:bodyPr/>
                    <a:lstStyle/>
                    <a:p>
                      <a:pPr marL="294767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pendidikan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-2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pelatihan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82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227455">
                <a:tc>
                  <a:txBody>
                    <a:bodyPr/>
                    <a:lstStyle/>
                    <a:p>
                      <a:pPr marL="10160">
                        <a:lnSpc>
                          <a:spcPts val="1839"/>
                        </a:lnSpc>
                      </a:pPr>
                      <a:r>
                        <a:rPr sz="1600" spc="-14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pendidikan </a:t>
                      </a:r>
                      <a:r>
                        <a:rPr sz="1600" spc="-160" dirty="0">
                          <a:latin typeface="Arial"/>
                          <a:cs typeface="Arial"/>
                        </a:rPr>
                        <a:t>non</a:t>
                      </a:r>
                      <a:r>
                        <a:rPr sz="1600" spc="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formal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0160" marR="315595">
                        <a:lnSpc>
                          <a:spcPct val="100000"/>
                        </a:lnSpc>
                      </a:pPr>
                      <a:r>
                        <a:rPr sz="1600" spc="-50" dirty="0">
                          <a:latin typeface="Arial"/>
                          <a:cs typeface="Arial"/>
                        </a:rPr>
                        <a:t>berupa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training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center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marketing, 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tata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boga,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tata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busana, </a:t>
                      </a:r>
                      <a:r>
                        <a:rPr sz="1600" spc="-204" dirty="0">
                          <a:latin typeface="Arial"/>
                          <a:cs typeface="Arial"/>
                        </a:rPr>
                        <a:t>IT,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30" dirty="0">
                          <a:latin typeface="Arial"/>
                          <a:cs typeface="Arial"/>
                        </a:rPr>
                        <a:t>les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bahasa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asing 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dengan mengintegrasikan </a:t>
                      </a:r>
                      <a:r>
                        <a:rPr sz="1600" spc="-155" dirty="0">
                          <a:latin typeface="Arial"/>
                          <a:cs typeface="Arial"/>
                        </a:rPr>
                        <a:t>sistem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pelatihan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 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technopark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R="11430" algn="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R="14604" algn="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30810" marR="116839" algn="ctr">
                        <a:lnSpc>
                          <a:spcPct val="100000"/>
                        </a:lnSpc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Pendidikan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Kebudayaan, 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Disnakertrans,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0" dirty="0">
                          <a:latin typeface="Arial"/>
                          <a:cs typeface="Arial"/>
                        </a:rPr>
                        <a:t>Pemda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5934">
                <a:tc>
                  <a:txBody>
                    <a:bodyPr/>
                    <a:lstStyle/>
                    <a:p>
                      <a:pPr marL="10160">
                        <a:lnSpc>
                          <a:spcPts val="1845"/>
                        </a:lnSpc>
                      </a:pPr>
                      <a:r>
                        <a:rPr sz="1600" spc="-105" dirty="0">
                          <a:latin typeface="Arial"/>
                          <a:cs typeface="Arial"/>
                        </a:rPr>
                        <a:t>Pengadaan </a:t>
                      </a:r>
                      <a:r>
                        <a:rPr sz="1600" spc="-190" dirty="0">
                          <a:latin typeface="Arial"/>
                          <a:cs typeface="Arial"/>
                        </a:rPr>
                        <a:t>SMK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kegiatan pembelajaran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dengan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0160">
                        <a:lnSpc>
                          <a:spcPct val="100000"/>
                        </a:lnSpc>
                      </a:pPr>
                      <a:r>
                        <a:rPr sz="1600" spc="-125" dirty="0">
                          <a:latin typeface="Arial"/>
                          <a:cs typeface="Arial"/>
                        </a:rPr>
                        <a:t>jurusan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tata 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boga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kriya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604" algn="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10160">
                        <a:lnSpc>
                          <a:spcPts val="1845"/>
                        </a:lnSpc>
                      </a:pPr>
                      <a:r>
                        <a:rPr sz="1600" spc="-120" dirty="0">
                          <a:latin typeface="Arial"/>
                          <a:cs typeface="Arial"/>
                        </a:rPr>
                        <a:t>Pelaksanaan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pengawasan </a:t>
                      </a:r>
                      <a:r>
                        <a:rPr sz="1600" spc="-210" dirty="0">
                          <a:latin typeface="Arial"/>
                          <a:cs typeface="Arial"/>
                        </a:rPr>
                        <a:t>PKBM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(Pusat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Kegiatan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0160">
                        <a:lnSpc>
                          <a:spcPct val="100000"/>
                        </a:lnSpc>
                      </a:pPr>
                      <a:r>
                        <a:rPr sz="1600" spc="-65" dirty="0">
                          <a:latin typeface="Arial"/>
                          <a:cs typeface="Arial"/>
                        </a:rPr>
                        <a:t>Belajar</a:t>
                      </a:r>
                      <a:r>
                        <a:rPr sz="1600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Masyarakat)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54355">
                <a:tc>
                  <a:txBody>
                    <a:bodyPr/>
                    <a:lstStyle/>
                    <a:p>
                      <a:pPr marL="10160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spc="-105" dirty="0">
                          <a:latin typeface="Arial"/>
                          <a:cs typeface="Arial"/>
                        </a:rPr>
                        <a:t>Pengadaan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pelatihan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petani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-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peternak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430" algn="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R="14604" algn="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27940"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06045" marR="92075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Pertanian,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Peternakan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Pertanian, 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Disnakertrans,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0" dirty="0">
                          <a:latin typeface="Arial"/>
                          <a:cs typeface="Arial"/>
                        </a:rPr>
                        <a:t>Pemda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10160">
                        <a:lnSpc>
                          <a:spcPts val="1845"/>
                        </a:lnSpc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fasilitas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pelatihan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keterampilan</a:t>
                      </a:r>
                      <a:r>
                        <a:rPr sz="16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petani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0160">
                        <a:lnSpc>
                          <a:spcPct val="100000"/>
                        </a:lnSpc>
                      </a:pPr>
                      <a:r>
                        <a:rPr sz="1600" spc="-75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peternak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23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23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23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41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91382" y="103251"/>
          <a:ext cx="11200109" cy="6668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93235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193039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005329"/>
              </a:tblGrid>
              <a:tr h="274320">
                <a:tc rowSpan="2">
                  <a:txBody>
                    <a:bodyPr/>
                    <a:lstStyle/>
                    <a:p>
                      <a:pPr marR="25400" algn="ctr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600" b="1" spc="-95" dirty="0">
                          <a:latin typeface="Arial"/>
                          <a:cs typeface="Arial"/>
                        </a:rPr>
                        <a:t>Kegiatan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8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0">
                  <a:txBody>
                    <a:bodyPr/>
                    <a:lstStyle/>
                    <a:p>
                      <a:pPr marL="1617980">
                        <a:lnSpc>
                          <a:spcPts val="1914"/>
                        </a:lnSpc>
                      </a:pPr>
                      <a:r>
                        <a:rPr sz="1600" b="1" spc="-140" dirty="0">
                          <a:latin typeface="Arial"/>
                          <a:cs typeface="Arial"/>
                        </a:rPr>
                        <a:t>Tahun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Pelaksanaan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2387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Stakeholder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8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82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7310" algn="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6515" algn="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73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54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99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8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0530">
                <a:tc gridSpan="22">
                  <a:txBody>
                    <a:bodyPr/>
                    <a:lstStyle/>
                    <a:p>
                      <a:pPr marL="1004569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400" b="1" spc="-12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400" b="1" spc="-11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400" spc="-110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1400" spc="-95" dirty="0">
                          <a:latin typeface="Arial"/>
                          <a:cs typeface="Arial"/>
                        </a:rPr>
                        <a:t>Kluster </a:t>
                      </a:r>
                      <a:r>
                        <a:rPr sz="1400" spc="-120" dirty="0">
                          <a:latin typeface="Arial"/>
                          <a:cs typeface="Arial"/>
                        </a:rPr>
                        <a:t>sesuai 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dengan 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karakter </a:t>
                      </a:r>
                      <a:r>
                        <a:rPr sz="1400" spc="-5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potensi </a:t>
                      </a:r>
                      <a:r>
                        <a:rPr sz="1400" spc="-50" dirty="0">
                          <a:latin typeface="Arial"/>
                          <a:cs typeface="Arial"/>
                        </a:rPr>
                        <a:t>wilayah </a:t>
                      </a:r>
                      <a:r>
                        <a:rPr sz="1400" spc="-12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meningkatkan </a:t>
                      </a:r>
                      <a:r>
                        <a:rPr sz="1400" spc="-40" dirty="0">
                          <a:latin typeface="Arial"/>
                          <a:cs typeface="Arial"/>
                        </a:rPr>
                        <a:t>nilai 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tambah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produk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lokal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71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34975">
                <a:tc>
                  <a:txBody>
                    <a:bodyPr/>
                    <a:lstStyle/>
                    <a:p>
                      <a:pPr marL="10795">
                        <a:lnSpc>
                          <a:spcPts val="1620"/>
                        </a:lnSpc>
                      </a:pPr>
                      <a:r>
                        <a:rPr sz="1400" spc="-11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400" spc="-9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produksi </a:t>
                      </a:r>
                      <a:r>
                        <a:rPr sz="1400" spc="-105" dirty="0">
                          <a:latin typeface="Arial"/>
                          <a:cs typeface="Arial"/>
                        </a:rPr>
                        <a:t>ekonomi 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lokal</a:t>
                      </a:r>
                      <a:r>
                        <a:rPr sz="1400" spc="-2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yang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10795">
                        <a:lnSpc>
                          <a:spcPct val="100000"/>
                        </a:lnSpc>
                      </a:pPr>
                      <a:r>
                        <a:rPr sz="1400" spc="-55" dirty="0">
                          <a:latin typeface="Arial"/>
                          <a:cs typeface="Arial"/>
                        </a:rPr>
                        <a:t>terintegrasi 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dengan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pariwisata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 marL="31115" marR="18415" algn="ctr">
                        <a:lnSpc>
                          <a:spcPct val="100000"/>
                        </a:lnSpc>
                      </a:pPr>
                      <a:r>
                        <a:rPr sz="1400" spc="-120" dirty="0">
                          <a:latin typeface="Arial"/>
                          <a:cs typeface="Arial"/>
                        </a:rPr>
                        <a:t>Pemda, </a:t>
                      </a:r>
                      <a:r>
                        <a:rPr sz="1400" spc="-114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400" spc="-90" dirty="0">
                          <a:latin typeface="Arial"/>
                          <a:cs typeface="Arial"/>
                        </a:rPr>
                        <a:t>Perindustrian,  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Koperasi,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400" spc="-114" dirty="0">
                          <a:latin typeface="Arial"/>
                          <a:cs typeface="Arial"/>
                        </a:rPr>
                        <a:t>UMKM,  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Pengelola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kluster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10795">
                        <a:lnSpc>
                          <a:spcPts val="1620"/>
                        </a:lnSpc>
                      </a:pPr>
                      <a:r>
                        <a:rPr sz="1400" spc="-110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1400" spc="-65" dirty="0">
                          <a:latin typeface="Arial"/>
                          <a:cs typeface="Arial"/>
                        </a:rPr>
                        <a:t>kelembagaan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mengintegrasikannya</a:t>
                      </a:r>
                      <a:r>
                        <a:rPr sz="14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dengan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10795">
                        <a:lnSpc>
                          <a:spcPct val="100000"/>
                        </a:lnSpc>
                      </a:pPr>
                      <a:r>
                        <a:rPr sz="1400" spc="-50" dirty="0">
                          <a:latin typeface="Arial"/>
                          <a:cs typeface="Arial"/>
                        </a:rPr>
                        <a:t>lembaga 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pemerintah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4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10" dirty="0">
                          <a:latin typeface="Arial"/>
                          <a:cs typeface="Arial"/>
                        </a:rPr>
                        <a:t>swasta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1615">
                <a:tc>
                  <a:txBody>
                    <a:bodyPr/>
                    <a:lstStyle/>
                    <a:p>
                      <a:pPr marL="10795">
                        <a:lnSpc>
                          <a:spcPts val="1625"/>
                        </a:lnSpc>
                      </a:pPr>
                      <a:r>
                        <a:rPr sz="1400" spc="-110" dirty="0">
                          <a:latin typeface="Arial"/>
                          <a:cs typeface="Arial"/>
                        </a:rPr>
                        <a:t>Evaluasi </a:t>
                      </a:r>
                      <a:r>
                        <a:rPr sz="1400" spc="-45" dirty="0">
                          <a:latin typeface="Arial"/>
                          <a:cs typeface="Arial"/>
                        </a:rPr>
                        <a:t>kinerja</a:t>
                      </a:r>
                      <a:r>
                        <a:rPr sz="14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65" dirty="0">
                          <a:latin typeface="Arial"/>
                          <a:cs typeface="Arial"/>
                        </a:rPr>
                        <a:t>kelembagaan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1615">
                <a:tc>
                  <a:txBody>
                    <a:bodyPr/>
                    <a:lstStyle/>
                    <a:p>
                      <a:pPr marL="10795">
                        <a:lnSpc>
                          <a:spcPts val="1625"/>
                        </a:lnSpc>
                      </a:pPr>
                      <a:r>
                        <a:rPr sz="1400" spc="-110" dirty="0">
                          <a:latin typeface="Arial"/>
                          <a:cs typeface="Arial"/>
                        </a:rPr>
                        <a:t>Pembuatan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pendampingan 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kelompok</a:t>
                      </a:r>
                      <a:r>
                        <a:rPr sz="1400" spc="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kluster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6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7020">
                <a:tc gridSpan="22">
                  <a:txBody>
                    <a:bodyPr/>
                    <a:lstStyle/>
                    <a:p>
                      <a:pPr marL="273748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400" b="1" spc="-12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400" b="1" spc="-11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400" spc="-9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penunjang 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400" spc="-105" dirty="0">
                          <a:latin typeface="Arial"/>
                          <a:cs typeface="Arial"/>
                        </a:rPr>
                        <a:t>ekonomi</a:t>
                      </a:r>
                      <a:r>
                        <a:rPr sz="14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lokal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648335">
                <a:tc>
                  <a:txBody>
                    <a:bodyPr/>
                    <a:lstStyle/>
                    <a:p>
                      <a:pPr marL="10795" marR="221615">
                        <a:lnSpc>
                          <a:spcPts val="1680"/>
                        </a:lnSpc>
                      </a:pPr>
                      <a:r>
                        <a:rPr sz="1400" spc="-85" dirty="0">
                          <a:latin typeface="Arial"/>
                          <a:cs typeface="Arial"/>
                        </a:rPr>
                        <a:t>Revitalisasi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dan pengoptimalan produktivitas 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pabrik </a:t>
                      </a:r>
                      <a:r>
                        <a:rPr sz="1400" spc="-45" dirty="0">
                          <a:latin typeface="Arial"/>
                          <a:cs typeface="Arial"/>
                        </a:rPr>
                        <a:t>gula 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Mojo serta </a:t>
                      </a:r>
                      <a:r>
                        <a:rPr sz="1400" spc="-95" dirty="0">
                          <a:latin typeface="Arial"/>
                          <a:cs typeface="Arial"/>
                        </a:rPr>
                        <a:t>melakukan 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koordinasi 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dengan 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kecamatan  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penghasil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tebu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29209" algn="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30480" algn="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31750" algn="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marL="349885" marR="324485" indent="-107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65" dirty="0">
                          <a:latin typeface="Arial"/>
                          <a:cs typeface="Arial"/>
                        </a:rPr>
                        <a:t>Disperindag,</a:t>
                      </a:r>
                      <a:r>
                        <a:rPr sz="14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14" dirty="0">
                          <a:latin typeface="Arial"/>
                          <a:cs typeface="Arial"/>
                        </a:rPr>
                        <a:t>Dinas  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Pariwisata,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30" dirty="0">
                          <a:latin typeface="Arial"/>
                          <a:cs typeface="Arial"/>
                        </a:rPr>
                        <a:t>Pemda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10795" marR="427990">
                        <a:lnSpc>
                          <a:spcPts val="1680"/>
                        </a:lnSpc>
                      </a:pPr>
                      <a:r>
                        <a:rPr sz="1400" spc="-120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400" spc="-9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pergudangan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400" spc="-55" dirty="0">
                          <a:latin typeface="Arial"/>
                          <a:cs typeface="Arial"/>
                        </a:rPr>
                        <a:t>setiap 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kluster  </a:t>
                      </a:r>
                      <a:r>
                        <a:rPr sz="1400" spc="-120" dirty="0">
                          <a:latin typeface="Arial"/>
                          <a:cs typeface="Arial"/>
                        </a:rPr>
                        <a:t>sesuai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peruntukannya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209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R="30480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R="31750" algn="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10795" marR="110489">
                        <a:lnSpc>
                          <a:spcPts val="1680"/>
                        </a:lnSpc>
                      </a:pPr>
                      <a:r>
                        <a:rPr sz="1400" spc="-9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sarana 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pengolahan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produk </a:t>
                      </a:r>
                      <a:r>
                        <a:rPr sz="1400" spc="-12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meningkatan  </a:t>
                      </a:r>
                      <a:r>
                        <a:rPr sz="1400" spc="-40" dirty="0">
                          <a:latin typeface="Arial"/>
                          <a:cs typeface="Arial"/>
                        </a:rPr>
                        <a:t>nilai 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tambah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produk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10795">
                        <a:lnSpc>
                          <a:spcPts val="1625"/>
                        </a:lnSpc>
                      </a:pPr>
                      <a:r>
                        <a:rPr sz="1400" spc="-9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400" spc="-65" dirty="0">
                          <a:latin typeface="Arial"/>
                          <a:cs typeface="Arial"/>
                        </a:rPr>
                        <a:t>ruang </a:t>
                      </a:r>
                      <a:r>
                        <a:rPr sz="1400" spc="-120" dirty="0">
                          <a:latin typeface="Arial"/>
                          <a:cs typeface="Arial"/>
                        </a:rPr>
                        <a:t>untuk mendukung </a:t>
                      </a:r>
                      <a:r>
                        <a:rPr sz="1400" spc="-50" dirty="0">
                          <a:latin typeface="Arial"/>
                          <a:cs typeface="Arial"/>
                        </a:rPr>
                        <a:t>aktivitas </a:t>
                      </a:r>
                      <a:r>
                        <a:rPr sz="1400" spc="-55" dirty="0">
                          <a:latin typeface="Arial"/>
                          <a:cs typeface="Arial"/>
                        </a:rPr>
                        <a:t>wisata</a:t>
                      </a:r>
                      <a:r>
                        <a:rPr sz="14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air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10795">
                        <a:lnSpc>
                          <a:spcPct val="100000"/>
                        </a:lnSpc>
                      </a:pPr>
                      <a:r>
                        <a:rPr sz="1400" spc="-55" dirty="0">
                          <a:latin typeface="Arial"/>
                          <a:cs typeface="Arial"/>
                        </a:rPr>
                        <a:t>Ndayu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park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10795" marR="342265">
                        <a:lnSpc>
                          <a:spcPts val="1680"/>
                        </a:lnSpc>
                      </a:pPr>
                      <a:r>
                        <a:rPr sz="1400" spc="-9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400" spc="-65" dirty="0">
                          <a:latin typeface="Arial"/>
                          <a:cs typeface="Arial"/>
                        </a:rPr>
                        <a:t>ruang </a:t>
                      </a:r>
                      <a:r>
                        <a:rPr sz="1400" spc="-120" dirty="0">
                          <a:latin typeface="Arial"/>
                          <a:cs typeface="Arial"/>
                        </a:rPr>
                        <a:t>untuk mendukung </a:t>
                      </a:r>
                      <a:r>
                        <a:rPr sz="1400" spc="-50" dirty="0">
                          <a:latin typeface="Arial"/>
                          <a:cs typeface="Arial"/>
                        </a:rPr>
                        <a:t>aktivitas </a:t>
                      </a:r>
                      <a:r>
                        <a:rPr sz="1400" spc="-55" dirty="0">
                          <a:latin typeface="Arial"/>
                          <a:cs typeface="Arial"/>
                        </a:rPr>
                        <a:t>wisata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air  </a:t>
                      </a:r>
                      <a:r>
                        <a:rPr sz="1400" spc="-120" dirty="0">
                          <a:latin typeface="Arial"/>
                          <a:cs typeface="Arial"/>
                        </a:rPr>
                        <a:t>Desa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65" dirty="0">
                          <a:latin typeface="Arial"/>
                          <a:cs typeface="Arial"/>
                        </a:rPr>
                        <a:t>Desmigratif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7020">
                <a:tc gridSpan="22">
                  <a:txBody>
                    <a:bodyPr/>
                    <a:lstStyle/>
                    <a:p>
                      <a:pPr marL="305943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400" b="1" spc="-12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400" b="1" spc="-110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400" spc="-11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potensi 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lokal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pada 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sektor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45" dirty="0">
                          <a:latin typeface="Arial"/>
                          <a:cs typeface="Arial"/>
                        </a:rPr>
                        <a:t>pertanian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34975">
                <a:tc>
                  <a:txBody>
                    <a:bodyPr/>
                    <a:lstStyle/>
                    <a:p>
                      <a:pPr marL="10795" marR="99695">
                        <a:lnSpc>
                          <a:spcPts val="1680"/>
                        </a:lnSpc>
                        <a:spcBef>
                          <a:spcPts val="5"/>
                        </a:spcBef>
                      </a:pPr>
                      <a:r>
                        <a:rPr sz="1400" spc="-120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gudang 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penyimpanan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pengolahan 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hasil  </a:t>
                      </a:r>
                      <a:r>
                        <a:rPr sz="1400" spc="-45" dirty="0">
                          <a:latin typeface="Arial"/>
                          <a:cs typeface="Arial"/>
                        </a:rPr>
                        <a:t>pertanian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419734" marR="134620" indent="-273050">
                        <a:lnSpc>
                          <a:spcPct val="100000"/>
                        </a:lnSpc>
                      </a:pPr>
                      <a:r>
                        <a:rPr sz="1400" spc="-120" dirty="0">
                          <a:latin typeface="Arial"/>
                          <a:cs typeface="Arial"/>
                        </a:rPr>
                        <a:t>Pemda, </a:t>
                      </a:r>
                      <a:r>
                        <a:rPr sz="1400" spc="-114" dirty="0">
                          <a:latin typeface="Arial"/>
                          <a:cs typeface="Arial"/>
                        </a:rPr>
                        <a:t>Dinas 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Pertanian,  </a:t>
                      </a:r>
                      <a:r>
                        <a:rPr sz="1400" spc="-114" dirty="0">
                          <a:latin typeface="Arial"/>
                          <a:cs typeface="Arial"/>
                        </a:rPr>
                        <a:t>Dinas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65" dirty="0">
                          <a:latin typeface="Arial"/>
                          <a:cs typeface="Arial"/>
                        </a:rPr>
                        <a:t>Pariwisata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10795" marR="568960">
                        <a:lnSpc>
                          <a:spcPts val="1680"/>
                        </a:lnSpc>
                        <a:spcBef>
                          <a:spcPts val="5"/>
                        </a:spcBef>
                      </a:pPr>
                      <a:r>
                        <a:rPr sz="1400" spc="-9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400" spc="-65" dirty="0">
                          <a:latin typeface="Arial"/>
                          <a:cs typeface="Arial"/>
                        </a:rPr>
                        <a:t>ruang </a:t>
                      </a:r>
                      <a:r>
                        <a:rPr sz="1400" spc="-12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400" spc="-110" dirty="0">
                          <a:latin typeface="Arial"/>
                          <a:cs typeface="Arial"/>
                        </a:rPr>
                        <a:t>menunjang </a:t>
                      </a:r>
                      <a:r>
                        <a:rPr sz="1400" spc="-130" dirty="0">
                          <a:latin typeface="Arial"/>
                          <a:cs typeface="Arial"/>
                        </a:rPr>
                        <a:t>sistem </a:t>
                      </a:r>
                      <a:r>
                        <a:rPr sz="1400" spc="-45" dirty="0">
                          <a:latin typeface="Arial"/>
                          <a:cs typeface="Arial"/>
                        </a:rPr>
                        <a:t>pertanian  </a:t>
                      </a:r>
                      <a:r>
                        <a:rPr sz="1400" spc="-105" dirty="0">
                          <a:latin typeface="Arial"/>
                          <a:cs typeface="Arial"/>
                        </a:rPr>
                        <a:t>greenhouse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996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70230">
                <a:tc>
                  <a:txBody>
                    <a:bodyPr/>
                    <a:lstStyle/>
                    <a:p>
                      <a:pPr marL="10795" marR="37401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400" spc="-11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400" spc="-105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400" spc="-120" dirty="0">
                          <a:latin typeface="Arial"/>
                          <a:cs typeface="Arial"/>
                        </a:rPr>
                        <a:t>Desa 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Wisata 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(Durian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400" spc="-120" dirty="0">
                          <a:latin typeface="Arial"/>
                          <a:cs typeface="Arial"/>
                        </a:rPr>
                        <a:t>Desa  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Karangpelem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400" spc="-110" dirty="0">
                          <a:latin typeface="Arial"/>
                          <a:cs typeface="Arial"/>
                        </a:rPr>
                        <a:t>Kampung </a:t>
                      </a:r>
                      <a:r>
                        <a:rPr sz="1400" spc="-100" dirty="0">
                          <a:latin typeface="Arial"/>
                          <a:cs typeface="Arial"/>
                        </a:rPr>
                        <a:t>Bebek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400" spc="-120" dirty="0">
                          <a:latin typeface="Arial"/>
                          <a:cs typeface="Arial"/>
                        </a:rPr>
                        <a:t>Desa</a:t>
                      </a:r>
                      <a:r>
                        <a:rPr sz="14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Celep)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609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32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676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32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676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32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676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32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x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676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91382" y="280288"/>
          <a:ext cx="11198849" cy="6264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8790"/>
                <a:gridCol w="193675"/>
                <a:gridCol w="193675"/>
                <a:gridCol w="193675"/>
                <a:gridCol w="193675"/>
                <a:gridCol w="193675"/>
                <a:gridCol w="193675"/>
                <a:gridCol w="193675"/>
                <a:gridCol w="193675"/>
                <a:gridCol w="193675"/>
                <a:gridCol w="287654"/>
                <a:gridCol w="287655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87654"/>
                <a:gridCol w="2002789"/>
              </a:tblGrid>
              <a:tr h="274320">
                <a:tc rowSpan="2"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95" dirty="0">
                          <a:latin typeface="Arial"/>
                          <a:cs typeface="Arial"/>
                        </a:rPr>
                        <a:t>Kegiatan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0">
                  <a:txBody>
                    <a:bodyPr/>
                    <a:lstStyle/>
                    <a:p>
                      <a:pPr marL="1622425">
                        <a:lnSpc>
                          <a:spcPts val="1914"/>
                        </a:lnSpc>
                      </a:pPr>
                      <a:r>
                        <a:rPr sz="1600" b="1" spc="-140" dirty="0">
                          <a:latin typeface="Arial"/>
                          <a:cs typeface="Arial"/>
                        </a:rPr>
                        <a:t>Tahun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Pelaksanaan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22605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600" b="1" spc="-130" dirty="0">
                          <a:latin typeface="Arial"/>
                          <a:cs typeface="Arial"/>
                        </a:rPr>
                        <a:t>Stakeholder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82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16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ts val="1810"/>
                        </a:lnSpc>
                      </a:pPr>
                      <a:r>
                        <a:rPr sz="1600" b="1" spc="-45" dirty="0">
                          <a:latin typeface="Arial"/>
                          <a:cs typeface="Arial"/>
                        </a:rPr>
                        <a:t>16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31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74040">
                <a:tc gridSpan="22">
                  <a:txBody>
                    <a:bodyPr/>
                    <a:lstStyle/>
                    <a:p>
                      <a:pPr marL="2738120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sz="1600" b="1" spc="-120" dirty="0">
                          <a:latin typeface="Arial"/>
                          <a:cs typeface="Arial"/>
                        </a:rPr>
                        <a:t>Strategi: </a:t>
                      </a:r>
                      <a:r>
                        <a:rPr sz="1600" b="1" spc="-100" dirty="0">
                          <a:latin typeface="Arial"/>
                          <a:cs typeface="Arial"/>
                        </a:rPr>
                        <a:t>Meningkatkan </a:t>
                      </a:r>
                      <a:r>
                        <a:rPr sz="1600" b="1" spc="-110" dirty="0">
                          <a:latin typeface="Arial"/>
                          <a:cs typeface="Arial"/>
                        </a:rPr>
                        <a:t>peran </a:t>
                      </a:r>
                      <a:r>
                        <a:rPr sz="1600" b="1" spc="-95" dirty="0">
                          <a:latin typeface="Arial"/>
                          <a:cs typeface="Arial"/>
                        </a:rPr>
                        <a:t>lokasi </a:t>
                      </a:r>
                      <a:r>
                        <a:rPr sz="1600" b="1" spc="-130" dirty="0">
                          <a:latin typeface="Arial"/>
                          <a:cs typeface="Arial"/>
                        </a:rPr>
                        <a:t>untuk </a:t>
                      </a:r>
                      <a:r>
                        <a:rPr sz="1600" b="1" spc="-114" dirty="0">
                          <a:latin typeface="Arial"/>
                          <a:cs typeface="Arial"/>
                        </a:rPr>
                        <a:t>kemudahan</a:t>
                      </a:r>
                      <a:r>
                        <a:rPr sz="1600" b="1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5" dirty="0">
                          <a:latin typeface="Arial"/>
                          <a:cs typeface="Arial"/>
                        </a:rPr>
                        <a:t>aksesibilitas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11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74040">
                <a:tc gridSpan="22">
                  <a:txBody>
                    <a:bodyPr/>
                    <a:lstStyle/>
                    <a:p>
                      <a:pPr marL="2134870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155" dirty="0">
                          <a:latin typeface="Arial"/>
                          <a:cs typeface="Arial"/>
                        </a:rPr>
                        <a:t>akses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dari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lokal </a:t>
                      </a:r>
                      <a:r>
                        <a:rPr sz="1600" spc="-120" dirty="0">
                          <a:latin typeface="Arial"/>
                          <a:cs typeface="Arial"/>
                        </a:rPr>
                        <a:t>ke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jalan</a:t>
                      </a:r>
                      <a:r>
                        <a:rPr sz="1600" spc="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tol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17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74040"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600" spc="-140" dirty="0">
                          <a:latin typeface="Arial"/>
                          <a:cs typeface="Arial"/>
                        </a:rPr>
                        <a:t>Pembukaan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Gerbang </a:t>
                      </a:r>
                      <a:r>
                        <a:rPr sz="1600" spc="-175" dirty="0">
                          <a:latin typeface="Arial"/>
                          <a:cs typeface="Arial"/>
                        </a:rPr>
                        <a:t>Tol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sebelah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timur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Perkotaan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Sragen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Jl. </a:t>
                      </a:r>
                      <a:r>
                        <a:rPr sz="1600" spc="-120" dirty="0">
                          <a:latin typeface="Arial"/>
                          <a:cs typeface="Arial"/>
                        </a:rPr>
                        <a:t>Sragen-Tangen,</a:t>
                      </a:r>
                      <a:r>
                        <a:rPr sz="16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Ngrampal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920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11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11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11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11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150">
                        <a:latin typeface="Times New Roman"/>
                        <a:cs typeface="Times New Roman"/>
                      </a:endParaRPr>
                    </a:p>
                    <a:p>
                      <a:pPr marL="466725" marR="151130" indent="-299085">
                        <a:lnSpc>
                          <a:spcPct val="100000"/>
                        </a:lnSpc>
                      </a:pPr>
                      <a:r>
                        <a:rPr sz="1600" spc="-125" dirty="0">
                          <a:latin typeface="Arial"/>
                          <a:cs typeface="Arial"/>
                        </a:rPr>
                        <a:t>Dishubkominfo,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 </a:t>
                      </a:r>
                      <a:r>
                        <a:rPr sz="1600" spc="-240" dirty="0">
                          <a:latin typeface="Arial"/>
                          <a:cs typeface="Arial"/>
                        </a:rPr>
                        <a:t>PUPR,</a:t>
                      </a:r>
                      <a:r>
                        <a:rPr sz="1600" spc="-22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0" dirty="0">
                          <a:latin typeface="Arial"/>
                          <a:cs typeface="Arial"/>
                        </a:rPr>
                        <a:t>Pemda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74040"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600" spc="-145" dirty="0">
                          <a:latin typeface="Arial"/>
                          <a:cs typeface="Arial"/>
                        </a:rPr>
                        <a:t>Pembangunan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120" dirty="0">
                          <a:latin typeface="Arial"/>
                          <a:cs typeface="Arial"/>
                        </a:rPr>
                        <a:t>super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rest 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area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luar 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tol</a:t>
                      </a:r>
                      <a:r>
                        <a:rPr sz="1600" spc="-2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Kelurahan </a:t>
                      </a:r>
                      <a:r>
                        <a:rPr sz="1600" spc="-145" dirty="0">
                          <a:latin typeface="Arial"/>
                          <a:cs typeface="Arial"/>
                        </a:rPr>
                        <a:t>Sine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Kecamatan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Sragen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920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17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17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17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17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17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74040">
                <a:tc gridSpan="22">
                  <a:txBody>
                    <a:bodyPr/>
                    <a:lstStyle/>
                    <a:p>
                      <a:pPr marL="1746250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sz="1600" b="1" spc="-145" dirty="0">
                          <a:latin typeface="Arial"/>
                          <a:cs typeface="Arial"/>
                        </a:rPr>
                        <a:t>Rencana </a:t>
                      </a:r>
                      <a:r>
                        <a:rPr sz="1600" b="1" spc="-135" dirty="0">
                          <a:latin typeface="Arial"/>
                          <a:cs typeface="Arial"/>
                        </a:rPr>
                        <a:t>Program: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155" dirty="0">
                          <a:latin typeface="Arial"/>
                          <a:cs typeface="Arial"/>
                        </a:rPr>
                        <a:t>akses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baru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dari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kawasan </a:t>
                      </a:r>
                      <a:r>
                        <a:rPr sz="1600" spc="-100" dirty="0">
                          <a:latin typeface="Arial"/>
                          <a:cs typeface="Arial"/>
                        </a:rPr>
                        <a:t>pengembangan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lokal </a:t>
                      </a:r>
                      <a:r>
                        <a:rPr sz="1600" spc="-120" dirty="0">
                          <a:latin typeface="Arial"/>
                          <a:cs typeface="Arial"/>
                        </a:rPr>
                        <a:t>ke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wilayah</a:t>
                      </a:r>
                      <a:r>
                        <a:rPr sz="1600" spc="2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luar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17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74040">
                <a:tc>
                  <a:txBody>
                    <a:bodyPr/>
                    <a:lstStyle/>
                    <a:p>
                      <a:pPr marL="11430" marR="2952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spc="-110" dirty="0">
                          <a:latin typeface="Arial"/>
                          <a:cs typeface="Arial"/>
                        </a:rPr>
                        <a:t>Penyediaan </a:t>
                      </a:r>
                      <a:r>
                        <a:rPr sz="1600" spc="-155" dirty="0">
                          <a:latin typeface="Arial"/>
                          <a:cs typeface="Arial"/>
                        </a:rPr>
                        <a:t>akses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dari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pintu 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tol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Sidoharjo </a:t>
                      </a:r>
                      <a:r>
                        <a:rPr sz="1600" spc="-160" dirty="0">
                          <a:latin typeface="Arial"/>
                          <a:cs typeface="Arial"/>
                        </a:rPr>
                        <a:t>menuju 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Kedawung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17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26034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17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119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17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16B0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466725" marR="151130" indent="-299085">
                        <a:lnSpc>
                          <a:spcPct val="100000"/>
                        </a:lnSpc>
                        <a:spcBef>
                          <a:spcPts val="1465"/>
                        </a:spcBef>
                      </a:pPr>
                      <a:r>
                        <a:rPr sz="1600" spc="-125" dirty="0">
                          <a:latin typeface="Arial"/>
                          <a:cs typeface="Arial"/>
                        </a:rPr>
                        <a:t>Dishubkominfo,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Dinas  </a:t>
                      </a:r>
                      <a:r>
                        <a:rPr sz="1600" spc="-240" dirty="0">
                          <a:latin typeface="Arial"/>
                          <a:cs typeface="Arial"/>
                        </a:rPr>
                        <a:t>PUPR,</a:t>
                      </a:r>
                      <a:r>
                        <a:rPr sz="1600" spc="-22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0" dirty="0">
                          <a:latin typeface="Arial"/>
                          <a:cs typeface="Arial"/>
                        </a:rPr>
                        <a:t>Pemda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48715">
                <a:tc>
                  <a:txBody>
                    <a:bodyPr/>
                    <a:lstStyle/>
                    <a:p>
                      <a:pPr marL="11430" marR="2286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600" spc="-130" dirty="0">
                          <a:latin typeface="Arial"/>
                          <a:cs typeface="Arial"/>
                        </a:rPr>
                        <a:t>Perluasan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jalan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lingkar </a:t>
                      </a:r>
                      <a:r>
                        <a:rPr sz="1600" spc="-95" dirty="0">
                          <a:latin typeface="Arial"/>
                          <a:cs typeface="Arial"/>
                        </a:rPr>
                        <a:t>dengan </a:t>
                      </a:r>
                      <a:r>
                        <a:rPr sz="1600" spc="-155" dirty="0">
                          <a:latin typeface="Arial"/>
                          <a:cs typeface="Arial"/>
                        </a:rPr>
                        <a:t>sistem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empat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lajur 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dua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arah </a:t>
                      </a:r>
                      <a:r>
                        <a:rPr sz="1600" spc="-105" dirty="0">
                          <a:latin typeface="Arial"/>
                          <a:cs typeface="Arial"/>
                        </a:rPr>
                        <a:t>guna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mengakomodasi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pergerakan 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barang 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atau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manusia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sekitarnya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serta sebagai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upaya 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perluasan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wilayah perkotaan</a:t>
                      </a:r>
                      <a:r>
                        <a:rPr sz="1600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Sragen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6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5875">
                        <a:lnSpc>
                          <a:spcPct val="100000"/>
                        </a:lnSpc>
                        <a:spcBef>
                          <a:spcPts val="150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3335">
                        <a:lnSpc>
                          <a:spcPct val="100000"/>
                        </a:lnSpc>
                        <a:spcBef>
                          <a:spcPts val="150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  <a:spcBef>
                          <a:spcPts val="150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  <a:spcBef>
                          <a:spcPts val="150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  <a:spcBef>
                          <a:spcPts val="150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48715">
                <a:tc>
                  <a:txBody>
                    <a:bodyPr/>
                    <a:lstStyle/>
                    <a:p>
                      <a:pPr marL="11430" marR="14033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600" spc="-130" dirty="0">
                          <a:latin typeface="Arial"/>
                          <a:cs typeface="Arial"/>
                        </a:rPr>
                        <a:t>Perluasan </a:t>
                      </a:r>
                      <a:r>
                        <a:rPr sz="1600" spc="-50" dirty="0">
                          <a:latin typeface="Arial"/>
                          <a:cs typeface="Arial"/>
                        </a:rPr>
                        <a:t>jalur 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jalan lingkar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sebagai </a:t>
                      </a:r>
                      <a:r>
                        <a:rPr sz="1600" spc="-155" dirty="0">
                          <a:latin typeface="Arial"/>
                          <a:cs typeface="Arial"/>
                        </a:rPr>
                        <a:t>akses 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barang 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sebagai 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upaya </a:t>
                      </a:r>
                      <a:r>
                        <a:rPr sz="1600" spc="-90" dirty="0">
                          <a:latin typeface="Arial"/>
                          <a:cs typeface="Arial"/>
                        </a:rPr>
                        <a:t>perluasan </a:t>
                      </a:r>
                      <a:r>
                        <a:rPr sz="1600" spc="-65" dirty="0">
                          <a:latin typeface="Arial"/>
                          <a:cs typeface="Arial"/>
                        </a:rPr>
                        <a:t>wilayah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perkotaan  </a:t>
                      </a:r>
                      <a:r>
                        <a:rPr sz="1600" spc="-110" dirty="0">
                          <a:latin typeface="Arial"/>
                          <a:cs typeface="Arial"/>
                        </a:rPr>
                        <a:t>Sragen 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114" dirty="0">
                          <a:latin typeface="Arial"/>
                          <a:cs typeface="Arial"/>
                        </a:rPr>
                        <a:t>mengakomodasi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pergerakan 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barang  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atau </a:t>
                      </a:r>
                      <a:r>
                        <a:rPr sz="1600" spc="-140" dirty="0">
                          <a:latin typeface="Arial"/>
                          <a:cs typeface="Arial"/>
                        </a:rPr>
                        <a:t>manusia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6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80" dirty="0">
                          <a:latin typeface="Arial"/>
                          <a:cs typeface="Arial"/>
                        </a:rPr>
                        <a:t>sekitarnya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6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5875">
                        <a:lnSpc>
                          <a:spcPct val="100000"/>
                        </a:lnSpc>
                        <a:spcBef>
                          <a:spcPts val="150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3335">
                        <a:lnSpc>
                          <a:spcPct val="100000"/>
                        </a:lnSpc>
                        <a:spcBef>
                          <a:spcPts val="150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  <a:spcBef>
                          <a:spcPts val="150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9BE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  <a:spcBef>
                          <a:spcPts val="150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1430">
                        <a:lnSpc>
                          <a:spcPct val="100000"/>
                        </a:lnSpc>
                        <a:spcBef>
                          <a:spcPts val="150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5840</Words>
  <Application>Microsoft Office PowerPoint</Application>
  <PresentationFormat>Custom</PresentationFormat>
  <Paragraphs>1624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 Tahun Pertama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INFRASTRUKTUR WILAYAH</dc:title>
  <dc:creator>Savira Nur AKP</dc:creator>
  <cp:lastModifiedBy>asus</cp:lastModifiedBy>
  <cp:revision>1</cp:revision>
  <dcterms:created xsi:type="dcterms:W3CDTF">2018-12-12T21:57:51Z</dcterms:created>
  <dcterms:modified xsi:type="dcterms:W3CDTF">2018-12-12T22:05:40Z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2018-11-26T00:00:00Z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2018-12-12T00:00:00Z</vt:filetime>
  </property>
</Properties>
</file>