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accent6">
                <a:lumMod val="40000"/>
                <a:lumOff val="60000"/>
              </a:schemeClr>
            </a:gs>
            <a:gs pos="10000">
              <a:schemeClr val="accent6">
                <a:lumMod val="60000"/>
                <a:lumOff val="40000"/>
              </a:schemeClr>
            </a:gs>
            <a:gs pos="79000">
              <a:schemeClr val="accent2">
                <a:lumMod val="60000"/>
                <a:lumOff val="40000"/>
              </a:schemeClr>
            </a:gs>
            <a:gs pos="23000">
              <a:schemeClr val="accent2">
                <a:lumMod val="40000"/>
                <a:lumOff val="60000"/>
              </a:schemeClr>
            </a:gs>
            <a:gs pos="0">
              <a:schemeClr val="accent4">
                <a:lumMod val="40000"/>
                <a:lumOff val="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6527" y="1435320"/>
            <a:ext cx="9130145" cy="1646302"/>
          </a:xfrm>
        </p:spPr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ACTIVIDAD INTEGRADORA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4527" y="2846105"/>
            <a:ext cx="9832158" cy="1096899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>
                <a:latin typeface="Arial Rounded MT Bold" panose="020F0704030504030204" pitchFamily="34" charset="0"/>
              </a:rPr>
              <a:t>“FASE 5: Control. Diagrama de Gantt para la gestión del proyecto”</a:t>
            </a:r>
            <a:endParaRPr lang="es-MX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37796" y="63071"/>
            <a:ext cx="89794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spc="50" dirty="0">
                <a:ln w="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jaVu Math TeX Gyre" panose="02000503000000000000" pitchFamily="2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23:TECNOLOGÍAS EMERGENTES PARA LA ADMINISTRACIÓN Y GESTIÓN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352801" y="610556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NOMBRE: DIANA  SUÁREZ </a:t>
            </a:r>
            <a:r>
              <a:rPr lang="es-MX" sz="2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RESÉNDIZ</a:t>
            </a:r>
            <a:endParaRPr lang="es-MX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-73785" y="6567231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</a:t>
            </a:r>
            <a:r>
              <a:rPr lang="es-MX" dirty="0" smtClean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3</a:t>
            </a:r>
            <a:endParaRPr lang="es-MX" dirty="0">
              <a:solidFill>
                <a:srgbClr val="00B0F0"/>
              </a:solidFill>
              <a:latin typeface="Century Gothic" panose="020B0502020202020204" pitchFamily="34" charset="0"/>
              <a:ea typeface="DejaVu Math TeX Gyre" panose="02000503000000000000" pitchFamily="2" charset="0"/>
              <a:cs typeface="DejaVu Math TeX Gyre" panose="02000503000000000000" pitchFamily="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404" y="781065"/>
            <a:ext cx="2020390" cy="1259535"/>
          </a:xfrm>
          <a:prstGeom prst="rect">
            <a:avLst/>
          </a:prstGeom>
        </p:spPr>
      </p:pic>
      <p:pic>
        <p:nvPicPr>
          <p:cNvPr id="8" name="Marcador de contenido 3"/>
          <p:cNvPicPr>
            <a:picLocks noChangeAspect="1"/>
          </p:cNvPicPr>
          <p:nvPr/>
        </p:nvPicPr>
        <p:blipFill rotWithShape="1">
          <a:blip r:embed="rId3"/>
          <a:srcRect l="20915" t="56902" r="73958" b="33460"/>
          <a:stretch/>
        </p:blipFill>
        <p:spPr>
          <a:xfrm>
            <a:off x="4521630" y="4099226"/>
            <a:ext cx="2083324" cy="1533342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6954982" y="4469064"/>
            <a:ext cx="3504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400" dirty="0">
                <a:solidFill>
                  <a:srgbClr val="BC80E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GRUPO: M23C1G8-003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2016" y="4469064"/>
            <a:ext cx="4245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400" dirty="0">
                <a:solidFill>
                  <a:srgbClr val="BC80E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FACILITADOR</a:t>
            </a:r>
            <a:r>
              <a:rPr lang="es-MX" sz="2400" dirty="0" smtClean="0">
                <a:solidFill>
                  <a:srgbClr val="BC80E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LUIS </a:t>
            </a:r>
            <a:r>
              <a:rPr lang="es-MX" sz="2400" dirty="0">
                <a:solidFill>
                  <a:srgbClr val="BC80E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RAMOS SANDOVAL </a:t>
            </a:r>
          </a:p>
        </p:txBody>
      </p:sp>
    </p:spTree>
    <p:extLst>
      <p:ext uri="{BB962C8B-B14F-4D97-AF65-F5344CB8AC3E}">
        <p14:creationId xmlns:p14="http://schemas.microsoft.com/office/powerpoint/2010/main" val="20698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14739"/>
            <a:ext cx="10038945" cy="5547150"/>
          </a:xfrm>
        </p:spPr>
        <p:txBody>
          <a:bodyPr>
            <a:normAutofit/>
          </a:bodyPr>
          <a:lstStyle/>
          <a:p>
            <a:r>
              <a:rPr lang="es-MX" sz="2400" dirty="0"/>
              <a:t>La importancia de abordar la situación.</a:t>
            </a:r>
          </a:p>
          <a:p>
            <a:r>
              <a:rPr lang="es-MX" sz="2400" dirty="0"/>
              <a:t>La drogadicción es una enfermedad que consiste en la dependencia de sustancias que afectan el sistema nervioso central y las funciones cerebrales, produciendo alteraciones en el comportamiento, la percepción, el juicio y las emociones. Los efectos de las drogas son diversos, dependiendo del tipo de droga y la cantidad o frecuencia con la que se consume.</a:t>
            </a:r>
          </a:p>
          <a:p>
            <a:r>
              <a:rPr lang="es-MX" sz="2400" dirty="0"/>
              <a:t>El consumo de drogas aumento 47 % en los últimos 7 años entre la población de 12 a 65 años de edad.</a:t>
            </a:r>
          </a:p>
          <a:p>
            <a:r>
              <a:rPr lang="es-MX" sz="2400" dirty="0"/>
              <a:t>El consumo de 12 a 17 aumento 125% y el de mujeres 222 %.</a:t>
            </a:r>
          </a:p>
          <a:p>
            <a:r>
              <a:rPr lang="es-MX" sz="2400" dirty="0"/>
              <a:t>Considerando lo anterior se refleja que el problema debe dársele atención por la sociedad, ya que los porcentajes han aumentado considerablemente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293959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31277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989" y="0"/>
            <a:ext cx="8596668" cy="942109"/>
          </a:xfrm>
        </p:spPr>
        <p:txBody>
          <a:bodyPr/>
          <a:lstStyle/>
          <a:p>
            <a:endParaRPr lang="es-MX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758135"/>
              </p:ext>
            </p:extLst>
          </p:nvPr>
        </p:nvGraphicFramePr>
        <p:xfrm>
          <a:off x="-76201" y="-2"/>
          <a:ext cx="12353927" cy="6979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8778"/>
                <a:gridCol w="984823"/>
                <a:gridCol w="1447800"/>
                <a:gridCol w="1104900"/>
                <a:gridCol w="1019175"/>
                <a:gridCol w="1219200"/>
                <a:gridCol w="1390650"/>
                <a:gridCol w="1432741"/>
                <a:gridCol w="1277479"/>
                <a:gridCol w="1328381"/>
              </a:tblGrid>
              <a:tr h="587231">
                <a:tc grid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 PRIMERA</a:t>
                      </a:r>
                      <a:r>
                        <a:rPr lang="es-MX" sz="1600" baseline="0" dirty="0" smtClean="0"/>
                        <a:t> FASE ACTIVIDADES PREVIAS</a:t>
                      </a:r>
                      <a:endParaRPr lang="es-MX" sz="1600" dirty="0" smtClean="0"/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 </a:t>
                      </a:r>
                      <a:r>
                        <a:rPr kumimoji="0" lang="es-MX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DejaVu Math TeX Gyre" panose="02000503000000000000" pitchFamily="2" charset="0"/>
                          <a:cs typeface="DejaVu Math TeX Gyre" panose="02000503000000000000" pitchFamily="2" charset="0"/>
                        </a:rPr>
                        <a:t>Módulo 23     Semana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487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effectLst/>
                        </a:rPr>
                        <a:t>Actividad</a:t>
                      </a:r>
                    </a:p>
                    <a:p>
                      <a:pPr algn="ctr"/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Tareas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Responsable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Total de Tiempo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Fecha</a:t>
                      </a:r>
                      <a:r>
                        <a:rPr lang="es-MX" sz="1600" b="1" baseline="0" dirty="0" smtClean="0">
                          <a:effectLst/>
                        </a:rPr>
                        <a:t> de inicio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Fecha de</a:t>
                      </a:r>
                      <a:r>
                        <a:rPr lang="es-MX" sz="1600" b="1" baseline="0" dirty="0" smtClean="0">
                          <a:effectLst/>
                        </a:rPr>
                        <a:t> </a:t>
                      </a:r>
                      <a:r>
                        <a:rPr lang="es-MX" sz="1600" b="1" dirty="0" smtClean="0">
                          <a:effectLst/>
                        </a:rPr>
                        <a:t>Terminó 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Recursos materiales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Recursos Tecnológicos 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Recursos financieros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effectLst/>
                        </a:rPr>
                        <a:t>Recursos Humanos</a:t>
                      </a:r>
                      <a:endParaRPr lang="es-MX" sz="1600" b="1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</a:tr>
              <a:tr h="1677798">
                <a:tc rowSpan="3">
                  <a:txBody>
                    <a:bodyPr/>
                    <a:lstStyle/>
                    <a:p>
                      <a:r>
                        <a:rPr lang="es-MX" sz="1400" dirty="0" smtClean="0"/>
                        <a:t>1. Solicitar la autorización para el proyecto</a:t>
                      </a:r>
                      <a:endParaRPr lang="es-MX" sz="1400" dirty="0">
                        <a:latin typeface="Arial" panose="020B0604020202020204" pitchFamily="34" charset="0"/>
                        <a:ea typeface="Arial Unicode MS" panose="020B0604020202020204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1.1 Realizar solicitud de autorización</a:t>
                      </a:r>
                    </a:p>
                    <a:p>
                      <a:endParaRPr lang="es-MX" sz="16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cs typeface="Aparajita" panose="020B0604020202020204" pitchFamily="34" charset="0"/>
                        </a:rPr>
                        <a:t>El</a:t>
                      </a:r>
                      <a:r>
                        <a:rPr lang="es-MX" sz="1400" baseline="0" dirty="0" smtClean="0">
                          <a:latin typeface="Arial Narrow" panose="020B0606020202030204" pitchFamily="34" charset="0"/>
                          <a:cs typeface="Aparajita" panose="020B0604020202020204" pitchFamily="34" charset="0"/>
                        </a:rPr>
                        <a:t> coordinador</a:t>
                      </a:r>
                      <a:endParaRPr lang="es-MX" sz="1400" dirty="0">
                        <a:latin typeface="Arial Narrow" panose="020B060602020203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r>
                        <a:rPr lang="es-MX" sz="1400" baseline="0" dirty="0" smtClean="0"/>
                        <a:t> día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6-noviembre-2018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Documento del proyecto para mostrarlo</a:t>
                      </a:r>
                    </a:p>
                    <a:p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Computadora e impresora</a:t>
                      </a:r>
                    </a:p>
                    <a:p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Sin costo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Secretaria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</a:tr>
              <a:tr h="1295662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1.2 Enviarlo</a:t>
                      </a:r>
                      <a:r>
                        <a:rPr lang="es-MX" sz="1600" baseline="0" dirty="0" smtClean="0"/>
                        <a:t> a firma</a:t>
                      </a:r>
                      <a:endParaRPr lang="es-MX" sz="16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cs typeface="Aparajita" panose="020B0604020202020204" pitchFamily="34" charset="0"/>
                        </a:rPr>
                        <a:t>Director del proyecto</a:t>
                      </a:r>
                      <a:endParaRPr lang="es-MX" sz="1400" dirty="0">
                        <a:latin typeface="Arial Narrow" panose="020B060602020203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 día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6-noviembre-2018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7-noviembre-2018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Papelería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______</a:t>
                      </a:r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Sin costo</a:t>
                      </a:r>
                    </a:p>
                    <a:p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Secretaria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</a:tr>
              <a:tr h="1295662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1.3 Realizar la entrega de solicitud</a:t>
                      </a:r>
                      <a:endParaRPr lang="es-MX" sz="16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cs typeface="Aparajita" panose="020B0604020202020204" pitchFamily="34" charset="0"/>
                        </a:rPr>
                        <a:t>Gestor </a:t>
                      </a:r>
                      <a:endParaRPr lang="es-MX" sz="1400" dirty="0">
                        <a:latin typeface="Arial Narrow" panose="020B060602020203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 día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______</a:t>
                      </a:r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_______</a:t>
                      </a:r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Sin costo</a:t>
                      </a:r>
                    </a:p>
                    <a:p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Secretaria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</a:tr>
              <a:tr h="107282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2. Identificar</a:t>
                      </a:r>
                      <a:r>
                        <a:rPr lang="es-MX" sz="1400" baseline="0" dirty="0" smtClean="0"/>
                        <a:t> los recursos necesarios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2.1 Realizar listas por área</a:t>
                      </a:r>
                      <a:endParaRPr lang="es-MX" sz="1400" dirty="0"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Coordinador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r>
                        <a:rPr lang="es-MX" sz="1400" baseline="0" dirty="0" smtClean="0"/>
                        <a:t> día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10-noviembre-2018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11-noviembre-2018</a:t>
                      </a:r>
                      <a:endParaRPr lang="es-MX" sz="1400" dirty="0">
                        <a:latin typeface="+mj-lt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Papelería cotizaciones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Computadora e impresora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Sin costo</a:t>
                      </a:r>
                    </a:p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Director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0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333148"/>
              </p:ext>
            </p:extLst>
          </p:nvPr>
        </p:nvGraphicFramePr>
        <p:xfrm>
          <a:off x="0" y="0"/>
          <a:ext cx="12331817" cy="6921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681"/>
                <a:gridCol w="1249959"/>
                <a:gridCol w="1300294"/>
                <a:gridCol w="1115736"/>
                <a:gridCol w="1359016"/>
                <a:gridCol w="1115736"/>
                <a:gridCol w="1266738"/>
                <a:gridCol w="1283515"/>
                <a:gridCol w="1182848"/>
                <a:gridCol w="1300294"/>
              </a:tblGrid>
              <a:tr h="310444">
                <a:tc gridSpan="10"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SEGUNDA FASE ACTIVIDADES DE</a:t>
                      </a:r>
                      <a:r>
                        <a:rPr lang="es-MX" sz="1600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DESARROLLO</a:t>
                      </a:r>
                      <a:endParaRPr lang="es-MX" sz="16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79778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ACTIVIDADES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TAREAS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effectLst/>
                        </a:rPr>
                        <a:t>Responsable</a:t>
                      </a:r>
                      <a:endParaRPr lang="es-MX" sz="14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effectLst/>
                        </a:rPr>
                        <a:t>Total de Tiempo</a:t>
                      </a:r>
                      <a:endParaRPr lang="es-MX" sz="14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effectLst/>
                        </a:rPr>
                        <a:t>Fecha</a:t>
                      </a:r>
                      <a:r>
                        <a:rPr lang="es-MX" sz="1400" b="0" baseline="0" dirty="0" smtClean="0">
                          <a:effectLst/>
                        </a:rPr>
                        <a:t> de inicio</a:t>
                      </a:r>
                      <a:endParaRPr lang="es-MX" sz="14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effectLst/>
                        </a:rPr>
                        <a:t>Fecha de</a:t>
                      </a:r>
                      <a:r>
                        <a:rPr lang="es-MX" sz="1400" b="0" baseline="0" dirty="0" smtClean="0">
                          <a:effectLst/>
                        </a:rPr>
                        <a:t> </a:t>
                      </a:r>
                      <a:r>
                        <a:rPr lang="es-MX" sz="1400" b="0" dirty="0" smtClean="0">
                          <a:effectLst/>
                        </a:rPr>
                        <a:t>Terminó </a:t>
                      </a:r>
                      <a:endParaRPr lang="es-MX" sz="14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Recursos Materiales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Recursos Tecnológicos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Recursos Financieros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Recursos Humanos</a:t>
                      </a:r>
                      <a:endParaRPr lang="es-MX" sz="1200" b="1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1072444">
                <a:tc rowSpan="2">
                  <a:txBody>
                    <a:bodyPr/>
                    <a:lstStyle/>
                    <a:p>
                      <a:r>
                        <a:rPr lang="es-MX" sz="12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3. Organizar el programa de difusión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3.1</a:t>
                      </a:r>
                      <a:r>
                        <a:rPr lang="es-MX" sz="1100" baseline="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Asignar el personal encargado de impartir el tema</a:t>
                      </a:r>
                      <a:endParaRPr lang="es-MX" sz="11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Director del proyecto</a:t>
                      </a:r>
                      <a:endParaRPr lang="es-MX" sz="1400" dirty="0">
                        <a:latin typeface="Arial Narrow" panose="020B060602020203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 días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12 de noviembre 2018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13 de noviembre 2018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Computadora o material audio visual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Wifi o Internet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Sin costo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Personal de salud,</a:t>
                      </a:r>
                      <a:r>
                        <a:rPr lang="es-MX" sz="1200" baseline="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maestros y voluntarios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2060222">
                <a:tc vMerge="1">
                  <a:txBody>
                    <a:bodyPr/>
                    <a:lstStyle/>
                    <a:p>
                      <a:endParaRPr lang="es-MX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3.2 Solicitar el apoyo de centros de salud y de organizaciones dedicadas a estos problemas</a:t>
                      </a:r>
                      <a:endParaRPr lang="es-MX" sz="11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Coordinador</a:t>
                      </a:r>
                      <a:endParaRPr lang="es-MX" sz="1400" dirty="0">
                        <a:latin typeface="Arial Narrow" panose="020B060602020203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</a:t>
                      </a:r>
                      <a:r>
                        <a:rPr lang="es-MX" sz="1200" baseline="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días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14 de noviembre</a:t>
                      </a:r>
                      <a:r>
                        <a:rPr lang="es-MX" sz="1200" baseline="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2018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20 de noviembre 2018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Trípticos y material</a:t>
                      </a:r>
                      <a:r>
                        <a:rPr lang="es-MX" sz="1200" baseline="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audiovisual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Computadora, proyector y impresora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Sin costo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personal de centro de salud y de organizaciones</a:t>
                      </a:r>
                      <a:endParaRPr lang="es-MX" sz="12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1270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4.</a:t>
                      </a:r>
                      <a:r>
                        <a:rPr lang="es-MX" sz="1200" baseline="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realizar el programa de difusión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4.1 Instalar en un aula el equipo de proyecciones</a:t>
                      </a:r>
                      <a:endParaRPr lang="es-MX" sz="11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Personal de difusión</a:t>
                      </a:r>
                      <a:endParaRPr lang="es-MX" sz="1400" dirty="0">
                        <a:latin typeface="Arial Narrow" panose="020B060602020203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 día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21 de noviembre 2018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22 de noviembre 2018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Aula</a:t>
                      </a:r>
                      <a:r>
                        <a:rPr lang="es-MX" sz="1400" baseline="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de conferencias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Computadora, Internet y memoria USB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Sin costo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Maestros y directivos de escuelas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1665111">
                <a:tc vMerge="1">
                  <a:txBody>
                    <a:bodyPr/>
                    <a:lstStyle/>
                    <a:p>
                      <a:endParaRPr lang="es-MX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4.2 Elaborar</a:t>
                      </a:r>
                      <a:r>
                        <a:rPr lang="es-MX" sz="1100" baseline="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y solicitar el material</a:t>
                      </a:r>
                      <a:endParaRPr lang="es-MX" sz="11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 Narrow" panose="020B0606020202030204" pitchFamily="34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Colaboradores</a:t>
                      </a:r>
                      <a:endParaRPr lang="es-MX" sz="1400" dirty="0">
                        <a:latin typeface="Arial Narrow" panose="020B060602020203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 días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23 de noviembre 2018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 de noviembre 2018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Computadora y impresora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Wifi o Internet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Sin costo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Personal encargado y personal de centro de salud y de organizaciones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144629"/>
              </p:ext>
            </p:extLst>
          </p:nvPr>
        </p:nvGraphicFramePr>
        <p:xfrm>
          <a:off x="0" y="103188"/>
          <a:ext cx="12061830" cy="50952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206183"/>
                <a:gridCol w="1106711"/>
                <a:gridCol w="1305655"/>
                <a:gridCol w="1206183"/>
                <a:gridCol w="1206183"/>
                <a:gridCol w="1206183"/>
                <a:gridCol w="1206183"/>
                <a:gridCol w="1206183"/>
                <a:gridCol w="1206183"/>
                <a:gridCol w="1206183"/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TERCERA</a:t>
                      </a:r>
                      <a:r>
                        <a:rPr lang="es-MX" baseline="0" dirty="0" smtClean="0"/>
                        <a:t> FASE ACTIVIDADES DE CONCRESIÓN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ACTIVIDAD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TAREAS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solidFill>
                            <a:schemeClr val="tx1"/>
                          </a:solidFill>
                        </a:rPr>
                        <a:t>Responsable </a:t>
                      </a:r>
                      <a:endParaRPr lang="es-MX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effectLst/>
                        </a:rPr>
                        <a:t>Total de Tiempo</a:t>
                      </a:r>
                      <a:endParaRPr lang="es-MX" sz="16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effectLst/>
                        </a:rPr>
                        <a:t>Fecha</a:t>
                      </a:r>
                      <a:r>
                        <a:rPr lang="es-MX" sz="1600" b="0" baseline="0" dirty="0" smtClean="0">
                          <a:effectLst/>
                        </a:rPr>
                        <a:t> de inicio</a:t>
                      </a:r>
                      <a:endParaRPr lang="es-MX" sz="16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effectLst/>
                        </a:rPr>
                        <a:t>Fecha de</a:t>
                      </a:r>
                      <a:r>
                        <a:rPr lang="es-MX" sz="1600" b="0" baseline="0" dirty="0" smtClean="0">
                          <a:effectLst/>
                        </a:rPr>
                        <a:t> </a:t>
                      </a:r>
                      <a:r>
                        <a:rPr lang="es-MX" sz="1600" b="0" dirty="0" smtClean="0">
                          <a:effectLst/>
                        </a:rPr>
                        <a:t>Terminó </a:t>
                      </a:r>
                      <a:endParaRPr lang="es-MX" sz="1600" b="0" dirty="0">
                        <a:effectLst/>
                        <a:latin typeface="Aparajita" panose="020B0604020202020204" pitchFamily="34" charset="0"/>
                        <a:cs typeface="Aparajit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RECURSOS MATERIALES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RECURSOS TECNOLOGICOS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RECURSOS FINANCIEROS 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RECURSOS HUMANOS</a:t>
                      </a:r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5. Elaborar material de difusión.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5.1Diseñar y elaborar trípticos y presentación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Narrow" panose="020B0606020202030204" pitchFamily="34" charset="0"/>
                        </a:rPr>
                        <a:t>Gestor</a:t>
                      </a:r>
                      <a:endParaRPr lang="es-MX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</a:rPr>
                        <a:t>4 días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27 de noviembre</a:t>
                      </a:r>
                      <a:r>
                        <a:rPr lang="es-MX" sz="1400" baseline="0" dirty="0" smtClean="0">
                          <a:latin typeface="+mj-lt"/>
                        </a:rPr>
                        <a:t> 2018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2 de diciembre 2018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Computadora y impresora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</a:rPr>
                        <a:t>Wifi o Internet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</a:rPr>
                        <a:t>Sin costo</a:t>
                      </a:r>
                      <a:endParaRPr lang="es-MX" sz="1400" dirty="0" smtClean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Personal designado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</a:rPr>
                        <a:t>6. Definir</a:t>
                      </a:r>
                      <a:r>
                        <a:rPr lang="es-MX" sz="1400" baseline="0" dirty="0" smtClean="0">
                          <a:latin typeface="+mj-lt"/>
                        </a:rPr>
                        <a:t> fechas,  platicas y orientación a familias.</a:t>
                      </a:r>
                      <a:endParaRPr lang="es-MX" sz="140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6.1Elaborar calendario</a:t>
                      </a:r>
                      <a:endParaRPr kumimoji="0" lang="es-MX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</a:rPr>
                        <a:t>Director del proyecto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1 día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3 de diciembre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4 de diciembre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Computadora y impresora</a:t>
                      </a:r>
                      <a:endParaRPr kumimoji="0" lang="es-MX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</a:rPr>
                        <a:t>Wifi o Internet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</a:rPr>
                        <a:t>Sin costo</a:t>
                      </a:r>
                      <a:endParaRPr lang="es-MX" sz="1400" dirty="0" smtClean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Personal designado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7. Difusión de información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7.1</a:t>
                      </a:r>
                      <a:r>
                        <a:rPr lang="es-MX" sz="1400" baseline="0" dirty="0" smtClean="0">
                          <a:latin typeface="+mj-lt"/>
                        </a:rPr>
                        <a:t> Compartir información en volantes y paginas web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 Narrow" panose="020B0606020202030204" pitchFamily="34" charset="0"/>
                        </a:rPr>
                        <a:t>Personal de difusión</a:t>
                      </a:r>
                      <a:endParaRPr lang="es-MX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</a:rPr>
                        <a:t>5 días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5 de diciembre 2018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10 de noviembre 2018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Computadora y impresora</a:t>
                      </a:r>
                      <a:endParaRPr kumimoji="0" lang="es-MX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+mj-lt"/>
                        </a:rPr>
                        <a:t>Wifi o Internet</a:t>
                      </a:r>
                      <a:endParaRPr lang="es-MX" sz="1400" dirty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+mj-lt"/>
                        </a:rPr>
                        <a:t>Sin costo</a:t>
                      </a:r>
                      <a:endParaRPr lang="es-MX" sz="1400" dirty="0" smtClean="0">
                        <a:latin typeface="+mj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+mj-lt"/>
                        </a:rPr>
                        <a:t>Personal designado</a:t>
                      </a:r>
                      <a:endParaRPr lang="es-MX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9376806" y="6555945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37495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9637"/>
          <a:stretch/>
        </p:blipFill>
        <p:spPr>
          <a:xfrm>
            <a:off x="483309" y="322077"/>
            <a:ext cx="8349406" cy="625488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15454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363"/>
          <a:stretch/>
        </p:blipFill>
        <p:spPr>
          <a:xfrm>
            <a:off x="194552" y="713839"/>
            <a:ext cx="11149677" cy="434454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13944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80" y="428017"/>
            <a:ext cx="11811381" cy="517511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rgbClr val="00B0F0"/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32981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4140</TotalTime>
  <Words>636</Words>
  <Application>Microsoft Office PowerPoint</Application>
  <PresentationFormat>Panorámica</PresentationFormat>
  <Paragraphs>159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Arial Unicode MS</vt:lpstr>
      <vt:lpstr>Aparajita</vt:lpstr>
      <vt:lpstr>Arial</vt:lpstr>
      <vt:lpstr>Arial Narrow</vt:lpstr>
      <vt:lpstr>Arial Rounded MT Bold</vt:lpstr>
      <vt:lpstr>Century Gothic</vt:lpstr>
      <vt:lpstr>DejaVu Math TeX Gyre</vt:lpstr>
      <vt:lpstr>Trebuchet MS</vt:lpstr>
      <vt:lpstr>Wingdings 3</vt:lpstr>
      <vt:lpstr>Faceta</vt:lpstr>
      <vt:lpstr>ACTIVIDAD INTEGRADORA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Suárez Reséndiz</dc:creator>
  <cp:lastModifiedBy>Administrador</cp:lastModifiedBy>
  <cp:revision>62</cp:revision>
  <dcterms:created xsi:type="dcterms:W3CDTF">2018-10-31T21:49:02Z</dcterms:created>
  <dcterms:modified xsi:type="dcterms:W3CDTF">2018-11-07T13:45:21Z</dcterms:modified>
</cp:coreProperties>
</file>