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Nunito"/>
      <p:regular r:id="rId30"/>
      <p:bold r:id="rId31"/>
      <p:italic r:id="rId32"/>
      <p:boldItalic r:id="rId33"/>
    </p:embeddedFont>
    <p:embeddedFont>
      <p:font typeface="Maven Pro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6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5.xml"/><Relationship Id="rId32" Type="http://schemas.openxmlformats.org/officeDocument/2006/relationships/font" Target="fonts/Nunito-italic.fntdata"/><Relationship Id="rId13" Type="http://schemas.openxmlformats.org/officeDocument/2006/relationships/slide" Target="slides/slide8.xml"/><Relationship Id="rId35" Type="http://schemas.openxmlformats.org/officeDocument/2006/relationships/font" Target="fonts/MavenPro-bold.fntdata"/><Relationship Id="rId12" Type="http://schemas.openxmlformats.org/officeDocument/2006/relationships/slide" Target="slides/slide7.xml"/><Relationship Id="rId34" Type="http://schemas.openxmlformats.org/officeDocument/2006/relationships/font" Target="fonts/MavenPro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9528c8a48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9528c8a48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9528c8a48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9528c8a48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9528c8a48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9528c8a48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9528c8a48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9528c8a48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9528c8a48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9528c8a48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9528c8a48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9528c8a48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9528c8a48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9528c8a48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9528c8a48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9528c8a48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9528c8a48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9528c8a48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9528c8a48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9528c8a48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9528c8a48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9528c8a48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9528c8a48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9528c8a48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9528c8a48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9528c8a48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9528c8a48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9528c8a48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9528c8a48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9528c8a48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9528c8a48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9528c8a48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9528c8a48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9528c8a48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9528c8a48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9528c8a48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9528c8a48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9528c8a48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9528c8a48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9528c8a48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9528c8a48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9528c8a48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9528c8a48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9528c8a48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9528c8a48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9528c8a48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FFFF00"/>
                </a:solidFill>
              </a:rPr>
              <a:t>ЭЛЕКТРОННЫЕ ТАБЛИЦЫ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Автор: Усталова О.Н., учитель информатики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150" y="0"/>
            <a:ext cx="6633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400" y="0"/>
            <a:ext cx="69865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675" y="152400"/>
            <a:ext cx="605859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297" y="0"/>
            <a:ext cx="72614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75" y="0"/>
            <a:ext cx="77716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125" y="152400"/>
            <a:ext cx="594274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350" y="152400"/>
            <a:ext cx="671843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400" y="152400"/>
            <a:ext cx="665956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400" y="0"/>
            <a:ext cx="63957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875" y="152400"/>
            <a:ext cx="588326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 презентации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03800" y="1228300"/>
            <a:ext cx="7030500" cy="3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1.Основные параметры электронных таблиц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2. Структура окна Excel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3. Типы данных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4. Относительные, абсолютные и  смешанные ссылки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5. Сортировка и поиск данных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6. Построение диаграмм и графиков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7. Встроенные функции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8.Использованная литература и Интернет- ресурсы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413" y="152400"/>
            <a:ext cx="71911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700" y="152400"/>
            <a:ext cx="604670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726" y="0"/>
            <a:ext cx="71529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975" y="0"/>
            <a:ext cx="764129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00" y="152400"/>
            <a:ext cx="720836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1167325" y="343225"/>
            <a:ext cx="7788300" cy="9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Электронная таблица</a:t>
            </a:r>
            <a:r>
              <a:rPr b="0" lang="ru" sz="2000">
                <a:latin typeface="Arial"/>
                <a:ea typeface="Arial"/>
                <a:cs typeface="Arial"/>
                <a:sym typeface="Arial"/>
              </a:rPr>
              <a:t> –  это работающее в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000">
                <a:latin typeface="Arial"/>
                <a:ea typeface="Arial"/>
                <a:cs typeface="Arial"/>
                <a:sym typeface="Arial"/>
              </a:rPr>
              <a:t>диалоговом режиме приложение, хранящее и обрабатывающее данные  в прямоугольных таблицах.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90" name="Google Shape;290;p15"/>
          <p:cNvSpPr txBox="1"/>
          <p:nvPr>
            <p:ph idx="1" type="body"/>
          </p:nvPr>
        </p:nvSpPr>
        <p:spPr>
          <a:xfrm>
            <a:off x="638375" y="1459150"/>
            <a:ext cx="7695900" cy="30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параметры электронных таблиц</a:t>
            </a:r>
            <a:endParaRPr b="1" sz="240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1.Рабочие листы и книги</a:t>
            </a:r>
            <a:endParaRPr sz="18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425" y="1969825"/>
            <a:ext cx="3013806" cy="30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/>
          <p:nvPr>
            <p:ph idx="1" type="body"/>
          </p:nvPr>
        </p:nvSpPr>
        <p:spPr>
          <a:xfrm>
            <a:off x="4906400" y="310050"/>
            <a:ext cx="4140900" cy="45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D023C"/>
                </a:solidFill>
                <a:latin typeface="Arial"/>
                <a:ea typeface="Arial"/>
                <a:cs typeface="Arial"/>
                <a:sym typeface="Arial"/>
              </a:rPr>
              <a:t>2. Электронная таблица состоит из </a:t>
            </a:r>
            <a:r>
              <a:rPr lang="ru" sz="2400" u="sng">
                <a:solidFill>
                  <a:srgbClr val="0D023C"/>
                </a:solidFill>
                <a:latin typeface="Arial"/>
                <a:ea typeface="Arial"/>
                <a:cs typeface="Arial"/>
                <a:sym typeface="Arial"/>
              </a:rPr>
              <a:t>столбцов и строк</a:t>
            </a:r>
            <a:r>
              <a:rPr lang="ru" sz="2400">
                <a:solidFill>
                  <a:srgbClr val="0D023C"/>
                </a:solidFill>
                <a:latin typeface="Arial"/>
                <a:ea typeface="Arial"/>
                <a:cs typeface="Arial"/>
                <a:sym typeface="Arial"/>
              </a:rPr>
              <a:t>. Заголовки столбцов обозначаются буквами или сочетаниями букв (A, B, C,  АВ и т. п.), заголовки строк — числами (1, 6, 56, 310 и т. п.).</a:t>
            </a:r>
            <a:endParaRPr sz="2400">
              <a:solidFill>
                <a:srgbClr val="0D02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97" name="Google Shape;2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075" y="152400"/>
            <a:ext cx="354779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475" y="152400"/>
            <a:ext cx="8000599" cy="168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875" y="1837650"/>
            <a:ext cx="3336155" cy="30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100" y="1953575"/>
            <a:ext cx="3835489" cy="30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359049" cy="15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4575" y="1593325"/>
            <a:ext cx="4516875" cy="351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000" y="152400"/>
            <a:ext cx="68865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5300" y="1073100"/>
            <a:ext cx="5525966" cy="399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550" y="0"/>
            <a:ext cx="704795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138" y="152400"/>
            <a:ext cx="674571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