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349" r:id="rId3"/>
    <p:sldId id="353" r:id="rId4"/>
    <p:sldId id="350" r:id="rId5"/>
    <p:sldId id="351" r:id="rId6"/>
    <p:sldId id="352" r:id="rId7"/>
    <p:sldId id="354" r:id="rId8"/>
    <p:sldId id="355" r:id="rId9"/>
    <p:sldId id="356" r:id="rId10"/>
    <p:sldId id="357" r:id="rId11"/>
    <p:sldId id="358" r:id="rId12"/>
    <p:sldId id="359" r:id="rId13"/>
    <p:sldId id="360" r:id="rId14"/>
    <p:sldId id="361" r:id="rId15"/>
    <p:sldId id="362" r:id="rId16"/>
    <p:sldId id="363" r:id="rId17"/>
    <p:sldId id="364" r:id="rId18"/>
    <p:sldId id="365" r:id="rId19"/>
    <p:sldId id="366" r:id="rId20"/>
    <p:sldId id="367" r:id="rId21"/>
    <p:sldId id="368" r:id="rId22"/>
  </p:sldIdLst>
  <p:sldSz cx="9144000" cy="6858000" type="screen4x3"/>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9D"/>
    <a:srgbClr val="FFFF00"/>
    <a:srgbClr val="FF9900"/>
    <a:srgbClr val="99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656" y="-21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KW"/>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KW"/>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KW"/>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KW"/>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KW"/>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KW"/>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5" name="عنصر نائب للتذييل 4"/>
          <p:cNvSpPr>
            <a:spLocks noGrp="1"/>
          </p:cNvSpPr>
          <p:nvPr>
            <p:ph type="ftr" sz="quarter" idx="11"/>
          </p:nvPr>
        </p:nvSpPr>
        <p:spPr/>
        <p:txBody>
          <a:bodyPr/>
          <a:lstStyle/>
          <a:p>
            <a:endParaRPr lang="ar-KW" dirty="0"/>
          </a:p>
        </p:txBody>
      </p:sp>
      <p:sp>
        <p:nvSpPr>
          <p:cNvPr id="6" name="عنصر نائب لرقم الشريحة 5"/>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KW"/>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5" name="عنصر نائب للتاريخ 4"/>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6" name="عنصر نائب للتذييل 5"/>
          <p:cNvSpPr>
            <a:spLocks noGrp="1"/>
          </p:cNvSpPr>
          <p:nvPr>
            <p:ph type="ftr" sz="quarter" idx="11"/>
          </p:nvPr>
        </p:nvSpPr>
        <p:spPr/>
        <p:txBody>
          <a:bodyPr/>
          <a:lstStyle/>
          <a:p>
            <a:endParaRPr lang="ar-KW" dirty="0"/>
          </a:p>
        </p:txBody>
      </p:sp>
      <p:sp>
        <p:nvSpPr>
          <p:cNvPr id="7" name="عنصر نائب لرقم الشريحة 6"/>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KW"/>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7" name="عنصر نائب للتاريخ 6"/>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8" name="عنصر نائب للتذييل 7"/>
          <p:cNvSpPr>
            <a:spLocks noGrp="1"/>
          </p:cNvSpPr>
          <p:nvPr>
            <p:ph type="ftr" sz="quarter" idx="11"/>
          </p:nvPr>
        </p:nvSpPr>
        <p:spPr/>
        <p:txBody>
          <a:bodyPr/>
          <a:lstStyle/>
          <a:p>
            <a:endParaRPr lang="ar-KW" dirty="0"/>
          </a:p>
        </p:txBody>
      </p:sp>
      <p:sp>
        <p:nvSpPr>
          <p:cNvPr id="9" name="عنصر نائب لرقم الشريحة 8"/>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KW"/>
          </a:p>
        </p:txBody>
      </p:sp>
      <p:sp>
        <p:nvSpPr>
          <p:cNvPr id="3" name="عنصر نائب للتاريخ 2"/>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4" name="عنصر نائب للتذييل 3"/>
          <p:cNvSpPr>
            <a:spLocks noGrp="1"/>
          </p:cNvSpPr>
          <p:nvPr>
            <p:ph type="ftr" sz="quarter" idx="11"/>
          </p:nvPr>
        </p:nvSpPr>
        <p:spPr/>
        <p:txBody>
          <a:bodyPr/>
          <a:lstStyle/>
          <a:p>
            <a:endParaRPr lang="ar-KW" dirty="0"/>
          </a:p>
        </p:txBody>
      </p:sp>
      <p:sp>
        <p:nvSpPr>
          <p:cNvPr id="5" name="عنصر نائب لرقم الشريحة 4"/>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3" name="عنصر نائب للتذييل 2"/>
          <p:cNvSpPr>
            <a:spLocks noGrp="1"/>
          </p:cNvSpPr>
          <p:nvPr>
            <p:ph type="ftr" sz="quarter" idx="11"/>
          </p:nvPr>
        </p:nvSpPr>
        <p:spPr/>
        <p:txBody>
          <a:bodyPr/>
          <a:lstStyle/>
          <a:p>
            <a:endParaRPr lang="ar-KW" dirty="0"/>
          </a:p>
        </p:txBody>
      </p:sp>
      <p:sp>
        <p:nvSpPr>
          <p:cNvPr id="4" name="عنصر نائب لرقم الشريحة 3"/>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KW"/>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6" name="عنصر نائب للتذييل 5"/>
          <p:cNvSpPr>
            <a:spLocks noGrp="1"/>
          </p:cNvSpPr>
          <p:nvPr>
            <p:ph type="ftr" sz="quarter" idx="11"/>
          </p:nvPr>
        </p:nvSpPr>
        <p:spPr/>
        <p:txBody>
          <a:bodyPr/>
          <a:lstStyle/>
          <a:p>
            <a:endParaRPr lang="ar-KW" dirty="0"/>
          </a:p>
        </p:txBody>
      </p:sp>
      <p:sp>
        <p:nvSpPr>
          <p:cNvPr id="7" name="عنصر نائب لرقم الشريحة 6"/>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KW"/>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KW"/>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AA8B070-19DC-4051-A1F3-997E59BFAA1D}" type="datetimeFigureOut">
              <a:rPr lang="ar-KW" smtClean="0"/>
              <a:pPr/>
              <a:t>27/01/1435</a:t>
            </a:fld>
            <a:endParaRPr lang="ar-KW" dirty="0"/>
          </a:p>
        </p:txBody>
      </p:sp>
      <p:sp>
        <p:nvSpPr>
          <p:cNvPr id="6" name="عنصر نائب للتذييل 5"/>
          <p:cNvSpPr>
            <a:spLocks noGrp="1"/>
          </p:cNvSpPr>
          <p:nvPr>
            <p:ph type="ftr" sz="quarter" idx="11"/>
          </p:nvPr>
        </p:nvSpPr>
        <p:spPr/>
        <p:txBody>
          <a:bodyPr/>
          <a:lstStyle/>
          <a:p>
            <a:endParaRPr lang="ar-KW" dirty="0"/>
          </a:p>
        </p:txBody>
      </p:sp>
      <p:sp>
        <p:nvSpPr>
          <p:cNvPr id="7" name="عنصر نائب لرقم الشريحة 6"/>
          <p:cNvSpPr>
            <a:spLocks noGrp="1"/>
          </p:cNvSpPr>
          <p:nvPr>
            <p:ph type="sldNum" sz="quarter" idx="12"/>
          </p:nvPr>
        </p:nvSpPr>
        <p:spPr/>
        <p:txBody>
          <a:bodyPr/>
          <a:lstStyle/>
          <a:p>
            <a:fld id="{1C9497B3-2F2E-4930-A8BE-BD9EFB0A2E82}" type="slidenum">
              <a:rPr lang="ar-KW" smtClean="0"/>
              <a:pPr/>
              <a:t>‹#›</a:t>
            </a:fld>
            <a:endParaRPr lang="ar-KW"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KW"/>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AA8B070-19DC-4051-A1F3-997E59BFAA1D}" type="datetimeFigureOut">
              <a:rPr lang="ar-KW" smtClean="0"/>
              <a:pPr/>
              <a:t>27/01/1435</a:t>
            </a:fld>
            <a:endParaRPr lang="ar-KW"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KW"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C9497B3-2F2E-4930-A8BE-BD9EFB0A2E82}" type="slidenum">
              <a:rPr lang="ar-KW" smtClean="0"/>
              <a:pPr/>
              <a:t>‹#›</a:t>
            </a:fld>
            <a:endParaRPr lang="ar-KW"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 y="0"/>
            <a:ext cx="9437188" cy="6858000"/>
          </a:xfrm>
        </p:spPr>
      </p:pic>
      <p:sp>
        <p:nvSpPr>
          <p:cNvPr id="11" name="عنوان 1"/>
          <p:cNvSpPr txBox="1">
            <a:spLocks/>
          </p:cNvSpPr>
          <p:nvPr/>
        </p:nvSpPr>
        <p:spPr>
          <a:xfrm>
            <a:off x="649304" y="2571744"/>
            <a:ext cx="8208976" cy="1928826"/>
          </a:xfrm>
          <a:prstGeom prst="rect">
            <a:avLst/>
          </a:prstGeom>
        </p:spPr>
        <p:txBody>
          <a:bodyPr vert="horz" lIns="91440" tIns="45720" rIns="91440" bIns="45720" rtlCol="1" anchor="ct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KW" sz="5400" cap="all" dirty="0" smtClean="0">
                <a:ln w="0">
                  <a:solidFill>
                    <a:srgbClr val="FF0000"/>
                  </a:solidFill>
                </a:ln>
                <a:solidFill>
                  <a:srgbClr val="FF0000"/>
                </a:solidFill>
                <a:effectLst>
                  <a:glow rad="63500">
                    <a:schemeClr val="accent1">
                      <a:satMod val="175000"/>
                      <a:alpha val="40000"/>
                    </a:schemeClr>
                  </a:glow>
                </a:effectLst>
                <a:cs typeface="SKR HEAD1" pitchFamily="2" charset="-78"/>
              </a:rPr>
              <a:t>ورشة عمل</a:t>
            </a:r>
          </a:p>
          <a:p>
            <a:r>
              <a:rPr lang="ar-KW" sz="5400" cap="all" dirty="0" smtClean="0">
                <a:ln w="0">
                  <a:solidFill>
                    <a:srgbClr val="FF0000"/>
                  </a:solidFill>
                </a:ln>
                <a:solidFill>
                  <a:srgbClr val="FF0000"/>
                </a:solidFill>
                <a:effectLst>
                  <a:glow rad="63500">
                    <a:schemeClr val="accent1">
                      <a:satMod val="175000"/>
                      <a:alpha val="40000"/>
                    </a:schemeClr>
                  </a:glow>
                </a:effectLst>
                <a:cs typeface="SKR HEAD1" pitchFamily="2" charset="-78"/>
              </a:rPr>
              <a:t> فنيات تعديل وبناء السلوك           </a:t>
            </a:r>
            <a:endParaRPr lang="ar-KW" sz="6000" cap="all" dirty="0">
              <a:ln w="0">
                <a:solidFill>
                  <a:srgbClr val="FF0000"/>
                </a:solidFill>
              </a:ln>
              <a:solidFill>
                <a:srgbClr val="FF0000"/>
              </a:solidFill>
              <a:effectLst>
                <a:glow rad="63500">
                  <a:schemeClr val="accent1">
                    <a:satMod val="175000"/>
                    <a:alpha val="40000"/>
                  </a:schemeClr>
                </a:glow>
              </a:effectLst>
              <a:cs typeface="SKR HEAD1" pitchFamily="2" charset="-78"/>
            </a:endParaRPr>
          </a:p>
        </p:txBody>
      </p:sp>
      <p:sp>
        <p:nvSpPr>
          <p:cNvPr id="12" name="مربع نص 7"/>
          <p:cNvSpPr txBox="1"/>
          <p:nvPr/>
        </p:nvSpPr>
        <p:spPr>
          <a:xfrm>
            <a:off x="1785918" y="928670"/>
            <a:ext cx="5616624" cy="1569660"/>
          </a:xfrm>
          <a:prstGeom prst="rect">
            <a:avLst/>
          </a:prstGeom>
          <a:noFill/>
        </p:spPr>
        <p:txBody>
          <a:bodyPr wrap="square" rtlCol="1">
            <a:spAutoFit/>
          </a:bodyPr>
          <a:lstStyle/>
          <a:p>
            <a:pPr algn="ctr"/>
            <a:r>
              <a:rPr lang="ar-KW" sz="2400" dirty="0" smtClean="0">
                <a:cs typeface="SKR HEAD1" pitchFamily="2" charset="-78"/>
              </a:rPr>
              <a:t>وزارة التربية</a:t>
            </a:r>
          </a:p>
          <a:p>
            <a:pPr algn="ctr"/>
            <a:r>
              <a:rPr lang="ar-KW" sz="2400" dirty="0" smtClean="0">
                <a:cs typeface="SKR HEAD1" pitchFamily="2" charset="-78"/>
              </a:rPr>
              <a:t>الإدارة العامة لمنطقة </a:t>
            </a:r>
            <a:r>
              <a:rPr lang="ar-KW" sz="2400" dirty="0">
                <a:cs typeface="SKR HEAD1" pitchFamily="2" charset="-78"/>
              </a:rPr>
              <a:t>حولي </a:t>
            </a:r>
            <a:r>
              <a:rPr lang="ar-KW" sz="2400" dirty="0" smtClean="0">
                <a:cs typeface="SKR HEAD1" pitchFamily="2" charset="-78"/>
              </a:rPr>
              <a:t>التعليمة</a:t>
            </a:r>
            <a:endParaRPr lang="ar-SA" sz="2400" dirty="0" smtClean="0">
              <a:cs typeface="SKR HEAD1" pitchFamily="2" charset="-78"/>
            </a:endParaRPr>
          </a:p>
          <a:p>
            <a:pPr algn="ctr"/>
            <a:r>
              <a:rPr lang="ar-SA" sz="2400" dirty="0" smtClean="0">
                <a:cs typeface="SKR HEAD1" pitchFamily="2" charset="-78"/>
              </a:rPr>
              <a:t>إدارة الأنشطة التربوية </a:t>
            </a:r>
            <a:endParaRPr lang="ar-KW" sz="2400" dirty="0" smtClean="0">
              <a:cs typeface="SKR HEAD1" pitchFamily="2" charset="-78"/>
            </a:endParaRPr>
          </a:p>
          <a:p>
            <a:pPr algn="ctr"/>
            <a:r>
              <a:rPr lang="ar-KW" sz="2400" dirty="0" smtClean="0">
                <a:cs typeface="SKR HEAD1" pitchFamily="2" charset="-78"/>
              </a:rPr>
              <a:t>مراقبة الخدمات الاجتماعية والنفسية </a:t>
            </a:r>
            <a:endParaRPr lang="ar-SA" sz="2400" dirty="0" smtClean="0">
              <a:cs typeface="SKR HEAD1" pitchFamily="2" charset="-78"/>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253258" y="116632"/>
            <a:ext cx="781499" cy="908720"/>
          </a:xfrm>
          <a:prstGeom prst="rect">
            <a:avLst/>
          </a:prstGeom>
        </p:spPr>
      </p:pic>
      <p:sp>
        <p:nvSpPr>
          <p:cNvPr id="9" name="مستطيل 8"/>
          <p:cNvSpPr/>
          <p:nvPr/>
        </p:nvSpPr>
        <p:spPr>
          <a:xfrm>
            <a:off x="642909" y="5929330"/>
            <a:ext cx="8501091" cy="646331"/>
          </a:xfrm>
          <a:prstGeom prst="rect">
            <a:avLst/>
          </a:prstGeom>
          <a:noFill/>
        </p:spPr>
        <p:txBody>
          <a:bodyPr wrap="square" lIns="91440" tIns="45720" rIns="91440" bIns="45720">
            <a:spAutoFit/>
          </a:bodyPr>
          <a:lstStyle/>
          <a:p>
            <a:pPr algn="ctr"/>
            <a:r>
              <a:rPr lang="ar-SA" sz="3600" b="1" dirty="0" smtClean="0">
                <a:ln w="17780" cmpd="sng">
                  <a:solidFill>
                    <a:srgbClr val="FFFFFF"/>
                  </a:solidFill>
                  <a:prstDash val="solid"/>
                  <a:miter lim="800000"/>
                </a:ln>
                <a:solidFill>
                  <a:srgbClr val="FFFF00"/>
                </a:solidFill>
                <a:effectLst>
                  <a:outerShdw blurRad="50800" algn="tl" rotWithShape="0">
                    <a:srgbClr val="000000"/>
                  </a:outerShdw>
                </a:effectLst>
              </a:rPr>
              <a:t>2014/2013 م</a:t>
            </a:r>
            <a:endParaRPr lang="ar-SA" sz="3600" b="1" cap="none" spc="0" dirty="0">
              <a:ln w="17780" cmpd="sng">
                <a:solidFill>
                  <a:srgbClr val="FFFFFF"/>
                </a:solidFill>
                <a:prstDash val="solid"/>
                <a:miter lim="800000"/>
              </a:ln>
              <a:solidFill>
                <a:srgbClr val="FFFF00"/>
              </a:solidFill>
              <a:effectLst>
                <a:outerShdw blurRad="50800" algn="tl" rotWithShape="0">
                  <a:srgbClr val="000000"/>
                </a:outerShdw>
              </a:effectLst>
            </a:endParaRPr>
          </a:p>
        </p:txBody>
      </p:sp>
      <p:sp>
        <p:nvSpPr>
          <p:cNvPr id="8" name="TextBox 7"/>
          <p:cNvSpPr txBox="1"/>
          <p:nvPr/>
        </p:nvSpPr>
        <p:spPr>
          <a:xfrm>
            <a:off x="1428728" y="4391577"/>
            <a:ext cx="6715172" cy="1323439"/>
          </a:xfrm>
          <a:prstGeom prst="rect">
            <a:avLst/>
          </a:prstGeom>
          <a:noFill/>
        </p:spPr>
        <p:txBody>
          <a:bodyPr wrap="square" rtlCol="0">
            <a:spAutoFit/>
          </a:bodyPr>
          <a:lstStyle/>
          <a:p>
            <a:pPr algn="ctr"/>
            <a:r>
              <a:rPr lang="ar-KW" sz="4000" b="1" dirty="0" smtClean="0"/>
              <a:t>إعداد : أحمد السيد فرج</a:t>
            </a:r>
          </a:p>
          <a:p>
            <a:pPr algn="ctr"/>
            <a:r>
              <a:rPr lang="ar-KW" sz="4000" dirty="0" smtClean="0"/>
              <a:t>موجه فني خدمة اجتماعية (ندب) </a:t>
            </a:r>
            <a:endParaRPr lang="en-US" sz="4000" dirty="0"/>
          </a:p>
        </p:txBody>
      </p:sp>
    </p:spTree>
    <p:extLst>
      <p:ext uri="{BB962C8B-B14F-4D97-AF65-F5344CB8AC3E}">
        <p14:creationId xmlns:p14="http://schemas.microsoft.com/office/powerpoint/2010/main" xmlns="" val="35895892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21" presetClass="entr" presetSubtype="1"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par>
                          <p:cTn id="13" fill="hold">
                            <p:stCondLst>
                              <p:cond delay="2000"/>
                            </p:stCondLst>
                            <p:childTnLst>
                              <p:par>
                                <p:cTn id="14" presetID="53" presetClass="entr" presetSubtype="16"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2000" fill="hold"/>
                                        <p:tgtEl>
                                          <p:spTgt spid="11"/>
                                        </p:tgtEl>
                                        <p:attrNameLst>
                                          <p:attrName>ppt_w</p:attrName>
                                        </p:attrNameLst>
                                      </p:cBhvr>
                                      <p:tavLst>
                                        <p:tav tm="0">
                                          <p:val>
                                            <p:fltVal val="0"/>
                                          </p:val>
                                        </p:tav>
                                        <p:tav tm="100000">
                                          <p:val>
                                            <p:strVal val="#ppt_w"/>
                                          </p:val>
                                        </p:tav>
                                      </p:tavLst>
                                    </p:anim>
                                    <p:anim calcmode="lin" valueType="num">
                                      <p:cBhvr>
                                        <p:cTn id="17" dur="2000" fill="hold"/>
                                        <p:tgtEl>
                                          <p:spTgt spid="11"/>
                                        </p:tgtEl>
                                        <p:attrNameLst>
                                          <p:attrName>ppt_h</p:attrName>
                                        </p:attrNameLst>
                                      </p:cBhvr>
                                      <p:tavLst>
                                        <p:tav tm="0">
                                          <p:val>
                                            <p:fltVal val="0"/>
                                          </p:val>
                                        </p:tav>
                                        <p:tav tm="100000">
                                          <p:val>
                                            <p:strVal val="#ppt_h"/>
                                          </p:val>
                                        </p:tav>
                                      </p:tavLst>
                                    </p:anim>
                                    <p:animEffect transition="in" filter="fade">
                                      <p:cBhvr>
                                        <p:cTn id="18" dur="20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9"/>
                                        </p:tgtEl>
                                        <p:attrNameLst>
                                          <p:attrName>style.visibility</p:attrName>
                                        </p:attrNameLst>
                                      </p:cBhvr>
                                      <p:to>
                                        <p:strVal val="visible"/>
                                      </p:to>
                                    </p:set>
                                    <p:anim calcmode="discrete" valueType="clr">
                                      <p:cBhvr override="childStyle">
                                        <p:cTn id="23"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9"/>
                                        </p:tgtEl>
                                        <p:attrNameLst>
                                          <p:attrName>fillcolor</p:attrName>
                                        </p:attrNameLst>
                                      </p:cBhvr>
                                      <p:tavLst>
                                        <p:tav tm="0">
                                          <p:val>
                                            <p:clrVal>
                                              <a:schemeClr val="accent2"/>
                                            </p:clrVal>
                                          </p:val>
                                        </p:tav>
                                        <p:tav tm="50000">
                                          <p:val>
                                            <p:clrVal>
                                              <a:schemeClr val="hlink"/>
                                            </p:clrVal>
                                          </p:val>
                                        </p:tav>
                                      </p:tavLst>
                                    </p:anim>
                                    <p:set>
                                      <p:cBhvr>
                                        <p:cTn id="25"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357158" y="56138"/>
            <a:ext cx="8286808" cy="7171194"/>
          </a:xfrm>
          <a:prstGeom prst="rect">
            <a:avLst/>
          </a:prstGeom>
          <a:noFill/>
        </p:spPr>
        <p:txBody>
          <a:bodyPr wrap="square" rtlCol="1">
            <a:spAutoFit/>
          </a:bodyPr>
          <a:lstStyle/>
          <a:p>
            <a:r>
              <a:rPr lang="ar-SA" sz="4400" b="1" dirty="0" smtClean="0">
                <a:solidFill>
                  <a:srgbClr val="C00000"/>
                </a:solidFill>
              </a:rPr>
              <a:t>5-  </a:t>
            </a:r>
            <a:r>
              <a:rPr lang="ar-SA" sz="4400" b="1" i="1" u="sng" dirty="0" smtClean="0">
                <a:solidFill>
                  <a:srgbClr val="C00000"/>
                </a:solidFill>
              </a:rPr>
              <a:t>الإقصاء:</a:t>
            </a:r>
            <a:endParaRPr lang="en-US" sz="4400" b="1" dirty="0" smtClean="0">
              <a:solidFill>
                <a:srgbClr val="C00000"/>
              </a:solidFill>
            </a:endParaRPr>
          </a:p>
          <a:p>
            <a:r>
              <a:rPr lang="ar-SA" sz="2400" b="1" dirty="0" smtClean="0"/>
              <a:t>                 يعمل على تقليل أو إيقاف السلوك الغير مرغوب فيه </a:t>
            </a:r>
            <a:endParaRPr lang="en-US" sz="2400" b="1" dirty="0" smtClean="0"/>
          </a:p>
          <a:p>
            <a:r>
              <a:rPr lang="ar-SA" sz="3200" b="1" dirty="0" smtClean="0">
                <a:solidFill>
                  <a:srgbClr val="C00000"/>
                </a:solidFill>
              </a:rPr>
              <a:t>و</a:t>
            </a:r>
            <a:r>
              <a:rPr lang="ar-SA" sz="3200" b="1" u="sng" dirty="0" smtClean="0">
                <a:solidFill>
                  <a:srgbClr val="C00000"/>
                </a:solidFill>
              </a:rPr>
              <a:t>هو نوعان   </a:t>
            </a:r>
            <a:endParaRPr lang="en-US" sz="3200" b="1" dirty="0" smtClean="0">
              <a:solidFill>
                <a:srgbClr val="C00000"/>
              </a:solidFill>
            </a:endParaRPr>
          </a:p>
          <a:p>
            <a:r>
              <a:rPr lang="ar-KW" sz="2400" b="1" dirty="0" smtClean="0"/>
              <a:t>   </a:t>
            </a:r>
            <a:r>
              <a:rPr lang="ar-SA" sz="2400" b="1" dirty="0" smtClean="0"/>
              <a:t>أ)</a:t>
            </a:r>
            <a:r>
              <a:rPr lang="ar-KW" sz="2400" b="1" dirty="0" smtClean="0"/>
              <a:t> </a:t>
            </a:r>
            <a:r>
              <a:rPr lang="ar-SA" sz="2400" b="1" dirty="0" smtClean="0"/>
              <a:t>  </a:t>
            </a:r>
            <a:r>
              <a:rPr lang="ar-SA" sz="2400" b="1" u="sng" dirty="0" smtClean="0"/>
              <a:t>إقصاء الفرد عن البيئة المعززة</a:t>
            </a:r>
            <a:endParaRPr lang="en-US" sz="2400" b="1" u="sng" dirty="0" smtClean="0"/>
          </a:p>
          <a:p>
            <a:r>
              <a:rPr lang="ar-SA" sz="2400" b="1" u="sng" dirty="0" smtClean="0"/>
              <a:t> </a:t>
            </a:r>
            <a:r>
              <a:rPr lang="ar-SA" sz="2400" b="1" dirty="0" smtClean="0"/>
              <a:t> ب)</a:t>
            </a:r>
            <a:r>
              <a:rPr lang="ar-KW" sz="2400" b="1" dirty="0" smtClean="0"/>
              <a:t>  </a:t>
            </a:r>
            <a:r>
              <a:rPr lang="ar-SA" sz="2400" b="1" u="sng" dirty="0" smtClean="0"/>
              <a:t>سحب المثيرات المعززة من الفرد مدة زمنية محددة بعد </a:t>
            </a:r>
            <a:r>
              <a:rPr lang="ar-SA" sz="2400" b="1" u="sng" dirty="0" err="1" smtClean="0"/>
              <a:t>ت</a:t>
            </a:r>
            <a:r>
              <a:rPr lang="ar-KW" sz="2400" b="1" u="sng" dirty="0" smtClean="0"/>
              <a:t>أ</a:t>
            </a:r>
            <a:r>
              <a:rPr lang="ar-SA" sz="2400" b="1" u="sng" dirty="0" err="1" smtClean="0"/>
              <a:t>دي</a:t>
            </a:r>
            <a:r>
              <a:rPr lang="ar-KW" sz="2400" b="1" u="sng" dirty="0" smtClean="0"/>
              <a:t>ته</a:t>
            </a:r>
            <a:r>
              <a:rPr lang="ar-SA" sz="2400" b="1" u="sng" dirty="0" smtClean="0"/>
              <a:t> للسلوك غير المقبول</a:t>
            </a:r>
            <a:endParaRPr lang="en-US" sz="2400" b="1" u="sng" dirty="0" smtClean="0"/>
          </a:p>
          <a:p>
            <a:r>
              <a:rPr lang="ar-SA" sz="2400" b="1" dirty="0" smtClean="0"/>
              <a:t>  مثال :  حرمان الطالب من حصة البدنية في اليوم الذي اصدر فيه سلوك غير مرغوب</a:t>
            </a:r>
            <a:endParaRPr lang="en-US" sz="2400" b="1" dirty="0" smtClean="0"/>
          </a:p>
          <a:p>
            <a:r>
              <a:rPr lang="ar-SA" sz="4400" b="1" i="1" u="sng" dirty="0" smtClean="0">
                <a:solidFill>
                  <a:srgbClr val="C00000"/>
                </a:solidFill>
              </a:rPr>
              <a:t>6-</a:t>
            </a:r>
            <a:r>
              <a:rPr lang="ar-KW" sz="4400" b="1" i="1" u="sng" dirty="0" smtClean="0">
                <a:solidFill>
                  <a:srgbClr val="C00000"/>
                </a:solidFill>
              </a:rPr>
              <a:t> </a:t>
            </a:r>
            <a:r>
              <a:rPr lang="ar-SA" sz="4400" b="1" i="1" u="sng" dirty="0" smtClean="0">
                <a:solidFill>
                  <a:srgbClr val="C00000"/>
                </a:solidFill>
              </a:rPr>
              <a:t>التشكيل :</a:t>
            </a:r>
            <a:endParaRPr lang="en-US" sz="4400" b="1" dirty="0" smtClean="0">
              <a:solidFill>
                <a:srgbClr val="C00000"/>
              </a:solidFill>
            </a:endParaRPr>
          </a:p>
          <a:p>
            <a:r>
              <a:rPr lang="ar-SA" sz="2400" b="1" dirty="0" smtClean="0"/>
              <a:t>   احد أساليب تعديل السلوك التي تستخدم لتكوين عادات سلوكية جديدة أو إضافات سلوكية جديدة إلى خبرة الفرد السلوكية التي يحتاجها لإتمام عملية التكيف ويشمل على التعزيز الايجابي المنظم للاستجابات.</a:t>
            </a:r>
            <a:endParaRPr lang="en-US" sz="2400" b="1" dirty="0" smtClean="0"/>
          </a:p>
          <a:p>
            <a:r>
              <a:rPr lang="ar-SA" sz="2400" b="1" u="sng" dirty="0" smtClean="0"/>
              <a:t>مثال :</a:t>
            </a:r>
            <a:endParaRPr lang="en-US" sz="2400" b="1" dirty="0" smtClean="0"/>
          </a:p>
          <a:p>
            <a:r>
              <a:rPr lang="ar-SA" sz="2400" b="1" dirty="0" smtClean="0"/>
              <a:t>  عند تعليم الطالب الكتابة يتم البدء بتعلمه الطريقة الصحيحة لمسك القلم ثم تعليمه الكتابة من أول السطر ثم الكتابة على السطر ثم عدم الميل على السطر حتى نهاية هذه المرحلة ويتم مكافأته على انجازها بنجاح</a:t>
            </a:r>
            <a:endParaRPr lang="en-US" sz="2400" b="1" dirty="0" smtClean="0"/>
          </a:p>
          <a:p>
            <a:endParaRPr lang="ar-KW" sz="24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00034" y="285728"/>
            <a:ext cx="8215370" cy="6390740"/>
          </a:xfrm>
          <a:prstGeom prst="rect">
            <a:avLst/>
          </a:prstGeom>
          <a:noFill/>
        </p:spPr>
        <p:txBody>
          <a:bodyPr wrap="square" rtlCol="1">
            <a:spAutoFit/>
          </a:bodyPr>
          <a:lstStyle/>
          <a:p>
            <a:r>
              <a:rPr lang="ar-SA" sz="4400" b="1" i="1" u="sng" dirty="0" smtClean="0">
                <a:solidFill>
                  <a:srgbClr val="C00000"/>
                </a:solidFill>
              </a:rPr>
              <a:t>7 -</a:t>
            </a:r>
            <a:r>
              <a:rPr lang="ar-KW" sz="4400" b="1" i="1" u="sng" dirty="0" smtClean="0">
                <a:solidFill>
                  <a:srgbClr val="C00000"/>
                </a:solidFill>
              </a:rPr>
              <a:t> </a:t>
            </a:r>
            <a:r>
              <a:rPr lang="ar-SA" sz="4400" b="1" i="1" u="sng" dirty="0" smtClean="0">
                <a:solidFill>
                  <a:srgbClr val="C00000"/>
                </a:solidFill>
              </a:rPr>
              <a:t>السحب التدريجي او التلاشي:</a:t>
            </a:r>
            <a:endParaRPr lang="en-US" sz="4400" b="1" dirty="0" smtClean="0">
              <a:solidFill>
                <a:srgbClr val="C00000"/>
              </a:solidFill>
            </a:endParaRPr>
          </a:p>
          <a:p>
            <a:r>
              <a:rPr lang="ar-SA" sz="2400" b="1" dirty="0" smtClean="0"/>
              <a:t>    سلوك يحدث في موقف ما مع إمكانية حدوثه في موقف أخر عن طريق التغير التدريجي للموقف الأول إلى الموقف الثاني- ويختلف السحب التدريجي عن التشكيل في انه يتضمن تدرجا في المثير أما في التشكيل فيتم تدرجا في الاستجابة</a:t>
            </a:r>
            <a:endParaRPr lang="en-US" sz="2400" b="1" dirty="0" smtClean="0"/>
          </a:p>
          <a:p>
            <a:r>
              <a:rPr lang="ar-SA" sz="2400" b="1" u="sng" dirty="0" smtClean="0"/>
              <a:t>مثال </a:t>
            </a:r>
            <a:r>
              <a:rPr lang="ar-SA" sz="2400" b="1" dirty="0" smtClean="0"/>
              <a:t>:</a:t>
            </a:r>
            <a:endParaRPr lang="en-US" sz="2400" b="1" dirty="0" smtClean="0"/>
          </a:p>
          <a:p>
            <a:r>
              <a:rPr lang="ar-SA" sz="2400" b="1" dirty="0" smtClean="0"/>
              <a:t>     الطالب هادئ ومتعاون في المنزل ولكنه يكون خائفا أو منكمشا في حجرة الدراسة ويمكن إزالة هذا الخوف إذا تم تقديم الطالب بالتدرج لمواقف تشبه حجرة الدراسة </a:t>
            </a:r>
            <a:endParaRPr lang="en-US" sz="2400" b="1" dirty="0" smtClean="0"/>
          </a:p>
          <a:p>
            <a:pPr lvl="0"/>
            <a:r>
              <a:rPr lang="ar-KW" sz="4400" b="1" u="sng" dirty="0" smtClean="0">
                <a:solidFill>
                  <a:srgbClr val="C00000"/>
                </a:solidFill>
              </a:rPr>
              <a:t>8- </a:t>
            </a:r>
            <a:r>
              <a:rPr lang="ar-SA" sz="4400" b="1" u="sng" dirty="0" smtClean="0">
                <a:solidFill>
                  <a:srgbClr val="C00000"/>
                </a:solidFill>
              </a:rPr>
              <a:t>ضبط المثير:</a:t>
            </a:r>
            <a:endParaRPr lang="en-US" sz="4400" b="1" dirty="0" smtClean="0">
              <a:solidFill>
                <a:srgbClr val="C00000"/>
              </a:solidFill>
            </a:endParaRPr>
          </a:p>
          <a:p>
            <a:r>
              <a:rPr lang="ar-SA" sz="2400" b="1" dirty="0" smtClean="0"/>
              <a:t>                 ويقصد به إعادة ترتيب (تنظيم) البيئة من جانب الفرد لكي يقلل بعضا من سلوكياته </a:t>
            </a:r>
            <a:endParaRPr lang="en-US" sz="2400" b="1" dirty="0" smtClean="0"/>
          </a:p>
          <a:p>
            <a:r>
              <a:rPr lang="ar-SA" sz="2400" b="1" u="sng" dirty="0" smtClean="0"/>
              <a:t>مثال </a:t>
            </a:r>
            <a:r>
              <a:rPr lang="ar-SA" sz="2400" b="1" dirty="0" smtClean="0"/>
              <a:t>:</a:t>
            </a:r>
            <a:endParaRPr lang="en-US" sz="2400" b="1" dirty="0" smtClean="0"/>
          </a:p>
          <a:p>
            <a:r>
              <a:rPr lang="ar-SA" sz="2400" b="1" dirty="0" smtClean="0"/>
              <a:t>    الطالب الذي يتحدث دائما مع زميل له داخل حجرة الدراسة يتم نقله من مكانه إلى مكان أخر ويساعد على إطفاء هذا السلوك</a:t>
            </a:r>
            <a:endParaRPr lang="en-US" sz="2400" b="1" dirty="0" smtClean="0"/>
          </a:p>
          <a:p>
            <a:endParaRPr lang="ar-KW" sz="24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714348" y="0"/>
            <a:ext cx="7643866" cy="7017306"/>
          </a:xfrm>
          <a:prstGeom prst="rect">
            <a:avLst/>
          </a:prstGeom>
          <a:noFill/>
        </p:spPr>
        <p:txBody>
          <a:bodyPr wrap="square" rtlCol="1">
            <a:spAutoFit/>
          </a:bodyPr>
          <a:lstStyle/>
          <a:p>
            <a:r>
              <a:rPr lang="ar-KW" sz="3600" i="1" u="sng" dirty="0" smtClean="0">
                <a:solidFill>
                  <a:srgbClr val="C00000"/>
                </a:solidFill>
              </a:rPr>
              <a:t>9</a:t>
            </a:r>
            <a:r>
              <a:rPr lang="ar-KW" sz="3600" b="1" i="1" u="sng" dirty="0" smtClean="0">
                <a:solidFill>
                  <a:srgbClr val="C00000"/>
                </a:solidFill>
              </a:rPr>
              <a:t> </a:t>
            </a:r>
            <a:r>
              <a:rPr lang="ar-SA" sz="3600" b="1" i="1" u="sng" dirty="0" smtClean="0">
                <a:solidFill>
                  <a:srgbClr val="C00000"/>
                </a:solidFill>
              </a:rPr>
              <a:t>-</a:t>
            </a:r>
            <a:r>
              <a:rPr lang="ar-KW" sz="3600" b="1" i="1" u="sng" dirty="0" smtClean="0">
                <a:solidFill>
                  <a:srgbClr val="C00000"/>
                </a:solidFill>
              </a:rPr>
              <a:t> </a:t>
            </a:r>
            <a:r>
              <a:rPr lang="ar-SA" sz="3600" b="1" i="1" u="sng" dirty="0" smtClean="0">
                <a:solidFill>
                  <a:srgbClr val="C00000"/>
                </a:solidFill>
              </a:rPr>
              <a:t>تعليم سلوكيات جديدة يشتمل على تعزيز الاستجابات البسيطة الموجودة لدى الطالب بهدف تطويرها إلى سلوكيات معقدة:</a:t>
            </a:r>
            <a:endParaRPr lang="en-US" sz="3600" b="1" dirty="0" smtClean="0">
              <a:solidFill>
                <a:srgbClr val="C00000"/>
              </a:solidFill>
            </a:endParaRPr>
          </a:p>
          <a:p>
            <a:r>
              <a:rPr lang="ar-SA" sz="2400" b="1" dirty="0" smtClean="0"/>
              <a:t>والعنصر الأساسي هذه الإستراتيجية تجزئة السلسلة السلوكية إلى حلقات</a:t>
            </a:r>
            <a:endParaRPr lang="en-US" sz="2400" b="1" dirty="0" smtClean="0"/>
          </a:p>
          <a:p>
            <a:r>
              <a:rPr lang="ar-SA" sz="2400" b="1" u="sng" dirty="0" smtClean="0"/>
              <a:t>مثال: </a:t>
            </a:r>
            <a:endParaRPr lang="en-US" sz="2400" b="1" dirty="0" smtClean="0"/>
          </a:p>
          <a:p>
            <a:r>
              <a:rPr lang="ar-SA" sz="2400" b="1" dirty="0" smtClean="0"/>
              <a:t>   طالب طويل القامة صحيح البنية يشاهد المعلم بانتباه  شديد وهو يتحدث عن كيفية وضع الكرة في السلة ، فيتم تعلمه الوقوف في مكان محدد امام برج السلة – يتناول الكرة بيده – يثبت قدميه –ويهيئ جسمه للقذف- حنى يتعلم كيف يضع الكرة في مربع كرة السلة</a:t>
            </a:r>
            <a:endParaRPr lang="en-US" sz="2400" b="1" dirty="0" smtClean="0"/>
          </a:p>
          <a:p>
            <a:r>
              <a:rPr lang="ar-SA" sz="3600" b="1" i="1" u="sng" dirty="0" smtClean="0">
                <a:solidFill>
                  <a:srgbClr val="C00000"/>
                </a:solidFill>
              </a:rPr>
              <a:t>10-</a:t>
            </a:r>
            <a:r>
              <a:rPr lang="ar-KW" sz="3600" b="1" i="1" u="sng" dirty="0" smtClean="0">
                <a:solidFill>
                  <a:srgbClr val="C00000"/>
                </a:solidFill>
              </a:rPr>
              <a:t> </a:t>
            </a:r>
            <a:r>
              <a:rPr lang="ar-SA" sz="3600" b="1" i="1" u="sng" dirty="0" smtClean="0">
                <a:solidFill>
                  <a:srgbClr val="C00000"/>
                </a:solidFill>
              </a:rPr>
              <a:t>تكلفة الاستجابة:</a:t>
            </a:r>
            <a:endParaRPr lang="en-US" sz="3600" b="1" dirty="0" smtClean="0">
              <a:solidFill>
                <a:srgbClr val="C00000"/>
              </a:solidFill>
            </a:endParaRPr>
          </a:p>
          <a:p>
            <a:r>
              <a:rPr lang="ar-SA" sz="2400" b="1" dirty="0" smtClean="0"/>
              <a:t>      تأدية الفرد للسلوك الغير مرغوب فيه سيكلفه شيئا معينا أو حرمانه أو فقدانه بعض المعززات الموجودة عنده</a:t>
            </a:r>
            <a:endParaRPr lang="en-US" sz="2400" b="1" dirty="0" smtClean="0"/>
          </a:p>
          <a:p>
            <a:r>
              <a:rPr lang="ar-SA" sz="2400" b="1" u="sng" dirty="0" smtClean="0"/>
              <a:t>مثال :</a:t>
            </a:r>
            <a:endParaRPr lang="en-US" sz="2400" b="1" dirty="0" smtClean="0"/>
          </a:p>
          <a:p>
            <a:r>
              <a:rPr lang="ar-SA" sz="2400" b="1" dirty="0" smtClean="0"/>
              <a:t>      طالب لا يقوم بحل واجباته بشكل متكرر يقوم المعلم بخصم جزء من الدرجات المخصصة للواجبات مقابل ذلك مع مراعاة مرونة التكلفة ومناسبتها"</a:t>
            </a:r>
            <a:endParaRPr lang="en-US" sz="2400" b="1" dirty="0" smtClean="0"/>
          </a:p>
          <a:p>
            <a:endParaRPr lang="ar-KW"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dirty="0"/>
          </a:p>
        </p:txBody>
      </p:sp>
      <p:sp>
        <p:nvSpPr>
          <p:cNvPr id="5" name="مربع نص 4"/>
          <p:cNvSpPr txBox="1"/>
          <p:nvPr/>
        </p:nvSpPr>
        <p:spPr>
          <a:xfrm>
            <a:off x="642910" y="214290"/>
            <a:ext cx="8143932" cy="6432530"/>
          </a:xfrm>
          <a:prstGeom prst="rect">
            <a:avLst/>
          </a:prstGeom>
          <a:noFill/>
        </p:spPr>
        <p:txBody>
          <a:bodyPr wrap="square" rtlCol="1">
            <a:spAutoFit/>
          </a:bodyPr>
          <a:lstStyle/>
          <a:p>
            <a:r>
              <a:rPr lang="ar-SA" sz="4400" b="1" i="1" u="sng" dirty="0" smtClean="0">
                <a:solidFill>
                  <a:srgbClr val="C00000"/>
                </a:solidFill>
              </a:rPr>
              <a:t>11-</a:t>
            </a:r>
            <a:r>
              <a:rPr lang="ar-KW" sz="4400" b="1" i="1" u="sng" dirty="0" smtClean="0">
                <a:solidFill>
                  <a:srgbClr val="C00000"/>
                </a:solidFill>
              </a:rPr>
              <a:t> </a:t>
            </a:r>
            <a:r>
              <a:rPr lang="ar-SA" sz="4400" b="1" i="1" u="sng" dirty="0" smtClean="0">
                <a:solidFill>
                  <a:srgbClr val="C00000"/>
                </a:solidFill>
              </a:rPr>
              <a:t>التصحيح البسيط </a:t>
            </a:r>
            <a:r>
              <a:rPr lang="ar-KW" sz="4400" b="1" i="1" u="sng" dirty="0" smtClean="0">
                <a:solidFill>
                  <a:srgbClr val="C00000"/>
                </a:solidFill>
              </a:rPr>
              <a:t>:</a:t>
            </a:r>
            <a:endParaRPr lang="en-US" sz="4400" b="1" dirty="0" smtClean="0">
              <a:solidFill>
                <a:srgbClr val="C00000"/>
              </a:solidFill>
            </a:endParaRPr>
          </a:p>
          <a:p>
            <a:r>
              <a:rPr lang="ar-SA" sz="2000" b="1" dirty="0" smtClean="0"/>
              <a:t>      أسلوب يلجا إليه عند فشل أساليب التعزيز في تعديل السلوك من خلال تصحيح الطالب لأخطائه حتى يصل إلى مستوى الإجابة الملائمة</a:t>
            </a:r>
            <a:endParaRPr lang="en-US" sz="2000" b="1" dirty="0" smtClean="0"/>
          </a:p>
          <a:p>
            <a:r>
              <a:rPr lang="ar-SA" sz="2000" b="1" u="sng" dirty="0" smtClean="0"/>
              <a:t>مثال </a:t>
            </a:r>
            <a:r>
              <a:rPr lang="ar-SA" sz="2000" b="1" dirty="0" smtClean="0"/>
              <a:t>:</a:t>
            </a:r>
            <a:endParaRPr lang="en-US" sz="2000" b="1" dirty="0" smtClean="0"/>
          </a:p>
          <a:p>
            <a:r>
              <a:rPr lang="ar-SA" sz="2000" b="1" dirty="0" smtClean="0"/>
              <a:t>     طالب اعتاد سكب العصير داخل الفصل – يطلب منه تنظيف المساحة التي سكب عليها العصير</a:t>
            </a:r>
            <a:endParaRPr lang="en-US" sz="2000" b="1" dirty="0" smtClean="0"/>
          </a:p>
          <a:p>
            <a:r>
              <a:rPr lang="ar-SA" sz="4400" b="1" i="1" u="sng" dirty="0" smtClean="0">
                <a:solidFill>
                  <a:srgbClr val="C00000"/>
                </a:solidFill>
              </a:rPr>
              <a:t>12-</a:t>
            </a:r>
            <a:r>
              <a:rPr lang="ar-KW" sz="4400" b="1" i="1" u="sng" dirty="0" smtClean="0">
                <a:solidFill>
                  <a:srgbClr val="C00000"/>
                </a:solidFill>
              </a:rPr>
              <a:t> </a:t>
            </a:r>
            <a:r>
              <a:rPr lang="ar-SA" sz="4400" b="1" i="1" u="sng" dirty="0" err="1" smtClean="0">
                <a:solidFill>
                  <a:srgbClr val="C00000"/>
                </a:solidFill>
              </a:rPr>
              <a:t>التص</a:t>
            </a:r>
            <a:r>
              <a:rPr lang="ar-KW" sz="4400" b="1" i="1" u="sng" dirty="0" smtClean="0">
                <a:solidFill>
                  <a:srgbClr val="C00000"/>
                </a:solidFill>
              </a:rPr>
              <a:t>ح</a:t>
            </a:r>
            <a:r>
              <a:rPr lang="ar-SA" sz="4400" b="1" i="1" u="sng" dirty="0" err="1" smtClean="0">
                <a:solidFill>
                  <a:srgbClr val="C00000"/>
                </a:solidFill>
              </a:rPr>
              <a:t>يح</a:t>
            </a:r>
            <a:r>
              <a:rPr lang="ar-SA" sz="4400" b="1" i="1" u="sng" dirty="0" smtClean="0">
                <a:solidFill>
                  <a:srgbClr val="C00000"/>
                </a:solidFill>
              </a:rPr>
              <a:t> الزائد:</a:t>
            </a:r>
            <a:endParaRPr lang="en-US" sz="4400" b="1" dirty="0" smtClean="0">
              <a:solidFill>
                <a:srgbClr val="C00000"/>
              </a:solidFill>
            </a:endParaRPr>
          </a:p>
          <a:p>
            <a:r>
              <a:rPr lang="ar-SA" sz="2000" b="1" dirty="0" smtClean="0"/>
              <a:t>       قيام الفرد الذي يسلك سلوكا غير مقبول بإزالة الأضرار التي نتجت عن سلوكه مع تكليفه بأعمال أخرى إضافية </a:t>
            </a:r>
            <a:endParaRPr lang="en-US" sz="2000" b="1" dirty="0" smtClean="0"/>
          </a:p>
          <a:p>
            <a:r>
              <a:rPr lang="ar-SA" sz="2000" b="1" i="1" u="sng" dirty="0" smtClean="0"/>
              <a:t>مثال </a:t>
            </a:r>
            <a:r>
              <a:rPr lang="ar-SA" sz="2000" b="1" dirty="0" smtClean="0"/>
              <a:t>:</a:t>
            </a:r>
            <a:endParaRPr lang="en-US" sz="2000" b="1" dirty="0" smtClean="0"/>
          </a:p>
          <a:p>
            <a:r>
              <a:rPr lang="ar-SA" sz="2000" b="1" dirty="0" smtClean="0"/>
              <a:t>    سكب الطالب العصير على الأرض – يتم تنظيف المساحة التي سكب عليها العصير بالإضافة إلى تنظيف بقية الفصل</a:t>
            </a:r>
            <a:endParaRPr lang="en-US" sz="2000" b="1" dirty="0" smtClean="0"/>
          </a:p>
          <a:p>
            <a:r>
              <a:rPr lang="ar-SA" sz="4400" b="1" i="1" u="sng" dirty="0" smtClean="0">
                <a:solidFill>
                  <a:srgbClr val="C00000"/>
                </a:solidFill>
              </a:rPr>
              <a:t>13- التمييز</a:t>
            </a:r>
            <a:r>
              <a:rPr lang="ar-KW" sz="4400" b="1" i="1" u="sng" dirty="0" smtClean="0">
                <a:solidFill>
                  <a:srgbClr val="C00000"/>
                </a:solidFill>
              </a:rPr>
              <a:t>:</a:t>
            </a:r>
            <a:endParaRPr lang="en-US" sz="4400" b="1" dirty="0" smtClean="0">
              <a:solidFill>
                <a:srgbClr val="C00000"/>
              </a:solidFill>
            </a:endParaRPr>
          </a:p>
          <a:p>
            <a:r>
              <a:rPr lang="ar-SA" sz="2000" b="1" dirty="0" smtClean="0"/>
              <a:t>   يعني مبدأ التمييز :مهارة التفريق بين المثيرات المتشابهة فقط ويتم تعزيز الاستجابة بوجود مثير معين وعدم تعزيزها لوجود مثيرات اخرى </a:t>
            </a:r>
            <a:endParaRPr lang="en-US" sz="2000" b="1" dirty="0" smtClean="0"/>
          </a:p>
          <a:p>
            <a:r>
              <a:rPr lang="ar-SA" sz="2000" b="1" dirty="0" smtClean="0"/>
              <a:t>مثال :</a:t>
            </a:r>
            <a:endParaRPr lang="en-US" sz="2000" b="1" dirty="0" smtClean="0"/>
          </a:p>
          <a:p>
            <a:r>
              <a:rPr lang="ar-SA" sz="2000" b="1" dirty="0" smtClean="0"/>
              <a:t>   تعلم الطالب الكتابة في الدفتر مقبولة وان الكتابة على الحائط غير مقبولة</a:t>
            </a:r>
            <a:endParaRPr lang="en-US" sz="2000" b="1" dirty="0" smtClean="0"/>
          </a:p>
          <a:p>
            <a:endParaRPr lang="ar-KW" sz="20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357158" y="0"/>
            <a:ext cx="8501122" cy="6617196"/>
          </a:xfrm>
          <a:prstGeom prst="rect">
            <a:avLst/>
          </a:prstGeom>
          <a:noFill/>
        </p:spPr>
        <p:txBody>
          <a:bodyPr wrap="square" rtlCol="1">
            <a:spAutoFit/>
          </a:bodyPr>
          <a:lstStyle/>
          <a:p>
            <a:r>
              <a:rPr lang="ar-SA" sz="4400" b="1" u="sng" dirty="0" smtClean="0">
                <a:solidFill>
                  <a:srgbClr val="C00000"/>
                </a:solidFill>
              </a:rPr>
              <a:t>14- التعميم :</a:t>
            </a:r>
            <a:endParaRPr lang="en-US" sz="4400" dirty="0" smtClean="0">
              <a:solidFill>
                <a:srgbClr val="C00000"/>
              </a:solidFill>
            </a:endParaRPr>
          </a:p>
          <a:p>
            <a:r>
              <a:rPr lang="ar-SA" sz="2400" dirty="0" smtClean="0"/>
              <a:t>   تعزيز السلوك في موقف معين يزيد من احتمال حدوثه في المواقف المماثلة ويزيد أيضا من احتمال حدوث السلوكيات المماثلة للسلوك الأصلي .</a:t>
            </a:r>
            <a:endParaRPr lang="en-US" sz="2400" dirty="0" smtClean="0"/>
          </a:p>
          <a:p>
            <a:r>
              <a:rPr lang="ar-SA" sz="2400" b="1" u="sng" dirty="0" smtClean="0"/>
              <a:t>مثال :</a:t>
            </a:r>
            <a:endParaRPr lang="en-US" sz="2400" b="1" dirty="0" smtClean="0"/>
          </a:p>
          <a:p>
            <a:r>
              <a:rPr lang="ar-SA" sz="2400" b="1" dirty="0" smtClean="0"/>
              <a:t>   </a:t>
            </a:r>
            <a:r>
              <a:rPr lang="ar-SA" sz="2400" dirty="0" smtClean="0"/>
              <a:t>طالب يناقش معلم - مادة ما- باستمرار ويستفسر منه دائما باسلوب لائق يقوم المعلم بتعزيز هذا الجانب وتنميته ليحصل مع كل المعلمين داخل الفصل الدراسي مع جميع المواد</a:t>
            </a:r>
            <a:endParaRPr lang="en-US" sz="2400" dirty="0" smtClean="0"/>
          </a:p>
          <a:p>
            <a:r>
              <a:rPr lang="ar-SA" sz="4400" b="1" u="sng" dirty="0" smtClean="0">
                <a:solidFill>
                  <a:srgbClr val="C00000"/>
                </a:solidFill>
              </a:rPr>
              <a:t>15- </a:t>
            </a:r>
            <a:r>
              <a:rPr lang="ar-SA" sz="4400" b="1" u="sng" dirty="0" err="1" smtClean="0">
                <a:solidFill>
                  <a:srgbClr val="C00000"/>
                </a:solidFill>
              </a:rPr>
              <a:t>الاطفاء</a:t>
            </a:r>
            <a:r>
              <a:rPr lang="ar-SA" sz="4400" b="1" u="sng" dirty="0" smtClean="0">
                <a:solidFill>
                  <a:srgbClr val="C00000"/>
                </a:solidFill>
              </a:rPr>
              <a:t> </a:t>
            </a:r>
            <a:r>
              <a:rPr lang="ar-SA" sz="4400" b="1" dirty="0" smtClean="0">
                <a:solidFill>
                  <a:srgbClr val="C00000"/>
                </a:solidFill>
              </a:rPr>
              <a:t>:</a:t>
            </a:r>
            <a:endParaRPr lang="en-US" sz="4400" b="1" dirty="0" smtClean="0">
              <a:solidFill>
                <a:srgbClr val="C00000"/>
              </a:solidFill>
            </a:endParaRPr>
          </a:p>
          <a:p>
            <a:r>
              <a:rPr lang="ar-SA" sz="2400" dirty="0" smtClean="0"/>
              <a:t>     حجب مدعم عند ظهور سلوك غير مرغوب فيه – </a:t>
            </a:r>
            <a:endParaRPr lang="en-US" sz="2400" dirty="0" smtClean="0"/>
          </a:p>
          <a:p>
            <a:r>
              <a:rPr lang="ar-SA" sz="2400" dirty="0" smtClean="0"/>
              <a:t>فالسلوك الذي لا يدعم يضعف ويتلاشى ويشير الإطفاء إلى تلاشي الاستجابات غير المرغوب فيها عند إيقاف التعزيز</a:t>
            </a:r>
            <a:endParaRPr lang="en-US" sz="2400" dirty="0" smtClean="0"/>
          </a:p>
          <a:p>
            <a:r>
              <a:rPr lang="ar-SA" sz="2400" b="1" u="sng" dirty="0" smtClean="0"/>
              <a:t>مثال :</a:t>
            </a:r>
            <a:endParaRPr lang="en-US" sz="2400" dirty="0" smtClean="0"/>
          </a:p>
          <a:p>
            <a:r>
              <a:rPr lang="ar-SA" sz="2400" dirty="0" smtClean="0"/>
              <a:t>    يسال المعلم الطلاب في الصف سؤالا فيقف احد الطلاب ملوحا بيده قائلا : انا اعرف ، فلا يمنح المعلم الطالب فرصة الاجابة  ،او المشاركة فيكون المعلم قد اخضع سلوك الطالب غير المرغوب وهو رفع اليد والصوت معا للاطفاء</a:t>
            </a:r>
            <a:endParaRPr lang="en-US" sz="2400" dirty="0" smtClean="0"/>
          </a:p>
          <a:p>
            <a:endParaRPr lang="ar-KW" sz="24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928662" y="0"/>
            <a:ext cx="7572428" cy="7232749"/>
          </a:xfrm>
          <a:prstGeom prst="rect">
            <a:avLst/>
          </a:prstGeom>
          <a:noFill/>
        </p:spPr>
        <p:txBody>
          <a:bodyPr wrap="square" rtlCol="1">
            <a:spAutoFit/>
          </a:bodyPr>
          <a:lstStyle/>
          <a:p>
            <a:r>
              <a:rPr lang="ar-KW" sz="4400" b="1" u="sng" dirty="0" smtClean="0">
                <a:solidFill>
                  <a:srgbClr val="C00000"/>
                </a:solidFill>
              </a:rPr>
              <a:t>16- </a:t>
            </a:r>
            <a:r>
              <a:rPr lang="ar-SA" sz="4400" b="1" u="sng" dirty="0" smtClean="0">
                <a:solidFill>
                  <a:srgbClr val="C00000"/>
                </a:solidFill>
              </a:rPr>
              <a:t>التغذية الراجحة :</a:t>
            </a:r>
            <a:endParaRPr lang="en-US" sz="4400" b="1" dirty="0" smtClean="0">
              <a:solidFill>
                <a:srgbClr val="C00000"/>
              </a:solidFill>
            </a:endParaRPr>
          </a:p>
          <a:p>
            <a:r>
              <a:rPr lang="ar-SA" sz="2400" dirty="0" smtClean="0"/>
              <a:t>   وهي تقديم معلومات للطالب توضح له الأثر الذي نجم عن سلوكه وهذه المعلومات توجه السلوك الحالي والمستقبلي وهي توضح نتائج السلوك على الفرد ذاته وعلى المحيطين به</a:t>
            </a:r>
            <a:endParaRPr lang="en-US" sz="2400" dirty="0" smtClean="0"/>
          </a:p>
          <a:p>
            <a:r>
              <a:rPr lang="ar-SA" sz="2400" u="sng" dirty="0" smtClean="0"/>
              <a:t>مثال :</a:t>
            </a:r>
            <a:endParaRPr lang="en-US" sz="2400" dirty="0" smtClean="0"/>
          </a:p>
          <a:p>
            <a:r>
              <a:rPr lang="ar-SA" sz="2400" dirty="0" smtClean="0"/>
              <a:t>   قيام المعلم بإطلاع الطلاب على درجاتهم في الاختبار مع توضيح الأخطاء التي وقعوا فيها.</a:t>
            </a:r>
            <a:endParaRPr lang="en-US" sz="2400" dirty="0" smtClean="0"/>
          </a:p>
          <a:p>
            <a:r>
              <a:rPr lang="ar-SA" sz="4400" b="1" u="sng" dirty="0" smtClean="0">
                <a:solidFill>
                  <a:srgbClr val="C00000"/>
                </a:solidFill>
              </a:rPr>
              <a:t>17- التلقين </a:t>
            </a:r>
            <a:r>
              <a:rPr lang="ar-SA" sz="4400" b="1" dirty="0" smtClean="0">
                <a:solidFill>
                  <a:srgbClr val="C00000"/>
                </a:solidFill>
              </a:rPr>
              <a:t>:</a:t>
            </a:r>
            <a:endParaRPr lang="en-US" sz="4400" b="1" dirty="0" smtClean="0">
              <a:solidFill>
                <a:srgbClr val="C00000"/>
              </a:solidFill>
            </a:endParaRPr>
          </a:p>
          <a:p>
            <a:r>
              <a:rPr lang="ar-SA" sz="2400" b="1" dirty="0" smtClean="0"/>
              <a:t>   عبارة عن تلميح أو مؤشر يجعل الاستجابة أكثر حدوثا بمعنى حث الفرد على أن يسلك سلوكا معينا .</a:t>
            </a:r>
            <a:endParaRPr lang="en-US" sz="2400" b="1" dirty="0" smtClean="0"/>
          </a:p>
          <a:p>
            <a:r>
              <a:rPr lang="ar-SA" sz="2400" b="1" dirty="0" smtClean="0"/>
              <a:t>والتلميح له بأنه سيعزز على ذلك السلوك </a:t>
            </a:r>
            <a:endParaRPr lang="en-US" sz="2400" b="1" dirty="0" smtClean="0"/>
          </a:p>
          <a:p>
            <a:r>
              <a:rPr lang="ar-SA" sz="2000" b="1" u="sng" dirty="0" smtClean="0"/>
              <a:t>وينقسم التلقين </a:t>
            </a:r>
            <a:r>
              <a:rPr lang="ar-SA" sz="2000" b="1" u="sng" dirty="0" err="1" smtClean="0"/>
              <a:t>الى</a:t>
            </a:r>
            <a:r>
              <a:rPr lang="ar-SA" sz="2000" b="1" u="sng" dirty="0" smtClean="0"/>
              <a:t> ثلاثة </a:t>
            </a:r>
            <a:r>
              <a:rPr lang="ar-SA" sz="2000" b="1" u="sng" dirty="0" err="1" smtClean="0"/>
              <a:t>اقسام</a:t>
            </a:r>
            <a:r>
              <a:rPr lang="ar-SA" sz="2000" b="1" u="sng" dirty="0" smtClean="0"/>
              <a:t> :"</a:t>
            </a:r>
            <a:endParaRPr lang="en-US" sz="2000" b="1" dirty="0" smtClean="0"/>
          </a:p>
          <a:p>
            <a:pPr lvl="0"/>
            <a:r>
              <a:rPr lang="ar-SA" sz="2000" b="1" dirty="0" smtClean="0"/>
              <a:t>تلقين لفظي :تعليمات لفظية موجهة للطلاب</a:t>
            </a:r>
            <a:endParaRPr lang="en-US" sz="2000" b="1" dirty="0" smtClean="0"/>
          </a:p>
          <a:p>
            <a:r>
              <a:rPr lang="ar-SA" sz="2000" b="1" dirty="0" smtClean="0"/>
              <a:t>مثل : افتحوا الكتاب ص 24 مثلا</a:t>
            </a:r>
            <a:endParaRPr lang="en-US" sz="2000" b="1" dirty="0" smtClean="0"/>
          </a:p>
          <a:p>
            <a:pPr lvl="0"/>
            <a:r>
              <a:rPr lang="ar-SA" sz="2000" b="1" dirty="0" smtClean="0"/>
              <a:t>تلقين إيمائي : وهو تلقين من خلال الاشارة </a:t>
            </a:r>
            <a:endParaRPr lang="en-US" sz="2000" b="1" dirty="0" smtClean="0"/>
          </a:p>
          <a:p>
            <a:r>
              <a:rPr lang="ar-SA" sz="2000" b="1" dirty="0" smtClean="0"/>
              <a:t>    مثل أن يشير المعلم للطلاب بيده بالجلوس</a:t>
            </a:r>
            <a:endParaRPr lang="en-US" sz="2000" b="1" dirty="0" smtClean="0"/>
          </a:p>
          <a:p>
            <a:pPr lvl="0"/>
            <a:r>
              <a:rPr lang="ar-SA" sz="2000" b="1" dirty="0" smtClean="0"/>
              <a:t>تلقين جسدي يهدف إلى مساعدة الطلاب على تأدية سلوك معين </a:t>
            </a:r>
            <a:endParaRPr lang="en-US" sz="2000" b="1" dirty="0" smtClean="0"/>
          </a:p>
          <a:p>
            <a:r>
              <a:rPr lang="ar-SA" sz="2000" b="1" dirty="0" smtClean="0"/>
              <a:t>مثل: تعليم الطفل كيفية الإمساك بالقلم </a:t>
            </a:r>
            <a:endParaRPr lang="en-US" sz="2000" b="1" dirty="0" smtClean="0"/>
          </a:p>
          <a:p>
            <a:endParaRPr lang="ar-KW" sz="20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714348" y="357166"/>
            <a:ext cx="8215370" cy="6063198"/>
          </a:xfrm>
          <a:prstGeom prst="rect">
            <a:avLst/>
          </a:prstGeom>
          <a:noFill/>
        </p:spPr>
        <p:txBody>
          <a:bodyPr wrap="square" rtlCol="1">
            <a:spAutoFit/>
          </a:bodyPr>
          <a:lstStyle/>
          <a:p>
            <a:r>
              <a:rPr lang="ar-KW" sz="4400" b="1" u="sng" dirty="0" smtClean="0">
                <a:solidFill>
                  <a:srgbClr val="C00000"/>
                </a:solidFill>
              </a:rPr>
              <a:t>18</a:t>
            </a:r>
            <a:r>
              <a:rPr lang="ar-SA" sz="4400" b="1" u="sng" dirty="0" smtClean="0">
                <a:solidFill>
                  <a:srgbClr val="C00000"/>
                </a:solidFill>
              </a:rPr>
              <a:t>- </a:t>
            </a:r>
            <a:r>
              <a:rPr lang="ar-SA" sz="4400" b="1" u="sng" dirty="0" err="1" smtClean="0">
                <a:solidFill>
                  <a:srgbClr val="C00000"/>
                </a:solidFill>
              </a:rPr>
              <a:t>النمذجة</a:t>
            </a:r>
            <a:r>
              <a:rPr lang="ar-SA" sz="4400" b="1" u="sng" dirty="0" smtClean="0">
                <a:solidFill>
                  <a:srgbClr val="C00000"/>
                </a:solidFill>
              </a:rPr>
              <a:t> :</a:t>
            </a:r>
            <a:endParaRPr lang="en-US" sz="4400" b="1" dirty="0" smtClean="0">
              <a:solidFill>
                <a:srgbClr val="C00000"/>
              </a:solidFill>
            </a:endParaRPr>
          </a:p>
          <a:p>
            <a:r>
              <a:rPr lang="ar-SA" sz="2000" b="1" dirty="0" smtClean="0"/>
              <a:t>     هي عملية تعلم الفرد سلوكا معينا من خلال ملاحظة سلوك آخر</a:t>
            </a:r>
            <a:endParaRPr lang="en-US" sz="2000" b="1" dirty="0" smtClean="0"/>
          </a:p>
          <a:p>
            <a:r>
              <a:rPr lang="ar-SA" sz="2000" b="1" u="sng" dirty="0" smtClean="0"/>
              <a:t>وينقسم </a:t>
            </a:r>
            <a:r>
              <a:rPr lang="ar-SA" sz="2000" b="1" u="sng" dirty="0" err="1" smtClean="0"/>
              <a:t>الى</a:t>
            </a:r>
            <a:r>
              <a:rPr lang="ar-SA" sz="2000" b="1" u="sng" dirty="0" smtClean="0"/>
              <a:t> :</a:t>
            </a:r>
            <a:endParaRPr lang="en-US" sz="2000" b="1" dirty="0" smtClean="0"/>
          </a:p>
          <a:p>
            <a:pPr lvl="0"/>
            <a:r>
              <a:rPr lang="ar-SA" sz="2000" b="1" dirty="0" err="1" smtClean="0"/>
              <a:t>نمذ</a:t>
            </a:r>
            <a:r>
              <a:rPr lang="ar-KW" sz="2000" b="1" dirty="0" smtClean="0"/>
              <a:t> </a:t>
            </a:r>
            <a:r>
              <a:rPr lang="ar-SA" sz="2000" b="1" dirty="0" err="1" smtClean="0"/>
              <a:t>جة</a:t>
            </a:r>
            <a:r>
              <a:rPr lang="ar-SA" sz="2000" b="1" dirty="0" smtClean="0"/>
              <a:t> رمزية أو مصورة :حيث يعرف نموذج من خلال الافلام او المواقف المصورة ثم يقوم الطالب بملاحظة السلوك المصور وتقليده.</a:t>
            </a:r>
            <a:endParaRPr lang="en-US" sz="2000" b="1" dirty="0" smtClean="0"/>
          </a:p>
          <a:p>
            <a:pPr lvl="0"/>
            <a:r>
              <a:rPr lang="ar-SA" sz="2000" b="1" dirty="0" err="1" smtClean="0"/>
              <a:t>نمذ</a:t>
            </a:r>
            <a:r>
              <a:rPr lang="ar-KW" sz="2000" b="1" dirty="0" smtClean="0"/>
              <a:t> </a:t>
            </a:r>
            <a:r>
              <a:rPr lang="ar-SA" sz="2000" b="1" dirty="0" err="1" smtClean="0"/>
              <a:t>جة</a:t>
            </a:r>
            <a:r>
              <a:rPr lang="ar-SA" sz="2000" b="1" dirty="0" smtClean="0"/>
              <a:t> بالمشاركة : حيث يقوم الطالب بمراقبة النموذج ثم يؤديه بمفرده في مواقف مختلفة</a:t>
            </a:r>
            <a:endParaRPr lang="en-US" sz="2000" b="1" dirty="0" smtClean="0"/>
          </a:p>
          <a:p>
            <a:r>
              <a:rPr lang="ar-SA" sz="2000" b="1" u="sng" dirty="0" smtClean="0"/>
              <a:t>مثال :</a:t>
            </a:r>
            <a:endParaRPr lang="en-US" sz="2000" b="1" dirty="0" smtClean="0"/>
          </a:p>
          <a:p>
            <a:r>
              <a:rPr lang="ar-SA" sz="2000" b="1" dirty="0" smtClean="0"/>
              <a:t>عندما يريد المعلم تعليم الطالب الانضباط أو النظافة أو المشاركة أو القيام بالواجبات الدراسية فيعمد إلى نقل الطالب إلى جانب طالب أخر مجد ومجيب له ويعتبره نموذجا فيلاحظه ويقتدي به</a:t>
            </a:r>
            <a:endParaRPr lang="en-US" sz="2000" b="1" dirty="0" smtClean="0"/>
          </a:p>
          <a:p>
            <a:r>
              <a:rPr lang="ar-SA" sz="4400" b="1" u="sng" dirty="0" smtClean="0">
                <a:solidFill>
                  <a:srgbClr val="C00000"/>
                </a:solidFill>
              </a:rPr>
              <a:t>19- </a:t>
            </a:r>
            <a:r>
              <a:rPr lang="ar-SA" sz="4400" b="1" u="sng" dirty="0" smtClean="0">
                <a:solidFill>
                  <a:srgbClr val="C00000"/>
                </a:solidFill>
              </a:rPr>
              <a:t>الإرشاد </a:t>
            </a:r>
            <a:r>
              <a:rPr lang="ar-SA" sz="4400" b="1" u="sng" dirty="0" smtClean="0">
                <a:solidFill>
                  <a:srgbClr val="C00000"/>
                </a:solidFill>
              </a:rPr>
              <a:t>بالواقع:</a:t>
            </a:r>
            <a:endParaRPr lang="en-US" sz="4400" b="1" dirty="0" smtClean="0">
              <a:solidFill>
                <a:srgbClr val="C00000"/>
              </a:solidFill>
            </a:endParaRPr>
          </a:p>
          <a:p>
            <a:r>
              <a:rPr lang="ar-SA" sz="2000" b="1" dirty="0" smtClean="0"/>
              <a:t>      ا) </a:t>
            </a:r>
            <a:r>
              <a:rPr lang="ar-KW" sz="2000" b="1" dirty="0" smtClean="0"/>
              <a:t>ا</a:t>
            </a:r>
            <a:r>
              <a:rPr lang="ar-SA" sz="2000" b="1" dirty="0" smtClean="0"/>
              <a:t>لإرشاد باستخدام القراءة :وتعتمد على تعليم الطالب كيفية مواجهة مشكلاته عن طريق الكتب والمؤلفات التي تساعده على تعلم تعديل السلوك </a:t>
            </a:r>
            <a:endParaRPr lang="en-US" sz="2000" b="1" dirty="0" smtClean="0"/>
          </a:p>
          <a:p>
            <a:r>
              <a:rPr lang="ar-SA" sz="2000" b="1" u="sng" dirty="0" smtClean="0"/>
              <a:t>مثال : </a:t>
            </a:r>
            <a:endParaRPr lang="en-US" sz="2000" b="1" dirty="0" smtClean="0"/>
          </a:p>
          <a:p>
            <a:r>
              <a:rPr lang="ar-SA" sz="2000" b="1" dirty="0" smtClean="0"/>
              <a:t>      وهذه الطريقة تستخدم لتعديل مشكلات سلوكية أو مدرسية مثل التأخر الدراسي والخجل وغيرهما من خلال قراءة موضوع يتعلق بما يعانيه الطالب من مشكلات .</a:t>
            </a:r>
            <a:endParaRPr lang="en-US" sz="2000" b="1" dirty="0" smtClean="0"/>
          </a:p>
          <a:p>
            <a:r>
              <a:rPr lang="ar-SA" sz="2000" b="1" dirty="0" smtClean="0"/>
              <a:t>أو الطالب العدواني يقرا موضوعات تحث على إدارة الغضب وضبط التنفس والاتزان الانفعالي وتبين الآثار والنتائج السلبية المترتبة على السلوك العدواني بأبعاده الم</a:t>
            </a:r>
            <a:r>
              <a:rPr lang="ar-KW" sz="2000" b="1" dirty="0" smtClean="0"/>
              <a:t>مختلفة </a:t>
            </a:r>
            <a:endParaRPr lang="ar-KW" sz="20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428604"/>
            <a:ext cx="8215370" cy="6001643"/>
          </a:xfrm>
          <a:prstGeom prst="rect">
            <a:avLst/>
          </a:prstGeom>
          <a:noFill/>
        </p:spPr>
        <p:txBody>
          <a:bodyPr wrap="square" rtlCol="1">
            <a:spAutoFit/>
          </a:bodyPr>
          <a:lstStyle/>
          <a:p>
            <a:pPr lvl="0"/>
            <a:r>
              <a:rPr lang="ar-SA" sz="2400" b="1" u="sng" dirty="0" err="1" smtClean="0"/>
              <a:t>الارشاد</a:t>
            </a:r>
            <a:r>
              <a:rPr lang="ar-SA" sz="2400" b="1" u="sng" dirty="0" smtClean="0"/>
              <a:t> باستخدام النشاط :</a:t>
            </a:r>
            <a:endParaRPr lang="en-US" sz="2400" b="1" dirty="0" smtClean="0"/>
          </a:p>
          <a:p>
            <a:r>
              <a:rPr lang="ar-SA" sz="2400" dirty="0" smtClean="0"/>
              <a:t>      وهو في مجال تعديل السلوك لأنه وسيلة لمساعدة الأفراد على التعرف على قدراتهم وميولهم ويمثل بنية مناسبة لتنمية طاقات الطلاب .</a:t>
            </a:r>
            <a:endParaRPr lang="en-US" sz="2400" dirty="0" smtClean="0"/>
          </a:p>
          <a:p>
            <a:r>
              <a:rPr lang="ar-SA" sz="2400" u="sng" dirty="0" smtClean="0"/>
              <a:t>مثال :	</a:t>
            </a:r>
            <a:endParaRPr lang="en-US" sz="2400" dirty="0" smtClean="0"/>
          </a:p>
          <a:p>
            <a:r>
              <a:rPr lang="ar-SA" sz="2400" dirty="0" smtClean="0"/>
              <a:t>   يمكن لمعدل السلوك إشراك الطالب العدواني في نشاط رياضي قوي </a:t>
            </a:r>
            <a:endParaRPr lang="en-US" sz="2400" dirty="0" smtClean="0"/>
          </a:p>
          <a:p>
            <a:r>
              <a:rPr lang="ar-SA" sz="2400" dirty="0" smtClean="0"/>
              <a:t>مثل التمارين السويدية والطالب الخجول تدريجيا في نشاط مسرحي أو الإلقاء</a:t>
            </a:r>
            <a:endParaRPr lang="en-US" sz="2400" dirty="0" smtClean="0"/>
          </a:p>
          <a:p>
            <a:r>
              <a:rPr lang="ar-SA" sz="2400" b="1" dirty="0" smtClean="0"/>
              <a:t>   </a:t>
            </a:r>
            <a:r>
              <a:rPr lang="ar-SA" sz="2400" b="1" u="sng" dirty="0" smtClean="0"/>
              <a:t>ج) </a:t>
            </a:r>
            <a:r>
              <a:rPr lang="ar-SA" sz="2400" b="1" u="sng" dirty="0" err="1" smtClean="0"/>
              <a:t>الارشاد</a:t>
            </a:r>
            <a:r>
              <a:rPr lang="ar-SA" sz="2400" b="1" u="sng" dirty="0" smtClean="0"/>
              <a:t> </a:t>
            </a:r>
            <a:r>
              <a:rPr lang="ar-SA" sz="2400" b="1" u="sng" dirty="0" err="1" smtClean="0"/>
              <a:t>باتاحة</a:t>
            </a:r>
            <a:r>
              <a:rPr lang="ar-SA" sz="2400" b="1" u="sng" dirty="0" smtClean="0"/>
              <a:t> المعلومات :</a:t>
            </a:r>
            <a:endParaRPr lang="en-US" sz="2400" b="1" dirty="0" smtClean="0"/>
          </a:p>
          <a:p>
            <a:r>
              <a:rPr lang="ar-SA" sz="2400" b="1" dirty="0" smtClean="0"/>
              <a:t>   </a:t>
            </a:r>
            <a:r>
              <a:rPr lang="ar-SA" sz="2400" dirty="0" smtClean="0"/>
              <a:t> ويستخدم في حالات نقص أو عدم توفر معلومات يبني عليها الطالب اختياره </a:t>
            </a:r>
            <a:endParaRPr lang="en-US" sz="2400" dirty="0" smtClean="0"/>
          </a:p>
          <a:p>
            <a:r>
              <a:rPr lang="ar-SA" sz="2400" u="sng" dirty="0" smtClean="0"/>
              <a:t>مثل :</a:t>
            </a:r>
            <a:endParaRPr lang="en-US" sz="2400" dirty="0" smtClean="0"/>
          </a:p>
          <a:p>
            <a:r>
              <a:rPr lang="ar-SA" sz="2400" dirty="0" smtClean="0"/>
              <a:t>      الطالب الذي يكمل الدراسة المتوسطة ويحتاج إلى أن يكمل دراسته في مجال مهني فيقوم المرشد بعرض المعاهد الثانوية أو المهنية التي يكتسب معلومات عنها</a:t>
            </a:r>
            <a:endParaRPr lang="en-US" sz="2400" dirty="0" smtClean="0"/>
          </a:p>
          <a:p>
            <a:r>
              <a:rPr lang="ar-SA" sz="2400" b="1" dirty="0" smtClean="0"/>
              <a:t> </a:t>
            </a:r>
            <a:r>
              <a:rPr lang="ar-SA" sz="2400" b="1" u="sng" dirty="0" smtClean="0"/>
              <a:t> د) </a:t>
            </a:r>
            <a:r>
              <a:rPr lang="ar-SA" sz="2400" b="1" u="sng" dirty="0" err="1" smtClean="0"/>
              <a:t>الارشاد</a:t>
            </a:r>
            <a:r>
              <a:rPr lang="ar-SA" sz="2400" b="1" u="sng" dirty="0" smtClean="0"/>
              <a:t> باستخدام العلاقة </a:t>
            </a:r>
            <a:r>
              <a:rPr lang="ar-SA" sz="2400" b="1" u="sng" dirty="0" err="1" smtClean="0"/>
              <a:t>الارشادية</a:t>
            </a:r>
            <a:r>
              <a:rPr lang="ar-SA" sz="2400" b="1" u="sng" dirty="0" smtClean="0"/>
              <a:t>:</a:t>
            </a:r>
            <a:endParaRPr lang="en-US" sz="2400" b="1" dirty="0" smtClean="0"/>
          </a:p>
          <a:p>
            <a:r>
              <a:rPr lang="ar-SA" sz="2400" u="sng" dirty="0" smtClean="0"/>
              <a:t>مثال :</a:t>
            </a:r>
            <a:endParaRPr lang="en-US" sz="2400" dirty="0" smtClean="0"/>
          </a:p>
          <a:p>
            <a:r>
              <a:rPr lang="ar-SA" sz="2400" dirty="0" smtClean="0"/>
              <a:t>    عند تكوين علاقة مهنية جيدة بين العميل والمرشد يقوم المرشد بتوجيه الطالب إلى الأماكن التي يمكن إن يتم علاجه فيها وخاصة الحالات الصحية</a:t>
            </a:r>
            <a:endParaRPr lang="en-US" sz="2400" dirty="0" smtClean="0"/>
          </a:p>
          <a:p>
            <a:endParaRPr lang="ar-KW" sz="24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214290"/>
            <a:ext cx="8143932" cy="6831510"/>
          </a:xfrm>
          <a:prstGeom prst="rect">
            <a:avLst/>
          </a:prstGeom>
          <a:noFill/>
        </p:spPr>
        <p:txBody>
          <a:bodyPr wrap="square" rtlCol="1">
            <a:spAutoFit/>
          </a:bodyPr>
          <a:lstStyle/>
          <a:p>
            <a:r>
              <a:rPr lang="ar-KW" sz="4400" b="1" u="sng" dirty="0" smtClean="0">
                <a:solidFill>
                  <a:srgbClr val="C00000"/>
                </a:solidFill>
              </a:rPr>
              <a:t> 20</a:t>
            </a:r>
            <a:r>
              <a:rPr lang="ar-SA" sz="4400" b="1" u="sng" dirty="0" smtClean="0">
                <a:solidFill>
                  <a:srgbClr val="C00000"/>
                </a:solidFill>
              </a:rPr>
              <a:t>- اتخاذ القرار:</a:t>
            </a:r>
            <a:endParaRPr lang="en-US" sz="4400" b="1" dirty="0" smtClean="0">
              <a:solidFill>
                <a:srgbClr val="C00000"/>
              </a:solidFill>
            </a:endParaRPr>
          </a:p>
          <a:p>
            <a:r>
              <a:rPr lang="ar-SA" sz="2400" dirty="0" smtClean="0"/>
              <a:t>    عندما يمر الطالب في مشكلات الاختيار بحالة من التردد أو الصراع الداخلي حول موضوعين</a:t>
            </a:r>
            <a:endParaRPr lang="en-US" sz="2400" dirty="0" smtClean="0"/>
          </a:p>
          <a:p>
            <a:r>
              <a:rPr lang="ar-SA" sz="2400" u="sng" dirty="0" smtClean="0"/>
              <a:t>مثال :</a:t>
            </a:r>
            <a:endParaRPr lang="en-US" sz="2400" dirty="0" smtClean="0"/>
          </a:p>
          <a:p>
            <a:r>
              <a:rPr lang="ar-SA" sz="2400" dirty="0" smtClean="0"/>
              <a:t>       طالب يدرس في الصف العاشر ويختار بين الالتحاق بين القسمين العلمي والأدبي فيقوم المرشد بمقابلة الطالب والمحيطين به والتعرف على قدراته وميوله ومساعدته في اتخاذ القرار المناسب للالتحاق بالتخصص الملائم</a:t>
            </a:r>
            <a:endParaRPr lang="en-US" sz="2400" dirty="0" smtClean="0"/>
          </a:p>
          <a:p>
            <a:r>
              <a:rPr lang="ar-SA" sz="4400" b="1" u="sng" dirty="0" smtClean="0">
                <a:solidFill>
                  <a:srgbClr val="C00000"/>
                </a:solidFill>
              </a:rPr>
              <a:t>21- التحصين التدريجي :</a:t>
            </a:r>
            <a:endParaRPr lang="en-US" sz="4400" b="1" dirty="0" smtClean="0">
              <a:solidFill>
                <a:srgbClr val="C00000"/>
              </a:solidFill>
            </a:endParaRPr>
          </a:p>
          <a:p>
            <a:r>
              <a:rPr lang="ar-SA" sz="2400" dirty="0" smtClean="0"/>
              <a:t>     هي التخلص التدريجي من مشاعر الخوف أو القلق من مثير ما وتقوم على معرفة المثيرات التي تسبب المشكلة ثم يقوم المرشد بعرض الطالب عليها بصورة تدريجية متكررة يبدأ من الأسهل إلى الأصعب .</a:t>
            </a:r>
            <a:endParaRPr lang="en-US" sz="2400" dirty="0" smtClean="0"/>
          </a:p>
          <a:p>
            <a:r>
              <a:rPr lang="ar-SA" sz="2400" u="sng" dirty="0" smtClean="0"/>
              <a:t>مثال :</a:t>
            </a:r>
            <a:endParaRPr lang="en-US" sz="2400" dirty="0" smtClean="0"/>
          </a:p>
          <a:p>
            <a:r>
              <a:rPr lang="ar-SA" sz="2400" dirty="0" smtClean="0"/>
              <a:t>       الطالب الخجول والذي يخشى التحدث أمام زملائه – يقوم التربوي بتدريبه بالتحدث امام زملائه المقربين ثم زميلين من الذي يرتاح الطالب لهم ثم الحديث امام الصف الدراسي ثم اخيرا امام طلاب المدرسة</a:t>
            </a:r>
            <a:endParaRPr lang="en-US" sz="2400" dirty="0" smtClean="0"/>
          </a:p>
          <a:p>
            <a:endParaRPr lang="ar-KW" sz="2400"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357158" y="0"/>
            <a:ext cx="8143932" cy="6740307"/>
          </a:xfrm>
          <a:prstGeom prst="rect">
            <a:avLst/>
          </a:prstGeom>
          <a:noFill/>
        </p:spPr>
        <p:txBody>
          <a:bodyPr wrap="square" rtlCol="1">
            <a:spAutoFit/>
          </a:bodyPr>
          <a:lstStyle/>
          <a:p>
            <a:r>
              <a:rPr lang="ar-KW" sz="4400" b="1" u="sng" dirty="0" smtClean="0">
                <a:solidFill>
                  <a:srgbClr val="C00000"/>
                </a:solidFill>
              </a:rPr>
              <a:t>22</a:t>
            </a:r>
            <a:r>
              <a:rPr lang="ar-SA" sz="4400" b="1" u="sng" dirty="0" smtClean="0">
                <a:solidFill>
                  <a:srgbClr val="C00000"/>
                </a:solidFill>
              </a:rPr>
              <a:t>- ضبط الذات :</a:t>
            </a:r>
            <a:endParaRPr lang="en-US" sz="4400" b="1" dirty="0" smtClean="0">
              <a:solidFill>
                <a:srgbClr val="C00000"/>
              </a:solidFill>
            </a:endParaRPr>
          </a:p>
          <a:p>
            <a:r>
              <a:rPr lang="ar-SA" sz="2000" dirty="0" smtClean="0"/>
              <a:t>    وهو تدريب الطالب على ملاحظة سلوكه وتسجيل هذا ذاتيا</a:t>
            </a:r>
            <a:endParaRPr lang="en-US" sz="2000" dirty="0" smtClean="0"/>
          </a:p>
          <a:p>
            <a:r>
              <a:rPr lang="ar-SA" sz="2000" u="sng" dirty="0" smtClean="0"/>
              <a:t>مثال :</a:t>
            </a:r>
            <a:endParaRPr lang="en-US" sz="2000" dirty="0" smtClean="0"/>
          </a:p>
          <a:p>
            <a:r>
              <a:rPr lang="ar-SA" sz="2000" dirty="0" smtClean="0"/>
              <a:t>       حالات الطلاب المدخنين والذي يقوم بالتقليل من عدد السجائر التي يتم تدخينها</a:t>
            </a:r>
            <a:endParaRPr lang="en-US" sz="2000" dirty="0" smtClean="0"/>
          </a:p>
          <a:p>
            <a:r>
              <a:rPr lang="ar-SA" sz="4400" b="1" u="sng" dirty="0" smtClean="0">
                <a:solidFill>
                  <a:srgbClr val="C00000"/>
                </a:solidFill>
              </a:rPr>
              <a:t>23- الغمر </a:t>
            </a:r>
            <a:r>
              <a:rPr lang="ar-SA" sz="4400" b="1" u="sng" dirty="0" err="1" smtClean="0">
                <a:solidFill>
                  <a:srgbClr val="C00000"/>
                </a:solidFill>
              </a:rPr>
              <a:t>والاغراق</a:t>
            </a:r>
            <a:r>
              <a:rPr lang="ar-SA" sz="4400" b="1" u="sng" dirty="0" smtClean="0">
                <a:solidFill>
                  <a:srgbClr val="C00000"/>
                </a:solidFill>
              </a:rPr>
              <a:t> :</a:t>
            </a:r>
            <a:endParaRPr lang="en-US" sz="4400" b="1" dirty="0" smtClean="0">
              <a:solidFill>
                <a:srgbClr val="C00000"/>
              </a:solidFill>
            </a:endParaRPr>
          </a:p>
          <a:p>
            <a:r>
              <a:rPr lang="ar-SA" sz="2000" u="sng" dirty="0" smtClean="0"/>
              <a:t>مثال :</a:t>
            </a:r>
            <a:endParaRPr lang="en-US" sz="2000" dirty="0" smtClean="0"/>
          </a:p>
          <a:p>
            <a:r>
              <a:rPr lang="ar-SA" sz="2000" dirty="0" smtClean="0"/>
              <a:t>     طالب يخشى الحديث أمام زملائه الطلاب ويمتنع كليا عن التحدث أمامهم فيطالبه المرشد بإعداد كلمة عن موضوع معين ثم الزج به أمام طلاب الفصل أو جميع الطلاب ليجد نفسه في مواجهة زملائه وعليه أن يتحدث أمامهم .</a:t>
            </a:r>
            <a:endParaRPr lang="en-US" sz="2000" dirty="0" smtClean="0"/>
          </a:p>
          <a:p>
            <a:r>
              <a:rPr lang="ar-SA" sz="4400" b="1" u="sng" dirty="0" smtClean="0">
                <a:solidFill>
                  <a:srgbClr val="C00000"/>
                </a:solidFill>
              </a:rPr>
              <a:t>24- التنفيس الانفعالي :</a:t>
            </a:r>
            <a:endParaRPr lang="en-US" sz="4400" b="1" dirty="0" smtClean="0">
              <a:solidFill>
                <a:srgbClr val="C00000"/>
              </a:solidFill>
            </a:endParaRPr>
          </a:p>
          <a:p>
            <a:r>
              <a:rPr lang="ar-SA" sz="2000" dirty="0" smtClean="0"/>
              <a:t>    وهو تعليم الطالب على أن يطلق مشاعر</a:t>
            </a:r>
            <a:r>
              <a:rPr lang="ar-KW" sz="2000" dirty="0" smtClean="0"/>
              <a:t>ه</a:t>
            </a:r>
            <a:r>
              <a:rPr lang="ar-SA" sz="2000" dirty="0" smtClean="0"/>
              <a:t> التي يحس فيها بصورة تلقائية ويعبر عنها بطريقة كلامية والبوح عن العواطف الحالية والأهداف المستقبلية .</a:t>
            </a:r>
            <a:endParaRPr lang="en-US" sz="2000" dirty="0" smtClean="0"/>
          </a:p>
          <a:p>
            <a:r>
              <a:rPr lang="ar-SA" sz="2000" u="sng" dirty="0" smtClean="0"/>
              <a:t>مثال :</a:t>
            </a:r>
            <a:endParaRPr lang="en-US" sz="2000" dirty="0" smtClean="0"/>
          </a:p>
          <a:p>
            <a:r>
              <a:rPr lang="ar-SA" sz="2000" dirty="0" smtClean="0"/>
              <a:t>     طالب تعرض لحادث مروري وهو يقود سيارته والى جواره والده وقد توفي والده في الحادث وانعكس ذلك على سلوك الطالب وهيئته وأسلوب تعامله فيقوم المرشد بالسماح للطالب بالبوح عن معاناته والصدفة التي تعرض لها والعمل على تحويل </a:t>
            </a:r>
            <a:r>
              <a:rPr lang="ar-KW" sz="2000" dirty="0" err="1" smtClean="0"/>
              <a:t>ال</a:t>
            </a:r>
            <a:r>
              <a:rPr lang="ar-SA" sz="2000" dirty="0" smtClean="0"/>
              <a:t>سلوك </a:t>
            </a:r>
            <a:r>
              <a:rPr lang="ar-KW" sz="2000" dirty="0" smtClean="0"/>
              <a:t>إلى </a:t>
            </a:r>
            <a:r>
              <a:rPr lang="ar-KW" sz="2000" dirty="0" err="1" smtClean="0"/>
              <a:t>ال</a:t>
            </a:r>
            <a:r>
              <a:rPr lang="ar-SA" sz="2000" dirty="0" smtClean="0"/>
              <a:t>سلوك</a:t>
            </a:r>
            <a:r>
              <a:rPr lang="ar-KW" sz="2000" dirty="0" smtClean="0"/>
              <a:t> المقبول </a:t>
            </a:r>
            <a:r>
              <a:rPr lang="ar-SA" sz="2000" dirty="0" smtClean="0"/>
              <a:t> </a:t>
            </a:r>
            <a:r>
              <a:rPr lang="ar-KW" sz="2000" dirty="0" smtClean="0"/>
              <a:t>ل</a:t>
            </a:r>
            <a:r>
              <a:rPr lang="ar-SA" sz="2000" dirty="0" smtClean="0"/>
              <a:t>لطالب ويكون قد قام الطالب بالإفصاح عن مشاعره وما يكدر صفو حياته </a:t>
            </a:r>
            <a:endParaRPr lang="en-US" sz="2000" dirty="0" smtClean="0"/>
          </a:p>
          <a:p>
            <a:endParaRPr lang="ar-KW" sz="20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dirty="0"/>
          </a:p>
        </p:txBody>
      </p:sp>
      <p:sp>
        <p:nvSpPr>
          <p:cNvPr id="5" name="مربع نص 4"/>
          <p:cNvSpPr txBox="1"/>
          <p:nvPr/>
        </p:nvSpPr>
        <p:spPr>
          <a:xfrm>
            <a:off x="928662" y="428604"/>
            <a:ext cx="7429552" cy="4893647"/>
          </a:xfrm>
          <a:prstGeom prst="rect">
            <a:avLst/>
          </a:prstGeom>
          <a:noFill/>
        </p:spPr>
        <p:txBody>
          <a:bodyPr wrap="square" rtlCol="1">
            <a:spAutoFit/>
          </a:bodyPr>
          <a:lstStyle/>
          <a:p>
            <a:pPr algn="ctr"/>
            <a:r>
              <a:rPr lang="ar-SA" sz="3200" b="1" dirty="0" smtClean="0"/>
              <a:t>فنيات تعديل وبناء السلوك</a:t>
            </a:r>
            <a:endParaRPr lang="en-US" sz="3200" b="1" dirty="0" smtClean="0"/>
          </a:p>
          <a:p>
            <a:r>
              <a:rPr lang="ar-SA" sz="2800" b="1" i="1" u="sng" dirty="0" smtClean="0">
                <a:solidFill>
                  <a:srgbClr val="C00000"/>
                </a:solidFill>
              </a:rPr>
              <a:t>  تعديل السلوك :</a:t>
            </a:r>
            <a:endParaRPr lang="en-US" sz="2800" dirty="0" smtClean="0">
              <a:solidFill>
                <a:srgbClr val="C00000"/>
              </a:solidFill>
            </a:endParaRPr>
          </a:p>
          <a:p>
            <a:r>
              <a:rPr lang="ar-SA" sz="2800" i="1" dirty="0" smtClean="0"/>
              <a:t>   هو تطبيق المبادئ التعليمية المشتقة تجريبيا  بهدف تغيير السلوك الإنساني </a:t>
            </a:r>
            <a:endParaRPr lang="en-US" sz="2800" dirty="0" smtClean="0"/>
          </a:p>
          <a:p>
            <a:r>
              <a:rPr lang="ar-SA" sz="2800" b="1" i="1" u="sng" dirty="0" smtClean="0">
                <a:solidFill>
                  <a:srgbClr val="C00000"/>
                </a:solidFill>
              </a:rPr>
              <a:t>والمبادئ السلوكية التي يتم تطبيقها في ميدان تعديل السلوك</a:t>
            </a:r>
            <a:r>
              <a:rPr lang="ar-SA" sz="2800" b="1" u="sng" dirty="0" smtClean="0">
                <a:solidFill>
                  <a:srgbClr val="C00000"/>
                </a:solidFill>
              </a:rPr>
              <a:t> </a:t>
            </a:r>
            <a:r>
              <a:rPr lang="ar-SA" sz="2800" dirty="0" smtClean="0">
                <a:solidFill>
                  <a:srgbClr val="C00000"/>
                </a:solidFill>
              </a:rPr>
              <a:t>:</a:t>
            </a:r>
            <a:endParaRPr lang="en-US" sz="2800" dirty="0" smtClean="0">
              <a:solidFill>
                <a:srgbClr val="C00000"/>
              </a:solidFill>
            </a:endParaRPr>
          </a:p>
          <a:p>
            <a:r>
              <a:rPr lang="ar-SA" sz="2800" dirty="0" smtClean="0"/>
              <a:t>   هي المبادئ التي انبثقت عن النظرية السلوكية وبخاصة التحليل السلوكي التجريبي . ويركز تعديل السلوك على الحاضر وليس على الماضي وعلى السلوك الظاهر وليس على السلوك الخفي ويعتمد على القياس الموضوعي المباشر والمتكرر ويستخدم التحليل الوظيفي التجريبي في تفسير السلوك وتعديله</a:t>
            </a:r>
            <a:endParaRPr lang="en-US" sz="2800" dirty="0" smtClean="0"/>
          </a:p>
          <a:p>
            <a:endParaRPr lang="ar-KW" sz="2800"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642910" y="500042"/>
            <a:ext cx="8072494" cy="4339650"/>
          </a:xfrm>
          <a:prstGeom prst="rect">
            <a:avLst/>
          </a:prstGeom>
          <a:noFill/>
        </p:spPr>
        <p:txBody>
          <a:bodyPr wrap="square" rtlCol="1">
            <a:spAutoFit/>
          </a:bodyPr>
          <a:lstStyle/>
          <a:p>
            <a:r>
              <a:rPr lang="ar-KW" sz="4400" b="1" u="sng" dirty="0" smtClean="0">
                <a:solidFill>
                  <a:srgbClr val="C00000"/>
                </a:solidFill>
              </a:rPr>
              <a:t>25</a:t>
            </a:r>
            <a:r>
              <a:rPr lang="ar-SA" sz="4400" b="1" u="sng" dirty="0" smtClean="0">
                <a:solidFill>
                  <a:srgbClr val="C00000"/>
                </a:solidFill>
              </a:rPr>
              <a:t>- الإرشاد العقلاني والانفعالي :</a:t>
            </a:r>
            <a:endParaRPr lang="en-US" sz="4400" dirty="0" smtClean="0">
              <a:solidFill>
                <a:srgbClr val="C00000"/>
              </a:solidFill>
            </a:endParaRPr>
          </a:p>
          <a:p>
            <a:r>
              <a:rPr lang="ar-KW" sz="3600" b="1" u="sng" dirty="0" smtClean="0">
                <a:solidFill>
                  <a:srgbClr val="C00000"/>
                </a:solidFill>
              </a:rPr>
              <a:t>مثال:</a:t>
            </a:r>
          </a:p>
          <a:p>
            <a:r>
              <a:rPr lang="ar-SA" sz="2800" dirty="0" smtClean="0"/>
              <a:t>     طالب حاصل على مجموع معين يؤهله للالتحاق بأحد المؤسسات ثم اتضح بعد ذلك عدم قبوله فيها، التفكير المنطقي يقوم أن لكل شيء نصيب ويقوم بالبحث عن مؤسسة أخرى أمثال هذا التفكير العقلاني ( النتيجة)</a:t>
            </a:r>
            <a:endParaRPr lang="en-US" sz="2800" dirty="0" smtClean="0"/>
          </a:p>
          <a:p>
            <a:r>
              <a:rPr lang="ar-SA" sz="2800" dirty="0" smtClean="0"/>
              <a:t> </a:t>
            </a:r>
            <a:endParaRPr lang="en-US" sz="2800" dirty="0" smtClean="0"/>
          </a:p>
          <a:p>
            <a:r>
              <a:rPr lang="ar-SA" sz="2800" dirty="0" smtClean="0"/>
              <a:t> </a:t>
            </a:r>
            <a:endParaRPr lang="en-US" sz="2800" dirty="0" smtClean="0"/>
          </a:p>
          <a:p>
            <a:endParaRPr lang="ar-KW" sz="2800"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Rectangle 4"/>
          <p:cNvSpPr/>
          <p:nvPr/>
        </p:nvSpPr>
        <p:spPr>
          <a:xfrm>
            <a:off x="428596" y="500042"/>
            <a:ext cx="8215370" cy="1631216"/>
          </a:xfrm>
          <a:prstGeom prst="rect">
            <a:avLst/>
          </a:prstGeom>
        </p:spPr>
        <p:txBody>
          <a:bodyPr wrap="square">
            <a:spAutoFit/>
          </a:bodyPr>
          <a:lstStyle/>
          <a:p>
            <a:r>
              <a:rPr lang="ar-SA" sz="4400" b="1" i="1" u="sng" dirty="0" smtClean="0">
                <a:solidFill>
                  <a:srgbClr val="C00000"/>
                </a:solidFill>
              </a:rPr>
              <a:t>المرجع : </a:t>
            </a:r>
            <a:endParaRPr lang="en-US" sz="4400" dirty="0" smtClean="0">
              <a:solidFill>
                <a:srgbClr val="C00000"/>
              </a:solidFill>
            </a:endParaRPr>
          </a:p>
          <a:p>
            <a:r>
              <a:rPr lang="ar-SA" sz="2800" dirty="0" smtClean="0"/>
              <a:t>     دليل التربوي</a:t>
            </a:r>
            <a:r>
              <a:rPr lang="ar-KW" sz="2800" dirty="0" smtClean="0"/>
              <a:t>ين</a:t>
            </a:r>
            <a:r>
              <a:rPr lang="ar-SA" sz="2800" dirty="0" smtClean="0"/>
              <a:t> لرعاية السلوك وتقويمه – الادارة العامة للتوجيه والارشاد بالمملكة العربية السعودية</a:t>
            </a:r>
            <a:endParaRPr lang="en-US" sz="2800" dirty="0" smtClean="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dirty="0"/>
          </a:p>
        </p:txBody>
      </p:sp>
      <p:sp>
        <p:nvSpPr>
          <p:cNvPr id="5" name="مربع نص 4"/>
          <p:cNvSpPr txBox="1"/>
          <p:nvPr/>
        </p:nvSpPr>
        <p:spPr>
          <a:xfrm>
            <a:off x="500034" y="428604"/>
            <a:ext cx="8215370" cy="5262979"/>
          </a:xfrm>
          <a:prstGeom prst="rect">
            <a:avLst/>
          </a:prstGeom>
          <a:noFill/>
        </p:spPr>
        <p:txBody>
          <a:bodyPr wrap="square" rtlCol="1">
            <a:spAutoFit/>
          </a:bodyPr>
          <a:lstStyle/>
          <a:p>
            <a:r>
              <a:rPr lang="ar-SA" sz="2800" b="1" i="1" u="sng" dirty="0" smtClean="0">
                <a:solidFill>
                  <a:srgbClr val="C00000"/>
                </a:solidFill>
              </a:rPr>
              <a:t> أهداف تعديل السلوك: </a:t>
            </a:r>
            <a:endParaRPr lang="en-US" sz="2800" b="1" dirty="0" smtClean="0">
              <a:solidFill>
                <a:srgbClr val="C00000"/>
              </a:solidFill>
            </a:endParaRPr>
          </a:p>
          <a:p>
            <a:pPr lvl="0"/>
            <a:r>
              <a:rPr lang="ar-SA" sz="2800" dirty="0" smtClean="0"/>
              <a:t>زيادة السلوك الإنساني</a:t>
            </a:r>
            <a:endParaRPr lang="en-US" sz="2800" dirty="0" smtClean="0"/>
          </a:p>
          <a:p>
            <a:pPr lvl="0"/>
            <a:r>
              <a:rPr lang="ar-SA" sz="2800" dirty="0" smtClean="0"/>
              <a:t>تشكيل السلوك الجديد المراد تعلمه</a:t>
            </a:r>
            <a:endParaRPr lang="en-US" sz="2800" dirty="0" smtClean="0"/>
          </a:p>
          <a:p>
            <a:pPr lvl="0"/>
            <a:r>
              <a:rPr lang="ar-SA" sz="2800" dirty="0" smtClean="0"/>
              <a:t>إضعاف السلوك الغير مقبول</a:t>
            </a:r>
            <a:endParaRPr lang="en-US" sz="2800" dirty="0" smtClean="0"/>
          </a:p>
          <a:p>
            <a:r>
              <a:rPr lang="ar-SA" sz="2800" b="1" dirty="0" smtClean="0"/>
              <a:t>  </a:t>
            </a:r>
            <a:r>
              <a:rPr lang="ar-SA" sz="2800" b="1" i="1" u="sng" dirty="0" smtClean="0">
                <a:solidFill>
                  <a:srgbClr val="C00000"/>
                </a:solidFill>
              </a:rPr>
              <a:t>خصائص فنيات تعديل السلوك :</a:t>
            </a:r>
            <a:endParaRPr lang="en-US" sz="2800" b="1" dirty="0" smtClean="0">
              <a:solidFill>
                <a:srgbClr val="C00000"/>
              </a:solidFill>
            </a:endParaRPr>
          </a:p>
          <a:p>
            <a:r>
              <a:rPr lang="ar-SA" sz="2800" b="1" dirty="0" smtClean="0"/>
              <a:t>  </a:t>
            </a:r>
            <a:r>
              <a:rPr lang="ar-SA" sz="2800" dirty="0" smtClean="0"/>
              <a:t>1- أن تكون سهلة التنفيذ</a:t>
            </a:r>
            <a:endParaRPr lang="en-US" sz="2800" dirty="0" smtClean="0"/>
          </a:p>
          <a:p>
            <a:r>
              <a:rPr lang="ar-SA" sz="2800" dirty="0" smtClean="0"/>
              <a:t>  2-تتماشى مع خصائص المشكلة التي يعاني منها الطالب</a:t>
            </a:r>
            <a:endParaRPr lang="en-US" sz="2800" dirty="0" smtClean="0"/>
          </a:p>
          <a:p>
            <a:r>
              <a:rPr lang="ar-SA" sz="2800" dirty="0" smtClean="0"/>
              <a:t>  3-</a:t>
            </a:r>
            <a:r>
              <a:rPr lang="ar-SA" sz="2800" dirty="0" err="1" smtClean="0"/>
              <a:t>ان</a:t>
            </a:r>
            <a:r>
              <a:rPr lang="ar-SA" sz="2800" dirty="0" smtClean="0"/>
              <a:t> تكون إنمائية</a:t>
            </a:r>
            <a:endParaRPr lang="en-US" sz="2800" dirty="0" smtClean="0"/>
          </a:p>
          <a:p>
            <a:r>
              <a:rPr lang="ar-SA" sz="2800" dirty="0" smtClean="0"/>
              <a:t>  4-</a:t>
            </a:r>
            <a:r>
              <a:rPr lang="ar-SA" sz="2800" dirty="0" err="1" smtClean="0"/>
              <a:t>ان</a:t>
            </a:r>
            <a:r>
              <a:rPr lang="ar-SA" sz="2800" dirty="0" smtClean="0"/>
              <a:t> تشجع على تنمية مهارات الضبط الذاتي</a:t>
            </a:r>
            <a:endParaRPr lang="en-US" sz="2800" dirty="0" smtClean="0"/>
          </a:p>
          <a:p>
            <a:r>
              <a:rPr lang="ar-SA" sz="2800" dirty="0" smtClean="0"/>
              <a:t>  5-</a:t>
            </a:r>
            <a:r>
              <a:rPr lang="ar-SA" sz="2800" dirty="0" err="1" smtClean="0"/>
              <a:t>ان</a:t>
            </a:r>
            <a:r>
              <a:rPr lang="ar-SA" sz="2800" dirty="0" smtClean="0"/>
              <a:t> تستند على دراسات</a:t>
            </a:r>
            <a:endParaRPr lang="en-US" sz="2800" dirty="0" smtClean="0"/>
          </a:p>
          <a:p>
            <a:r>
              <a:rPr lang="ar-SA" sz="2800" dirty="0" smtClean="0"/>
              <a:t>  6-</a:t>
            </a:r>
            <a:r>
              <a:rPr lang="ar-SA" sz="2800" dirty="0" err="1" smtClean="0"/>
              <a:t>ان</a:t>
            </a:r>
            <a:r>
              <a:rPr lang="ar-SA" sz="2800" dirty="0" smtClean="0"/>
              <a:t> تكون ذات جدوى ويمكن تطبيقها عمليا</a:t>
            </a:r>
            <a:endParaRPr lang="en-US" sz="2800" dirty="0" smtClean="0"/>
          </a:p>
          <a:p>
            <a:r>
              <a:rPr lang="ar-SA" sz="2800" dirty="0" smtClean="0"/>
              <a:t>   7-</a:t>
            </a:r>
            <a:r>
              <a:rPr lang="ar-SA" sz="2800" dirty="0" err="1" smtClean="0"/>
              <a:t>ان</a:t>
            </a:r>
            <a:r>
              <a:rPr lang="ar-SA" sz="2800" dirty="0" smtClean="0"/>
              <a:t> لا ينتج عنها مشكلات إضافية للطالب</a:t>
            </a:r>
            <a:endParaRPr lang="ar-KW" sz="2800"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214290"/>
            <a:ext cx="8001056" cy="5201424"/>
          </a:xfrm>
          <a:prstGeom prst="rect">
            <a:avLst/>
          </a:prstGeom>
          <a:noFill/>
        </p:spPr>
        <p:txBody>
          <a:bodyPr wrap="square" rtlCol="1">
            <a:spAutoFit/>
          </a:bodyPr>
          <a:lstStyle/>
          <a:p>
            <a:r>
              <a:rPr lang="en-US" sz="4000" b="1" dirty="0" smtClean="0">
                <a:solidFill>
                  <a:srgbClr val="C00000"/>
                </a:solidFill>
              </a:rPr>
              <a:t> </a:t>
            </a:r>
            <a:r>
              <a:rPr lang="ar-SA" sz="4000" b="1" i="1" u="sng" dirty="0" smtClean="0">
                <a:solidFill>
                  <a:srgbClr val="C00000"/>
                </a:solidFill>
              </a:rPr>
              <a:t>جوانب </a:t>
            </a:r>
            <a:r>
              <a:rPr lang="ar-SA" sz="4000" b="1" i="1" u="sng" dirty="0" err="1" smtClean="0">
                <a:solidFill>
                  <a:srgbClr val="C00000"/>
                </a:solidFill>
              </a:rPr>
              <a:t>اساسية</a:t>
            </a:r>
            <a:r>
              <a:rPr lang="ar-SA" sz="4000" b="1" i="1" u="sng" dirty="0" smtClean="0">
                <a:solidFill>
                  <a:srgbClr val="C00000"/>
                </a:solidFill>
              </a:rPr>
              <a:t> يجب عدم </a:t>
            </a:r>
            <a:r>
              <a:rPr lang="ar-SA" sz="4000" b="1" i="1" u="sng" dirty="0" err="1" smtClean="0">
                <a:solidFill>
                  <a:srgbClr val="C00000"/>
                </a:solidFill>
              </a:rPr>
              <a:t>اغفالها</a:t>
            </a:r>
            <a:r>
              <a:rPr lang="ar-SA" sz="4000" b="1" i="1" u="sng" dirty="0" smtClean="0">
                <a:solidFill>
                  <a:srgbClr val="C00000"/>
                </a:solidFill>
              </a:rPr>
              <a:t> عند تعديل السلوك:</a:t>
            </a:r>
            <a:endParaRPr lang="en-US" sz="4000" b="1" dirty="0" smtClean="0">
              <a:solidFill>
                <a:srgbClr val="C00000"/>
              </a:solidFill>
            </a:endParaRPr>
          </a:p>
          <a:p>
            <a:r>
              <a:rPr lang="ar-SA" sz="2400" dirty="0" smtClean="0"/>
              <a:t>  1 - سلامة الركائز الاساسية في سلوك الانسان وهي الحواس والجهاز العصبي</a:t>
            </a:r>
            <a:endParaRPr lang="en-US" sz="2400" dirty="0" smtClean="0"/>
          </a:p>
          <a:p>
            <a:r>
              <a:rPr lang="ar-SA" sz="2400" dirty="0" smtClean="0"/>
              <a:t> 2 - ان تحقيق اهداف تعديل السلوك ليست في كل الاحوال بل قد تكون عملية الضبط وقتية وانما تحتاج الى الرعاية بشكل مستمر</a:t>
            </a:r>
            <a:endParaRPr lang="en-US" sz="2400" dirty="0" smtClean="0"/>
          </a:p>
          <a:p>
            <a:pPr lvl="0"/>
            <a:r>
              <a:rPr lang="ar-SA" sz="2400" dirty="0" smtClean="0"/>
              <a:t>- قد تصلح مع طالب وتختلف مع آخر وفق مبدأ الفروق الفردية</a:t>
            </a:r>
            <a:endParaRPr lang="en-US" sz="2400" dirty="0" smtClean="0"/>
          </a:p>
          <a:p>
            <a:r>
              <a:rPr lang="ar-SA" sz="2400" dirty="0" smtClean="0"/>
              <a:t> 4  - ان المرشد الطلابي(الباحث) في حاجة الى المعرفة من اجل اختبار الاساليب والاستراتيجيات المختلفة ومعرفة متى وكيف </a:t>
            </a:r>
            <a:r>
              <a:rPr lang="ar-KW" sz="2400" dirty="0" smtClean="0"/>
              <a:t>و</a:t>
            </a:r>
            <a:r>
              <a:rPr lang="ar-SA" sz="2400" dirty="0" smtClean="0"/>
              <a:t>لماذا يستخدم احدها دون غيرها</a:t>
            </a:r>
            <a:endParaRPr lang="en-US" sz="2400" dirty="0" smtClean="0"/>
          </a:p>
          <a:p>
            <a:r>
              <a:rPr lang="ar-SA" sz="2400" dirty="0" smtClean="0"/>
              <a:t> 5 - ان حجم المتغيرات والمعلومات التي يتلقاها الطالب عن الوسائل التقنية الحديثة يؤدي الى تغيرات ملموسة في السلوك وتتطلب ايجاد اساليب تطبيقية لمواجهة المشكلات</a:t>
            </a:r>
            <a:endParaRPr lang="en-US" sz="2400" dirty="0" smtClean="0"/>
          </a:p>
          <a:p>
            <a:endParaRPr lang="ar-KW" sz="28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6" name="مربع نص 5"/>
          <p:cNvSpPr txBox="1"/>
          <p:nvPr/>
        </p:nvSpPr>
        <p:spPr>
          <a:xfrm>
            <a:off x="500034" y="571480"/>
            <a:ext cx="7786742" cy="5262979"/>
          </a:xfrm>
          <a:prstGeom prst="rect">
            <a:avLst/>
          </a:prstGeom>
          <a:noFill/>
        </p:spPr>
        <p:txBody>
          <a:bodyPr wrap="square" rtlCol="1">
            <a:spAutoFit/>
          </a:bodyPr>
          <a:lstStyle/>
          <a:p>
            <a:r>
              <a:rPr lang="ar-SA" sz="3600" b="1" i="1" u="sng" dirty="0" smtClean="0">
                <a:solidFill>
                  <a:srgbClr val="C00000"/>
                </a:solidFill>
              </a:rPr>
              <a:t> أساليب زيادة السلوك المرغوب:</a:t>
            </a:r>
            <a:endParaRPr lang="en-US" sz="3600" dirty="0" smtClean="0">
              <a:solidFill>
                <a:srgbClr val="C00000"/>
              </a:solidFill>
            </a:endParaRPr>
          </a:p>
          <a:p>
            <a:r>
              <a:rPr lang="ar-KW" sz="4400" b="1" u="sng" dirty="0" smtClean="0">
                <a:solidFill>
                  <a:srgbClr val="C00000"/>
                </a:solidFill>
              </a:rPr>
              <a:t>1- </a:t>
            </a:r>
            <a:r>
              <a:rPr lang="ar-SA" sz="4400" b="1" u="sng" dirty="0" smtClean="0">
                <a:solidFill>
                  <a:srgbClr val="C00000"/>
                </a:solidFill>
              </a:rPr>
              <a:t>التعزيز</a:t>
            </a:r>
            <a:r>
              <a:rPr lang="ar-KW" sz="4400" b="1" u="sng" dirty="0" smtClean="0">
                <a:solidFill>
                  <a:srgbClr val="C00000"/>
                </a:solidFill>
              </a:rPr>
              <a:t>:</a:t>
            </a:r>
            <a:r>
              <a:rPr lang="ar-SA" sz="4400" dirty="0" smtClean="0">
                <a:solidFill>
                  <a:srgbClr val="C00000"/>
                </a:solidFill>
              </a:rPr>
              <a:t> </a:t>
            </a:r>
            <a:r>
              <a:rPr lang="ar-SA" sz="2800" dirty="0" smtClean="0"/>
              <a:t>هو تدعيم السلوك المناسب أو زيادة احتمالات تكراره في المستقيل بإضافة مثيرات ايجابية .</a:t>
            </a:r>
            <a:endParaRPr lang="en-US" sz="2800" dirty="0" smtClean="0"/>
          </a:p>
          <a:p>
            <a:r>
              <a:rPr lang="ar-SA" sz="3600" dirty="0" smtClean="0"/>
              <a:t> </a:t>
            </a:r>
            <a:endParaRPr lang="ar-KW" sz="3600" dirty="0" smtClean="0"/>
          </a:p>
          <a:p>
            <a:r>
              <a:rPr lang="ar-SA" sz="3600" dirty="0" smtClean="0"/>
              <a:t> </a:t>
            </a:r>
            <a:r>
              <a:rPr lang="ar-SA" sz="3600" b="1" i="1" u="sng" dirty="0" smtClean="0"/>
              <a:t>مثال :</a:t>
            </a:r>
            <a:r>
              <a:rPr lang="ar-SA" sz="3600" dirty="0" smtClean="0"/>
              <a:t>  </a:t>
            </a:r>
            <a:r>
              <a:rPr lang="ar-SA" sz="2800" dirty="0" smtClean="0"/>
              <a:t>اذا  حل الطالب الواجب اعطيت له هدية </a:t>
            </a:r>
            <a:endParaRPr lang="ar-KW" sz="2800" dirty="0" smtClean="0"/>
          </a:p>
          <a:p>
            <a:r>
              <a:rPr lang="ar-KW" sz="2800" dirty="0" smtClean="0"/>
              <a:t> </a:t>
            </a:r>
            <a:r>
              <a:rPr lang="ar-SA" sz="2800" dirty="0" smtClean="0"/>
              <a:t>( تعزيز ايجابي )</a:t>
            </a:r>
            <a:r>
              <a:rPr lang="ar-KW" sz="2800" dirty="0" smtClean="0"/>
              <a:t> </a:t>
            </a:r>
            <a:r>
              <a:rPr lang="ar-SA" sz="2800" dirty="0" smtClean="0"/>
              <a:t>إذا </a:t>
            </a:r>
            <a:r>
              <a:rPr lang="ar-SA" sz="2800" dirty="0" smtClean="0"/>
              <a:t>حل الطالب الواجب اعفي من </a:t>
            </a:r>
            <a:r>
              <a:rPr lang="ar-KW" sz="2800" dirty="0" smtClean="0"/>
              <a:t> </a:t>
            </a:r>
            <a:r>
              <a:rPr lang="ar-SA" sz="2800" dirty="0" smtClean="0"/>
              <a:t>إعطائه واجبات ليوم غد( تعزيز سلبى)</a:t>
            </a:r>
            <a:endParaRPr lang="en-US" sz="2800" dirty="0" smtClean="0"/>
          </a:p>
          <a:p>
            <a:endParaRPr lang="ar-KW" sz="3600" b="1" i="1" dirty="0" smtClean="0"/>
          </a:p>
          <a:p>
            <a:r>
              <a:rPr lang="ar-SA" sz="3600" b="1" i="1" dirty="0" smtClean="0"/>
              <a:t>إذا التعزيز يكون تعزيزاَ ايجابي وتعزيز سلبي</a:t>
            </a:r>
            <a:endParaRPr lang="en-US" sz="3600" dirty="0" smtClean="0"/>
          </a:p>
          <a:p>
            <a:r>
              <a:rPr lang="ar-SA" sz="2800" dirty="0" smtClean="0"/>
              <a:t>    ويؤدي التعزيز إلى تحسين مفهوم الذات ويستثير الدافعية</a:t>
            </a:r>
            <a:endParaRPr lang="ar-KW" sz="2800"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357166"/>
            <a:ext cx="8001056" cy="4216539"/>
          </a:xfrm>
          <a:prstGeom prst="rect">
            <a:avLst/>
          </a:prstGeom>
          <a:noFill/>
        </p:spPr>
        <p:txBody>
          <a:bodyPr wrap="square" rtlCol="1">
            <a:spAutoFit/>
          </a:bodyPr>
          <a:lstStyle/>
          <a:p>
            <a:r>
              <a:rPr lang="ar-SA" sz="3600" b="1" u="sng" dirty="0" smtClean="0">
                <a:solidFill>
                  <a:srgbClr val="C00000"/>
                </a:solidFill>
              </a:rPr>
              <a:t>عوامل يجب أخذها في عين الاعتبار والتي تؤثر في فعالية التعزيز:</a:t>
            </a:r>
            <a:endParaRPr lang="en-US" sz="3600" b="1" dirty="0" smtClean="0">
              <a:solidFill>
                <a:srgbClr val="C00000"/>
              </a:solidFill>
            </a:endParaRPr>
          </a:p>
          <a:p>
            <a:pPr lvl="0"/>
            <a:r>
              <a:rPr lang="ar-SA" sz="2800" dirty="0" smtClean="0"/>
              <a:t>فورية التعزيز ويجب ذكر أساليب التعزيز</a:t>
            </a:r>
            <a:endParaRPr lang="en-US" sz="2800" dirty="0" smtClean="0"/>
          </a:p>
          <a:p>
            <a:pPr lvl="0"/>
            <a:r>
              <a:rPr lang="ar-SA" sz="2800" dirty="0" smtClean="0"/>
              <a:t>التحليل الوظيفي لبنية الطفل وظروفها ويكون بحسب الظروف الاقتصادية للطالب</a:t>
            </a:r>
            <a:endParaRPr lang="en-US" sz="2800" dirty="0" smtClean="0"/>
          </a:p>
          <a:p>
            <a:pPr lvl="0"/>
            <a:r>
              <a:rPr lang="ar-SA" sz="2800" dirty="0" smtClean="0"/>
              <a:t>ثبات التعزيز وفقا لقوانين معينة</a:t>
            </a:r>
            <a:endParaRPr lang="en-US" sz="2800" dirty="0" smtClean="0"/>
          </a:p>
          <a:p>
            <a:pPr lvl="0"/>
            <a:r>
              <a:rPr lang="ar-SA" sz="2800" dirty="0" smtClean="0"/>
              <a:t>أن لا يكون لدى الطالب إشباع من المعزز(تكرار المعزز )</a:t>
            </a:r>
            <a:endParaRPr lang="en-US" sz="2800" dirty="0" smtClean="0"/>
          </a:p>
          <a:p>
            <a:r>
              <a:rPr lang="ar-SA" sz="2800" b="1" i="1" u="sng" dirty="0" smtClean="0"/>
              <a:t>  </a:t>
            </a:r>
            <a:endParaRPr lang="en-US" sz="2800" b="1" dirty="0" smtClean="0"/>
          </a:p>
          <a:p>
            <a:endParaRPr lang="ar-KW" sz="28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5" name="مربع نص 4"/>
          <p:cNvSpPr txBox="1"/>
          <p:nvPr/>
        </p:nvSpPr>
        <p:spPr>
          <a:xfrm>
            <a:off x="571472" y="571480"/>
            <a:ext cx="8143932" cy="4462760"/>
          </a:xfrm>
          <a:prstGeom prst="rect">
            <a:avLst/>
          </a:prstGeom>
          <a:noFill/>
        </p:spPr>
        <p:txBody>
          <a:bodyPr wrap="square" rtlCol="1">
            <a:spAutoFit/>
          </a:bodyPr>
          <a:lstStyle/>
          <a:p>
            <a:pPr algn="ctr"/>
            <a:r>
              <a:rPr lang="ar-SA" sz="4400" b="1" i="1" u="sng" dirty="0" smtClean="0">
                <a:solidFill>
                  <a:srgbClr val="C00000"/>
                </a:solidFill>
              </a:rPr>
              <a:t>الفرق بين التعزيز المتواصل </a:t>
            </a:r>
            <a:r>
              <a:rPr lang="ar-SA" sz="4400" b="1" i="1" u="sng" dirty="0" err="1" smtClean="0">
                <a:solidFill>
                  <a:srgbClr val="C00000"/>
                </a:solidFill>
              </a:rPr>
              <a:t>و</a:t>
            </a:r>
            <a:r>
              <a:rPr lang="ar-KW" sz="4400" b="1" i="1" u="sng" dirty="0" err="1" smtClean="0">
                <a:solidFill>
                  <a:srgbClr val="C00000"/>
                </a:solidFill>
              </a:rPr>
              <a:t>المت</a:t>
            </a:r>
            <a:r>
              <a:rPr lang="ar-SA" sz="4400" b="1" i="1" u="sng" dirty="0" smtClean="0">
                <a:solidFill>
                  <a:srgbClr val="C00000"/>
                </a:solidFill>
              </a:rPr>
              <a:t>قطع</a:t>
            </a:r>
            <a:endParaRPr lang="ar-KW" sz="4400" b="1" u="sng" dirty="0" smtClean="0">
              <a:solidFill>
                <a:srgbClr val="C00000"/>
              </a:solidFill>
            </a:endParaRPr>
          </a:p>
          <a:p>
            <a:endParaRPr lang="ar-KW" sz="3200" b="1" u="sng" dirty="0" smtClean="0">
              <a:solidFill>
                <a:srgbClr val="C00000"/>
              </a:solidFill>
            </a:endParaRPr>
          </a:p>
          <a:p>
            <a:r>
              <a:rPr lang="ar-SA" sz="3200" b="1" u="sng" dirty="0" smtClean="0">
                <a:solidFill>
                  <a:srgbClr val="C00000"/>
                </a:solidFill>
              </a:rPr>
              <a:t> التعزيز المتواصل : </a:t>
            </a:r>
            <a:endParaRPr lang="en-US" sz="3200" dirty="0" smtClean="0">
              <a:solidFill>
                <a:srgbClr val="C00000"/>
              </a:solidFill>
            </a:endParaRPr>
          </a:p>
          <a:p>
            <a:r>
              <a:rPr lang="ar-SA" sz="2800" dirty="0" smtClean="0"/>
              <a:t>     في كل مرة يحدث السلوك المقبول يتم تعزيزه وهو يهدف لاكتساب سلوكيات جديدة ليست موجودة لديه</a:t>
            </a:r>
            <a:endParaRPr lang="en-US" sz="2800" dirty="0" smtClean="0"/>
          </a:p>
          <a:p>
            <a:endParaRPr lang="ar-KW" sz="3200" b="1" u="sng" dirty="0" smtClean="0">
              <a:solidFill>
                <a:srgbClr val="C00000"/>
              </a:solidFill>
            </a:endParaRPr>
          </a:p>
          <a:p>
            <a:r>
              <a:rPr lang="ar-SA" sz="3200" b="1" u="sng" dirty="0" smtClean="0">
                <a:solidFill>
                  <a:srgbClr val="C00000"/>
                </a:solidFill>
              </a:rPr>
              <a:t>  التعزيز الم</a:t>
            </a:r>
            <a:r>
              <a:rPr lang="ar-KW" sz="3200" b="1" u="sng" dirty="0" smtClean="0">
                <a:solidFill>
                  <a:srgbClr val="C00000"/>
                </a:solidFill>
              </a:rPr>
              <a:t>ت</a:t>
            </a:r>
            <a:r>
              <a:rPr lang="ar-SA" sz="3200" b="1" u="sng" dirty="0" smtClean="0">
                <a:solidFill>
                  <a:srgbClr val="C00000"/>
                </a:solidFill>
              </a:rPr>
              <a:t>قطع</a:t>
            </a:r>
            <a:r>
              <a:rPr lang="ar-SA" sz="3200" b="1" dirty="0" smtClean="0">
                <a:solidFill>
                  <a:srgbClr val="C00000"/>
                </a:solidFill>
              </a:rPr>
              <a:t> :</a:t>
            </a:r>
            <a:endParaRPr lang="en-US" sz="3200" b="1" dirty="0" smtClean="0">
              <a:solidFill>
                <a:srgbClr val="C00000"/>
              </a:solidFill>
            </a:endParaRPr>
          </a:p>
          <a:p>
            <a:r>
              <a:rPr lang="ar-SA" sz="2800" dirty="0" smtClean="0"/>
              <a:t>هو تعزيز السلوك أحيانا وهو يفيد في استمرارية السلوك وإذا استمر على ذلك يتم التعزيز المنقطع وليس كل مرة</a:t>
            </a:r>
            <a:endParaRPr lang="en-US" sz="2800" dirty="0" smtClean="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6" name="مربع نص 5"/>
          <p:cNvSpPr txBox="1"/>
          <p:nvPr/>
        </p:nvSpPr>
        <p:spPr>
          <a:xfrm>
            <a:off x="357158" y="642918"/>
            <a:ext cx="8072494" cy="5324535"/>
          </a:xfrm>
          <a:prstGeom prst="rect">
            <a:avLst/>
          </a:prstGeom>
          <a:noFill/>
        </p:spPr>
        <p:txBody>
          <a:bodyPr wrap="square" rtlCol="1">
            <a:spAutoFit/>
          </a:bodyPr>
          <a:lstStyle/>
          <a:p>
            <a:pPr algn="ctr"/>
            <a:r>
              <a:rPr lang="ar-SA" sz="4400" b="1" u="sng" dirty="0" smtClean="0">
                <a:solidFill>
                  <a:srgbClr val="C00000"/>
                </a:solidFill>
              </a:rPr>
              <a:t> من أساليب زيادة السلوك المرغوب</a:t>
            </a:r>
            <a:endParaRPr lang="ar-KW" sz="4400" b="1" u="sng" dirty="0" smtClean="0">
              <a:solidFill>
                <a:srgbClr val="C00000"/>
              </a:solidFill>
            </a:endParaRPr>
          </a:p>
          <a:p>
            <a:endParaRPr lang="ar-KW" sz="3600" b="1" u="sng" dirty="0" smtClean="0">
              <a:solidFill>
                <a:srgbClr val="C00000"/>
              </a:solidFill>
            </a:endParaRPr>
          </a:p>
          <a:p>
            <a:r>
              <a:rPr lang="ar-SA" sz="3600" b="1" u="sng" dirty="0" smtClean="0">
                <a:solidFill>
                  <a:srgbClr val="C00000"/>
                </a:solidFill>
              </a:rPr>
              <a:t> 2 (  التعاقد السلوكي ) :</a:t>
            </a:r>
            <a:endParaRPr lang="en-US" sz="3600" dirty="0" smtClean="0">
              <a:solidFill>
                <a:srgbClr val="C00000"/>
              </a:solidFill>
            </a:endParaRPr>
          </a:p>
          <a:p>
            <a:r>
              <a:rPr lang="ar-SA" sz="2800" dirty="0" smtClean="0"/>
              <a:t>وهو :  اتفاقية مكتوبة توضح العلاقة بين المهمة التي سيؤديها  الفرد والمكافاة التي سيحصل عليها ،  وفيها اتفاق بين طرفين فتحدد شروطه عن طريق التفاوض يتعهد فيه الطرف الاول (الطالب) بتأدية سلوك معين والطرف الثاني بتعزيز ذلك السلوك </a:t>
            </a:r>
            <a:endParaRPr lang="en-US" sz="2800" dirty="0" smtClean="0"/>
          </a:p>
          <a:p>
            <a:r>
              <a:rPr lang="ar-SA" sz="2800" b="1" u="sng" dirty="0" smtClean="0">
                <a:solidFill>
                  <a:srgbClr val="C00000"/>
                </a:solidFill>
              </a:rPr>
              <a:t>  مثال:</a:t>
            </a:r>
            <a:r>
              <a:rPr lang="ar-SA" sz="2800" b="1" dirty="0" smtClean="0">
                <a:solidFill>
                  <a:srgbClr val="C00000"/>
                </a:solidFill>
              </a:rPr>
              <a:t> </a:t>
            </a:r>
            <a:endParaRPr lang="en-US" sz="2800" b="1" dirty="0" smtClean="0">
              <a:solidFill>
                <a:srgbClr val="C00000"/>
              </a:solidFill>
            </a:endParaRPr>
          </a:p>
          <a:p>
            <a:r>
              <a:rPr lang="ar-SA" sz="2800" b="1" dirty="0" smtClean="0"/>
              <a:t>الطالب الذي يتأخر صباحا ، يتم الاتفاق معه على تكريمه في الطابور بعد التزامه.</a:t>
            </a:r>
            <a:endParaRPr lang="en-US" sz="2800" b="1" dirty="0" smtClean="0"/>
          </a:p>
          <a:p>
            <a:endParaRPr lang="ar-KW" sz="2800"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790" y="0"/>
            <a:ext cx="9179790" cy="6858000"/>
          </a:xfrm>
        </p:spPr>
      </p:pic>
      <p:sp>
        <p:nvSpPr>
          <p:cNvPr id="7" name="مربع نص 6"/>
          <p:cNvSpPr txBox="1"/>
          <p:nvPr/>
        </p:nvSpPr>
        <p:spPr>
          <a:xfrm>
            <a:off x="571472" y="428604"/>
            <a:ext cx="7858180" cy="369332"/>
          </a:xfrm>
          <a:prstGeom prst="rect">
            <a:avLst/>
          </a:prstGeom>
          <a:noFill/>
        </p:spPr>
        <p:txBody>
          <a:bodyPr wrap="square" rtlCol="1">
            <a:spAutoFit/>
          </a:bodyPr>
          <a:lstStyle/>
          <a:p>
            <a:endParaRPr lang="ar-KW"/>
          </a:p>
        </p:txBody>
      </p:sp>
      <p:sp>
        <p:nvSpPr>
          <p:cNvPr id="6" name="مربع نص 5"/>
          <p:cNvSpPr txBox="1"/>
          <p:nvPr/>
        </p:nvSpPr>
        <p:spPr>
          <a:xfrm>
            <a:off x="285720" y="285728"/>
            <a:ext cx="8358246" cy="6247864"/>
          </a:xfrm>
          <a:prstGeom prst="rect">
            <a:avLst/>
          </a:prstGeom>
          <a:noFill/>
        </p:spPr>
        <p:txBody>
          <a:bodyPr wrap="square" rtlCol="1">
            <a:spAutoFit/>
          </a:bodyPr>
          <a:lstStyle/>
          <a:p>
            <a:r>
              <a:rPr lang="ar-SA" sz="4400" b="1" i="1" u="sng" dirty="0" smtClean="0">
                <a:solidFill>
                  <a:srgbClr val="C00000"/>
                </a:solidFill>
              </a:rPr>
              <a:t> 3-</a:t>
            </a:r>
            <a:r>
              <a:rPr lang="ar-KW" sz="4400" b="1" i="1" u="sng" dirty="0" smtClean="0">
                <a:solidFill>
                  <a:srgbClr val="C00000"/>
                </a:solidFill>
              </a:rPr>
              <a:t> </a:t>
            </a:r>
            <a:r>
              <a:rPr lang="ar-SA" sz="4400" b="1" i="1" u="sng" dirty="0" smtClean="0">
                <a:solidFill>
                  <a:srgbClr val="C00000"/>
                </a:solidFill>
              </a:rPr>
              <a:t>الاقتصاد الرمزي:</a:t>
            </a:r>
            <a:endParaRPr lang="en-US" sz="4400" b="1" dirty="0" smtClean="0">
              <a:solidFill>
                <a:srgbClr val="C00000"/>
              </a:solidFill>
            </a:endParaRPr>
          </a:p>
          <a:p>
            <a:r>
              <a:rPr lang="ar-SA" sz="2400" b="1" dirty="0" smtClean="0"/>
              <a:t>     يشمل على توظيف المعززات الرمزية (هي اشياء مادية يمكن توفيرها مباشرة بعد حدوث السلوك من اجل استبدالها في وقت لاحق بمعززات مختلفة  </a:t>
            </a:r>
            <a:endParaRPr lang="en-US" sz="2400" b="1" dirty="0" smtClean="0"/>
          </a:p>
          <a:p>
            <a:r>
              <a:rPr lang="ar-SA" sz="2400" b="1" dirty="0" smtClean="0"/>
              <a:t>   بمعنى أن الطالب الذي يجمع - مثلا 10 نجوم - نتيجة سلوك ايجابي يتم استبدال النجوم بهدية قيمة</a:t>
            </a:r>
            <a:endParaRPr lang="en-US" sz="2400" b="1" dirty="0" smtClean="0"/>
          </a:p>
          <a:p>
            <a:r>
              <a:rPr lang="ar-SA" sz="4400" b="1" i="1" u="sng" dirty="0" smtClean="0">
                <a:solidFill>
                  <a:srgbClr val="C00000"/>
                </a:solidFill>
              </a:rPr>
              <a:t>  4-</a:t>
            </a:r>
            <a:r>
              <a:rPr lang="ar-KW" sz="4400" b="1" i="1" u="sng" dirty="0" smtClean="0">
                <a:solidFill>
                  <a:srgbClr val="C00000"/>
                </a:solidFill>
              </a:rPr>
              <a:t> </a:t>
            </a:r>
            <a:r>
              <a:rPr lang="ar-SA" sz="4400" b="1" i="1" u="sng" dirty="0" smtClean="0">
                <a:solidFill>
                  <a:srgbClr val="C00000"/>
                </a:solidFill>
              </a:rPr>
              <a:t>العقاب:</a:t>
            </a:r>
            <a:endParaRPr lang="en-US" sz="4400" b="1" dirty="0" smtClean="0">
              <a:solidFill>
                <a:srgbClr val="C00000"/>
              </a:solidFill>
            </a:endParaRPr>
          </a:p>
          <a:p>
            <a:r>
              <a:rPr lang="ar-SA" sz="2400" b="1" dirty="0" smtClean="0"/>
              <a:t>  تعريض الفرد لمثيرات مؤلمة منفرة يترتب عليها كف السلوك غير المرغوب فيه .</a:t>
            </a:r>
            <a:endParaRPr lang="en-US" sz="2400" b="1" dirty="0" smtClean="0"/>
          </a:p>
          <a:p>
            <a:r>
              <a:rPr lang="ar-SA" sz="2400" b="1" i="1" dirty="0" smtClean="0"/>
              <a:t>وهو قسمان   </a:t>
            </a:r>
            <a:r>
              <a:rPr lang="ar-SA" sz="2400" b="1" i="1" dirty="0" err="1" smtClean="0"/>
              <a:t>أ</a:t>
            </a:r>
            <a:r>
              <a:rPr lang="ar-SA" sz="2400" b="1" i="1" dirty="0" smtClean="0"/>
              <a:t>) ايجابي          </a:t>
            </a:r>
            <a:r>
              <a:rPr lang="ar-SA" sz="2400" b="1" i="1" dirty="0" err="1" smtClean="0"/>
              <a:t>ب</a:t>
            </a:r>
            <a:r>
              <a:rPr lang="ar-SA" sz="2400" b="1" i="1" dirty="0" smtClean="0"/>
              <a:t>)   سلبي</a:t>
            </a:r>
            <a:endParaRPr lang="en-US" sz="2400" b="1" dirty="0" smtClean="0"/>
          </a:p>
          <a:p>
            <a:r>
              <a:rPr lang="ar-SA" sz="3600" b="1" i="1" u="sng" dirty="0" smtClean="0">
                <a:solidFill>
                  <a:srgbClr val="C00000"/>
                </a:solidFill>
              </a:rPr>
              <a:t>أ - العقاب الايجابي</a:t>
            </a:r>
            <a:r>
              <a:rPr lang="ar-SA" sz="3600" b="1" i="1" dirty="0" smtClean="0">
                <a:solidFill>
                  <a:srgbClr val="C00000"/>
                </a:solidFill>
              </a:rPr>
              <a:t> </a:t>
            </a:r>
            <a:r>
              <a:rPr lang="ar-SA" sz="2400" b="1" dirty="0" smtClean="0">
                <a:solidFill>
                  <a:srgbClr val="C00000"/>
                </a:solidFill>
              </a:rPr>
              <a:t>: </a:t>
            </a:r>
            <a:endParaRPr lang="en-US" sz="2400" b="1" dirty="0" smtClean="0">
              <a:solidFill>
                <a:srgbClr val="C00000"/>
              </a:solidFill>
            </a:endParaRPr>
          </a:p>
          <a:p>
            <a:r>
              <a:rPr lang="ar-SA" sz="2400" b="1" dirty="0" smtClean="0"/>
              <a:t>                        يمنع استخدامه كضرب الطالب وتوبيخه بعد </a:t>
            </a:r>
            <a:r>
              <a:rPr lang="ar-SA" sz="2400" b="1" dirty="0" err="1" smtClean="0"/>
              <a:t>قيامه</a:t>
            </a:r>
            <a:r>
              <a:rPr lang="ar-SA" sz="2400" b="1" dirty="0" smtClean="0"/>
              <a:t> </a:t>
            </a:r>
            <a:r>
              <a:rPr lang="ar-KW" sz="2400" b="1" dirty="0" smtClean="0"/>
              <a:t>ب</a:t>
            </a:r>
            <a:r>
              <a:rPr lang="ar-SA" sz="2400" b="1" dirty="0" smtClean="0"/>
              <a:t>سلوك ما</a:t>
            </a:r>
            <a:endParaRPr lang="en-US" sz="2400" b="1" dirty="0" smtClean="0"/>
          </a:p>
          <a:p>
            <a:r>
              <a:rPr lang="ar-SA" sz="3600" b="1" i="1" u="sng" dirty="0" smtClean="0">
                <a:solidFill>
                  <a:srgbClr val="C00000"/>
                </a:solidFill>
              </a:rPr>
              <a:t>ب- العقاب السلبي:</a:t>
            </a:r>
            <a:endParaRPr lang="en-US" sz="3600" b="1" dirty="0" smtClean="0">
              <a:solidFill>
                <a:srgbClr val="C00000"/>
              </a:solidFill>
            </a:endParaRPr>
          </a:p>
          <a:p>
            <a:r>
              <a:rPr lang="ar-SA" sz="2400" b="1" dirty="0" smtClean="0"/>
              <a:t>                   استبعاد </a:t>
            </a:r>
            <a:r>
              <a:rPr lang="ar-SA" sz="2400" b="1" dirty="0" err="1" smtClean="0"/>
              <a:t>ش</a:t>
            </a:r>
            <a:r>
              <a:rPr lang="ar-KW" sz="2400" b="1" dirty="0" err="1" smtClean="0"/>
              <a:t>يء</a:t>
            </a:r>
            <a:r>
              <a:rPr lang="ar-KW" sz="2400" b="1" dirty="0" smtClean="0"/>
              <a:t> </a:t>
            </a:r>
            <a:r>
              <a:rPr lang="ar-SA" sz="2400" b="1" dirty="0" smtClean="0"/>
              <a:t>سار للفرد أو حرمانه نتيجة صدور سلوك غير </a:t>
            </a:r>
            <a:r>
              <a:rPr lang="ar-KW" sz="2400" b="1" dirty="0" smtClean="0"/>
              <a:t>     </a:t>
            </a:r>
          </a:p>
          <a:p>
            <a:r>
              <a:rPr lang="ar-SA" sz="2400" b="1" dirty="0" smtClean="0"/>
              <a:t>مرغوب فيه</a:t>
            </a:r>
            <a:r>
              <a:rPr lang="ar-KW" sz="2400" b="1" dirty="0" smtClean="0"/>
              <a:t> </a:t>
            </a:r>
            <a:endParaRPr lang="en-US" sz="2400" b="1" dirty="0" smtClean="0"/>
          </a:p>
          <a:p>
            <a:endParaRPr lang="ar-KW" sz="2400" b="1" dirty="0"/>
          </a:p>
        </p:txBody>
      </p:sp>
    </p:spTree>
    <p:extLst>
      <p:ext uri="{BB962C8B-B14F-4D97-AF65-F5344CB8AC3E}">
        <p14:creationId xmlns:p14="http://schemas.microsoft.com/office/powerpoint/2010/main" xmlns="" val="688427879"/>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252E01028CF549B7D28F1F16EEA79A" ma:contentTypeVersion="0" ma:contentTypeDescription="Create a new document." ma:contentTypeScope="" ma:versionID="4b44ae4fa6b35db82413d5255fdf5d0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69DE237-678C-4E6F-A610-06F88ECA5294}"/>
</file>

<file path=customXml/itemProps2.xml><?xml version="1.0" encoding="utf-8"?>
<ds:datastoreItem xmlns:ds="http://schemas.openxmlformats.org/officeDocument/2006/customXml" ds:itemID="{0DE83466-2187-4038-AD51-DEF096E890E4}"/>
</file>

<file path=customXml/itemProps3.xml><?xml version="1.0" encoding="utf-8"?>
<ds:datastoreItem xmlns:ds="http://schemas.openxmlformats.org/officeDocument/2006/customXml" ds:itemID="{EBA4F9AF-6E89-4FB5-8228-EFC5345748B9}"/>
</file>

<file path=docProps/app.xml><?xml version="1.0" encoding="utf-8"?>
<Properties xmlns="http://schemas.openxmlformats.org/officeDocument/2006/extended-properties" xmlns:vt="http://schemas.openxmlformats.org/officeDocument/2006/docPropsVTypes">
  <Template/>
  <TotalTime>1362</TotalTime>
  <Words>1949</Words>
  <Application>Microsoft Office PowerPoint</Application>
  <PresentationFormat>عرض على الشاشة (3:4)‏</PresentationFormat>
  <Paragraphs>181</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375</cp:revision>
  <dcterms:created xsi:type="dcterms:W3CDTF">2013-04-30T15:31:58Z</dcterms:created>
  <dcterms:modified xsi:type="dcterms:W3CDTF">2013-11-30T15:25:51Z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0x01010048252E01028CF549B7D28F1F16EEA79A</vt:lpwstr>
  </property>
</Properties>
</file>