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2" r:id="rId2"/>
    <p:sldId id="363" r:id="rId3"/>
    <p:sldId id="354" r:id="rId4"/>
    <p:sldId id="350" r:id="rId5"/>
    <p:sldId id="351" r:id="rId6"/>
    <p:sldId id="326" r:id="rId7"/>
    <p:sldId id="318" r:id="rId8"/>
    <p:sldId id="349" r:id="rId9"/>
    <p:sldId id="317" r:id="rId10"/>
    <p:sldId id="319" r:id="rId11"/>
    <p:sldId id="347" r:id="rId12"/>
    <p:sldId id="348" r:id="rId13"/>
    <p:sldId id="272" r:id="rId14"/>
    <p:sldId id="367" r:id="rId15"/>
    <p:sldId id="330" r:id="rId16"/>
    <p:sldId id="364" r:id="rId17"/>
    <p:sldId id="320" r:id="rId18"/>
    <p:sldId id="315" r:id="rId19"/>
    <p:sldId id="361" r:id="rId20"/>
    <p:sldId id="273" r:id="rId21"/>
    <p:sldId id="277" r:id="rId22"/>
    <p:sldId id="274" r:id="rId23"/>
    <p:sldId id="278" r:id="rId24"/>
    <p:sldId id="279" r:id="rId25"/>
    <p:sldId id="280" r:id="rId26"/>
    <p:sldId id="290" r:id="rId27"/>
    <p:sldId id="281" r:id="rId28"/>
    <p:sldId id="331" r:id="rId29"/>
    <p:sldId id="282" r:id="rId30"/>
    <p:sldId id="316" r:id="rId31"/>
    <p:sldId id="283" r:id="rId32"/>
    <p:sldId id="284" r:id="rId33"/>
    <p:sldId id="285" r:id="rId34"/>
    <p:sldId id="321" r:id="rId35"/>
    <p:sldId id="322" r:id="rId36"/>
    <p:sldId id="324" r:id="rId37"/>
    <p:sldId id="341" r:id="rId38"/>
    <p:sldId id="365" r:id="rId39"/>
    <p:sldId id="286" r:id="rId40"/>
    <p:sldId id="366" r:id="rId41"/>
    <p:sldId id="287" r:id="rId42"/>
    <p:sldId id="288" r:id="rId43"/>
    <p:sldId id="306" r:id="rId44"/>
    <p:sldId id="313" r:id="rId45"/>
    <p:sldId id="325" r:id="rId46"/>
    <p:sldId id="332" r:id="rId47"/>
    <p:sldId id="343" r:id="rId48"/>
    <p:sldId id="344" r:id="rId49"/>
    <p:sldId id="359" r:id="rId50"/>
    <p:sldId id="333" r:id="rId51"/>
    <p:sldId id="334" r:id="rId52"/>
    <p:sldId id="335" r:id="rId53"/>
    <p:sldId id="345" r:id="rId54"/>
    <p:sldId id="346" r:id="rId55"/>
    <p:sldId id="336" r:id="rId56"/>
    <p:sldId id="337" r:id="rId57"/>
    <p:sldId id="338" r:id="rId58"/>
    <p:sldId id="340" r:id="rId59"/>
    <p:sldId id="339" r:id="rId60"/>
    <p:sldId id="342" r:id="rId61"/>
    <p:sldId id="360" r:id="rId62"/>
    <p:sldId id="314"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61" d="100"/>
          <a:sy n="61" d="100"/>
        </p:scale>
        <p:origin x="-1152" y="-72"/>
      </p:cViewPr>
      <p:guideLst>
        <p:guide orient="horz" pos="2160"/>
        <p:guide pos="2880"/>
      </p:guideLst>
    </p:cSldViewPr>
  </p:slideViewPr>
  <p:notesTextViewPr>
    <p:cViewPr>
      <p:scale>
        <a:sx n="100" d="100"/>
        <a:sy n="100" d="100"/>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10/18/2018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10/18/2018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ori.dhhs.gov/"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top25.sciencedirect.com/" TargetMode="External"/><Relationship Id="rId7" Type="http://schemas.openxmlformats.org/officeDocument/2006/relationships/image" Target="../media/image15.gif"/><Relationship Id="rId2" Type="http://schemas.openxmlformats.org/officeDocument/2006/relationships/hyperlink" Target="http://info.scopus.com/topcited/"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beta.cell.com/erickson/" TargetMode="External"/><Relationship Id="rId10" Type="http://schemas.openxmlformats.org/officeDocument/2006/relationships/image" Target="../media/image18.png"/><Relationship Id="rId4" Type="http://schemas.openxmlformats.org/officeDocument/2006/relationships/hyperlink" Target="http://scimagojr.com/" TargetMode="External"/><Relationship Id="rId9" Type="http://schemas.openxmlformats.org/officeDocument/2006/relationships/image" Target="../media/image17.png"/></Relationships>
</file>

<file path=ppt/slides/_rels/slide62.xml.rels><?xml version="1.0" encoding="UTF-8" standalone="yes"?>
<Relationships xmlns="http://schemas.openxmlformats.org/package/2006/relationships"><Relationship Id="rId2" Type="http://schemas.openxmlformats.org/officeDocument/2006/relationships/hyperlink" Target="http://www.pitt.edu/~super1/CentralAsia/workshop.ht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8400"/>
            <a:ext cx="8229600" cy="1143000"/>
          </a:xfrm>
        </p:spPr>
        <p:txBody>
          <a:bodyPr/>
          <a:lstStyle/>
          <a:p>
            <a:r>
              <a:rPr lang="ar-SA" dirty="0" smtClean="0"/>
              <a:t>بسم الله الرحمن الرحيم </a:t>
            </a:r>
            <a:endParaRPr lang="ar-SA" dirty="0"/>
          </a:p>
        </p:txBody>
      </p:sp>
    </p:spTree>
    <p:extLst>
      <p:ext uri="{BB962C8B-B14F-4D97-AF65-F5344CB8AC3E}">
        <p14:creationId xmlns:p14="http://schemas.microsoft.com/office/powerpoint/2010/main" val="1318936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8382000" cy="3662541"/>
          </a:xfrm>
          <a:prstGeom prst="rect">
            <a:avLst/>
          </a:prstGeom>
        </p:spPr>
        <p:txBody>
          <a:bodyPr wrap="square">
            <a:spAutoFit/>
          </a:bodyPr>
          <a:lstStyle/>
          <a:p>
            <a:pPr marL="571500" indent="-571500" algn="just">
              <a:buFont typeface="Wingdings" pitchFamily="2" charset="2"/>
              <a:buChar char="ü"/>
            </a:pPr>
            <a:r>
              <a:rPr lang="en-US" sz="4000" b="1" i="1" dirty="0">
                <a:solidFill>
                  <a:srgbClr val="FFC000"/>
                </a:solidFill>
                <a:latin typeface="Microsoft Yi Baiti" pitchFamily="66" charset="0"/>
                <a:ea typeface="Microsoft Yi Baiti" pitchFamily="66" charset="0"/>
              </a:rPr>
              <a:t>A scientific paper </a:t>
            </a:r>
            <a:r>
              <a:rPr lang="en-US" sz="3200" b="1" dirty="0">
                <a:latin typeface="Microsoft Yi Baiti" pitchFamily="66" charset="0"/>
                <a:ea typeface="Microsoft Yi Baiti" pitchFamily="66" charset="0"/>
              </a:rPr>
              <a:t>is a written and published report describing original </a:t>
            </a:r>
            <a:r>
              <a:rPr lang="en-US" sz="3200" b="1" dirty="0" smtClean="0">
                <a:latin typeface="Microsoft Yi Baiti" pitchFamily="66" charset="0"/>
                <a:ea typeface="Microsoft Yi Baiti" pitchFamily="66" charset="0"/>
              </a:rPr>
              <a:t>research results</a:t>
            </a:r>
            <a:r>
              <a:rPr lang="en-US" sz="3200" b="1" dirty="0">
                <a:latin typeface="Microsoft Yi Baiti" pitchFamily="66" charset="0"/>
                <a:ea typeface="Microsoft Yi Baiti" pitchFamily="66" charset="0"/>
              </a:rPr>
              <a:t>. That short definition must be qualified, however, by noting that a </a:t>
            </a:r>
            <a:r>
              <a:rPr lang="en-US" sz="3200" b="1" dirty="0" smtClean="0">
                <a:latin typeface="Microsoft Yi Baiti" pitchFamily="66" charset="0"/>
                <a:ea typeface="Microsoft Yi Baiti" pitchFamily="66" charset="0"/>
              </a:rPr>
              <a:t>scientific paper </a:t>
            </a:r>
            <a:r>
              <a:rPr lang="en-US" sz="3200" b="1" dirty="0">
                <a:latin typeface="Microsoft Yi Baiti" pitchFamily="66" charset="0"/>
                <a:ea typeface="Microsoft Yi Baiti" pitchFamily="66" charset="0"/>
              </a:rPr>
              <a:t>must be written in a certain way, as defined by tradition, </a:t>
            </a:r>
            <a:r>
              <a:rPr lang="en-US" sz="3200" b="1" dirty="0" smtClean="0">
                <a:latin typeface="Microsoft Yi Baiti" pitchFamily="66" charset="0"/>
                <a:ea typeface="Microsoft Yi Baiti" pitchFamily="66" charset="0"/>
              </a:rPr>
              <a:t>editorial practice</a:t>
            </a:r>
            <a:r>
              <a:rPr lang="en-US" sz="3200" b="1" dirty="0">
                <a:latin typeface="Microsoft Yi Baiti" pitchFamily="66" charset="0"/>
                <a:ea typeface="Microsoft Yi Baiti" pitchFamily="66" charset="0"/>
              </a:rPr>
              <a:t>, scientific ethics, and the interplay of printing and </a:t>
            </a:r>
            <a:r>
              <a:rPr lang="en-US" sz="3200" b="1" dirty="0" smtClean="0">
                <a:latin typeface="Microsoft Yi Baiti" pitchFamily="66" charset="0"/>
                <a:ea typeface="Microsoft Yi Baiti" pitchFamily="66" charset="0"/>
              </a:rPr>
              <a:t>publishing procedures</a:t>
            </a:r>
            <a:r>
              <a:rPr lang="en-US" sz="3200" b="1" dirty="0">
                <a:latin typeface="Microsoft Yi Baiti" pitchFamily="66" charset="0"/>
                <a:ea typeface="Microsoft Yi Baiti" pitchFamily="66" charset="0"/>
              </a:rPr>
              <a:t>.</a:t>
            </a:r>
            <a:endParaRPr lang="ar-SA" sz="3200" b="1" dirty="0">
              <a:latin typeface="Microsoft Yi Baiti" pitchFamily="66" charset="0"/>
              <a:ea typeface="Microsoft Yi Baiti" pitchFamily="66" charset="0"/>
            </a:endParaRPr>
          </a:p>
        </p:txBody>
      </p:sp>
    </p:spTree>
    <p:extLst>
      <p:ext uri="{BB962C8B-B14F-4D97-AF65-F5344CB8AC3E}">
        <p14:creationId xmlns:p14="http://schemas.microsoft.com/office/powerpoint/2010/main" val="2415861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66843"/>
            <a:ext cx="8839200" cy="5570756"/>
          </a:xfrm>
          <a:prstGeom prst="rect">
            <a:avLst/>
          </a:prstGeom>
        </p:spPr>
        <p:txBody>
          <a:bodyPr wrap="square">
            <a:spAutoFit/>
          </a:bodyPr>
          <a:lstStyle/>
          <a:p>
            <a:pPr algn="just"/>
            <a:r>
              <a:rPr lang="en-US" sz="3600" b="1" dirty="0">
                <a:solidFill>
                  <a:srgbClr val="FF0000"/>
                </a:solidFill>
                <a:latin typeface="Microsoft Yi Baiti" pitchFamily="66" charset="0"/>
                <a:ea typeface="Microsoft Yi Baiti" pitchFamily="66" charset="0"/>
              </a:rPr>
              <a:t>What is publishable….</a:t>
            </a:r>
          </a:p>
          <a:p>
            <a:pPr algn="just"/>
            <a:r>
              <a:rPr lang="en-US" sz="3200" b="1" dirty="0">
                <a:latin typeface="Microsoft Yi Baiti" pitchFamily="66" charset="0"/>
                <a:ea typeface="Microsoft Yi Baiti" pitchFamily="66" charset="0"/>
              </a:rPr>
              <a:t>Journals like to publish papers that are going to be widely read and useful to the readers</a:t>
            </a:r>
          </a:p>
          <a:p>
            <a:pPr algn="just"/>
            <a:r>
              <a:rPr lang="en-US" sz="3200" b="1" dirty="0">
                <a:latin typeface="Microsoft Yi Baiti" pitchFamily="66" charset="0"/>
                <a:ea typeface="Microsoft Yi Baiti" pitchFamily="66" charset="0"/>
              </a:rPr>
              <a:t>• Papers that report “original and significant” findings that are likely to be of interest to a broad spectrum of its readers</a:t>
            </a:r>
          </a:p>
          <a:p>
            <a:pPr algn="just"/>
            <a:r>
              <a:rPr lang="en-US" sz="3200" b="1" dirty="0">
                <a:latin typeface="Microsoft Yi Baiti" pitchFamily="66" charset="0"/>
                <a:ea typeface="Microsoft Yi Baiti" pitchFamily="66" charset="0"/>
              </a:rPr>
              <a:t>• Papers that are well organized and well written, with clear statements regarding how the findings relate to and advance the understanding/development of the subject</a:t>
            </a:r>
          </a:p>
          <a:p>
            <a:pPr algn="just"/>
            <a:r>
              <a:rPr lang="en-US" sz="3200" b="1" dirty="0">
                <a:latin typeface="Microsoft Yi Baiti" pitchFamily="66" charset="0"/>
                <a:ea typeface="Microsoft Yi Baiti" pitchFamily="66" charset="0"/>
              </a:rPr>
              <a:t>• Papers that are concise and yet complete in their presentation of the findings</a:t>
            </a:r>
            <a:endParaRPr lang="ar-SA" sz="3200" b="1" dirty="0">
              <a:latin typeface="Microsoft Yi Baiti" pitchFamily="66" charset="0"/>
              <a:ea typeface="Microsoft Yi Baiti" pitchFamily="66" charset="0"/>
            </a:endParaRPr>
          </a:p>
        </p:txBody>
      </p:sp>
    </p:spTree>
    <p:extLst>
      <p:ext uri="{BB962C8B-B14F-4D97-AF65-F5344CB8AC3E}">
        <p14:creationId xmlns:p14="http://schemas.microsoft.com/office/powerpoint/2010/main" val="1386785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66843"/>
            <a:ext cx="8534400" cy="5078313"/>
          </a:xfrm>
          <a:prstGeom prst="rect">
            <a:avLst/>
          </a:prstGeom>
        </p:spPr>
        <p:txBody>
          <a:bodyPr wrap="square">
            <a:spAutoFit/>
          </a:bodyPr>
          <a:lstStyle/>
          <a:p>
            <a:pPr algn="just"/>
            <a:r>
              <a:rPr lang="en-US" sz="3600" b="1" dirty="0">
                <a:solidFill>
                  <a:srgbClr val="FF0000"/>
                </a:solidFill>
                <a:latin typeface="Microsoft Yi Baiti" pitchFamily="66" charset="0"/>
                <a:ea typeface="Microsoft Yi Baiti" pitchFamily="66" charset="0"/>
              </a:rPr>
              <a:t>What is not acceptable…</a:t>
            </a:r>
          </a:p>
          <a:p>
            <a:pPr algn="just"/>
            <a:r>
              <a:rPr lang="en-US" sz="3200" b="1" dirty="0">
                <a:latin typeface="Microsoft Yi Baiti" pitchFamily="66" charset="0"/>
                <a:ea typeface="Microsoft Yi Baiti" pitchFamily="66" charset="0"/>
              </a:rPr>
              <a:t>• Papers that are routine extensions of previous reports and that do not appreciably advance fundamental understanding or knowledge in the area</a:t>
            </a:r>
          </a:p>
          <a:p>
            <a:pPr algn="just"/>
            <a:r>
              <a:rPr lang="en-US" sz="3200" b="1" dirty="0">
                <a:latin typeface="Microsoft Yi Baiti" pitchFamily="66" charset="0"/>
                <a:ea typeface="Microsoft Yi Baiti" pitchFamily="66" charset="0"/>
              </a:rPr>
              <a:t>• Incremental / fragmentary reports of research results</a:t>
            </a:r>
          </a:p>
          <a:p>
            <a:pPr algn="just"/>
            <a:r>
              <a:rPr lang="en-US" sz="3200" b="1" dirty="0">
                <a:latin typeface="Microsoft Yi Baiti" pitchFamily="66" charset="0"/>
                <a:ea typeface="Microsoft Yi Baiti" pitchFamily="66" charset="0"/>
              </a:rPr>
              <a:t>• Verbose, poorly organized, papers cluttered with unnecessary or poor quality illustrations</a:t>
            </a:r>
          </a:p>
          <a:p>
            <a:pPr algn="just"/>
            <a:r>
              <a:rPr lang="en-US" sz="3200" b="1" dirty="0">
                <a:latin typeface="Microsoft Yi Baiti" pitchFamily="66" charset="0"/>
                <a:ea typeface="Microsoft Yi Baiti" pitchFamily="66" charset="0"/>
              </a:rPr>
              <a:t>• Violations of ethical guidelines, including plagiarism of any type or degree (of others or of oneself) and questionable research practices (QRP</a:t>
            </a:r>
            <a:r>
              <a:rPr lang="en-US" sz="2800" dirty="0"/>
              <a:t>)</a:t>
            </a:r>
            <a:endParaRPr lang="ar-SA" sz="2800" dirty="0"/>
          </a:p>
        </p:txBody>
      </p:sp>
    </p:spTree>
    <p:extLst>
      <p:ext uri="{BB962C8B-B14F-4D97-AF65-F5344CB8AC3E}">
        <p14:creationId xmlns:p14="http://schemas.microsoft.com/office/powerpoint/2010/main" val="3733322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474563"/>
            <a:ext cx="6553200" cy="2308324"/>
          </a:xfrm>
          <a:prstGeom prst="rect">
            <a:avLst/>
          </a:prstGeom>
        </p:spPr>
        <p:txBody>
          <a:bodyPr wrap="square">
            <a:spAutoFit/>
          </a:bodyPr>
          <a:lstStyle/>
          <a:p>
            <a:r>
              <a:rPr lang="en-US" sz="7200" b="1" dirty="0">
                <a:solidFill>
                  <a:schemeClr val="tx1">
                    <a:lumMod val="95000"/>
                  </a:schemeClr>
                </a:solidFill>
                <a:latin typeface="Microsoft Yi Baiti" pitchFamily="66" charset="0"/>
                <a:ea typeface="Microsoft Yi Baiti" pitchFamily="66" charset="0"/>
              </a:rPr>
              <a:t>Ethics of publication</a:t>
            </a:r>
            <a:endParaRPr lang="ar-SA" sz="7200" b="1" dirty="0">
              <a:solidFill>
                <a:schemeClr val="tx1">
                  <a:lumMod val="95000"/>
                </a:schemeClr>
              </a:solidFill>
              <a:latin typeface="Microsoft Yi Baiti" pitchFamily="66" charset="0"/>
              <a:ea typeface="Microsoft Yi Baiti" pitchFamily="66" charset="0"/>
            </a:endParaRPr>
          </a:p>
        </p:txBody>
      </p:sp>
      <p:pic>
        <p:nvPicPr>
          <p:cNvPr id="4" name="Picture 5" descr="https://zeo.sgul.ac.uk/students/clubs/societies/Ethics.jpg"/>
          <p:cNvPicPr>
            <a:picLocks noChangeAspect="1" noChangeArrowheads="1"/>
          </p:cNvPicPr>
          <p:nvPr/>
        </p:nvPicPr>
        <p:blipFill>
          <a:blip r:embed="rId2"/>
          <a:srcRect/>
          <a:stretch>
            <a:fillRect/>
          </a:stretch>
        </p:blipFill>
        <p:spPr bwMode="auto">
          <a:xfrm>
            <a:off x="4495800" y="1567750"/>
            <a:ext cx="4092575" cy="32112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1912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836952504"/>
              </p:ext>
            </p:extLst>
          </p:nvPr>
        </p:nvGraphicFramePr>
        <p:xfrm>
          <a:off x="1371600" y="1295400"/>
          <a:ext cx="6249988" cy="5562600"/>
        </p:xfrm>
        <a:graphic>
          <a:graphicData uri="http://schemas.openxmlformats.org/presentationml/2006/ole">
            <mc:AlternateContent xmlns:mc="http://schemas.openxmlformats.org/markup-compatibility/2006">
              <mc:Choice xmlns:v="urn:schemas-microsoft-com:vml" Requires="v">
                <p:oleObj spid="_x0000_s3081" name="Visio" r:id="rId3" imgW="7114946" imgH="6331915" progId="">
                  <p:embed/>
                </p:oleObj>
              </mc:Choice>
              <mc:Fallback>
                <p:oleObj name="Visio" r:id="rId3" imgW="7114946" imgH="6331915"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295400"/>
                        <a:ext cx="6249988"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12127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274638"/>
            <a:ext cx="8229600" cy="725487"/>
          </a:xfrm>
          <a:prstGeom prst="rect">
            <a:avLst/>
          </a:prstGeom>
        </p:spPr>
        <p:txBody>
          <a:bodyPr>
            <a:noAutofit/>
          </a:bodyPr>
          <a:lst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rtl="0">
              <a:defRPr/>
            </a:pPr>
            <a:r>
              <a:rPr lang="en-US" sz="3600" smtClean="0">
                <a:solidFill>
                  <a:srgbClr val="C00000"/>
                </a:solidFill>
              </a:rPr>
              <a:t>Introduction</a:t>
            </a:r>
            <a:br>
              <a:rPr lang="en-US" sz="3600" smtClean="0">
                <a:solidFill>
                  <a:srgbClr val="C00000"/>
                </a:solidFill>
              </a:rPr>
            </a:br>
            <a:endParaRPr lang="en-US" sz="3600" dirty="0">
              <a:solidFill>
                <a:srgbClr val="C00000"/>
              </a:solidFill>
            </a:endParaRPr>
          </a:p>
        </p:txBody>
      </p:sp>
      <p:sp>
        <p:nvSpPr>
          <p:cNvPr id="3" name="Содержимое 2"/>
          <p:cNvSpPr txBox="1">
            <a:spLocks/>
          </p:cNvSpPr>
          <p:nvPr/>
        </p:nvSpPr>
        <p:spPr>
          <a:xfrm>
            <a:off x="0" y="1071563"/>
            <a:ext cx="9067800" cy="4525962"/>
          </a:xfrm>
          <a:prstGeom prst="rect">
            <a:avLst/>
          </a:prstGeom>
        </p:spPr>
        <p:txBody>
          <a:bodyPr/>
          <a:lst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just" rtl="0"/>
            <a:r>
              <a:rPr lang="en-US" sz="3200" b="1" dirty="0">
                <a:latin typeface="Microsoft Yi Baiti" pitchFamily="66" charset="0"/>
                <a:ea typeface="Microsoft Yi Baiti" pitchFamily="66" charset="0"/>
              </a:rPr>
              <a:t>Publication is the final stage of research and therefore a responsibility for all </a:t>
            </a:r>
            <a:r>
              <a:rPr lang="ru-RU" sz="3200" b="1" dirty="0">
                <a:latin typeface="Microsoft Yi Baiti" pitchFamily="66" charset="0"/>
                <a:ea typeface="Microsoft Yi Baiti" pitchFamily="66" charset="0"/>
              </a:rPr>
              <a:t> </a:t>
            </a:r>
            <a:r>
              <a:rPr lang="en-US" sz="3200" b="1" dirty="0">
                <a:latin typeface="Microsoft Yi Baiti" pitchFamily="66" charset="0"/>
                <a:ea typeface="Microsoft Yi Baiti" pitchFamily="66" charset="0"/>
              </a:rPr>
              <a:t>researchers. </a:t>
            </a:r>
            <a:endParaRPr lang="ru-RU" sz="3200" b="1" dirty="0">
              <a:latin typeface="Microsoft Yi Baiti" pitchFamily="66" charset="0"/>
              <a:ea typeface="Microsoft Yi Baiti" pitchFamily="66" charset="0"/>
            </a:endParaRPr>
          </a:p>
          <a:p>
            <a:pPr algn="just" rtl="0"/>
            <a:r>
              <a:rPr lang="en-US" sz="3200" b="1" dirty="0">
                <a:latin typeface="Microsoft Yi Baiti" pitchFamily="66" charset="0"/>
                <a:ea typeface="Microsoft Yi Baiti" pitchFamily="66" charset="0"/>
              </a:rPr>
              <a:t>Scholarly publications are expected to provide a detailed and permanent </a:t>
            </a:r>
            <a:r>
              <a:rPr lang="ru-RU" sz="3200" b="1" dirty="0">
                <a:latin typeface="Microsoft Yi Baiti" pitchFamily="66" charset="0"/>
                <a:ea typeface="Microsoft Yi Baiti" pitchFamily="66" charset="0"/>
              </a:rPr>
              <a:t> </a:t>
            </a:r>
            <a:r>
              <a:rPr lang="en-US" sz="3200" b="1" dirty="0">
                <a:latin typeface="Microsoft Yi Baiti" pitchFamily="66" charset="0"/>
                <a:ea typeface="Microsoft Yi Baiti" pitchFamily="66" charset="0"/>
              </a:rPr>
              <a:t>record of research. </a:t>
            </a:r>
            <a:endParaRPr lang="ru-RU" sz="3200" b="1" dirty="0">
              <a:latin typeface="Microsoft Yi Baiti" pitchFamily="66" charset="0"/>
              <a:ea typeface="Microsoft Yi Baiti" pitchFamily="66" charset="0"/>
            </a:endParaRPr>
          </a:p>
          <a:p>
            <a:pPr algn="just" rtl="0"/>
            <a:r>
              <a:rPr lang="en-US" sz="3200" b="1" dirty="0">
                <a:latin typeface="Microsoft Yi Baiti" pitchFamily="66" charset="0"/>
                <a:ea typeface="Microsoft Yi Baiti" pitchFamily="66" charset="0"/>
              </a:rPr>
              <a:t>Because publications form the basis for both new research and the </a:t>
            </a:r>
            <a:r>
              <a:rPr lang="ru-RU" sz="3200" b="1" dirty="0">
                <a:latin typeface="Microsoft Yi Baiti" pitchFamily="66" charset="0"/>
                <a:ea typeface="Microsoft Yi Baiti" pitchFamily="66" charset="0"/>
              </a:rPr>
              <a:t> </a:t>
            </a:r>
            <a:r>
              <a:rPr lang="en-US" sz="3200" b="1" dirty="0">
                <a:latin typeface="Microsoft Yi Baiti" pitchFamily="66" charset="0"/>
                <a:ea typeface="Microsoft Yi Baiti" pitchFamily="66" charset="0"/>
              </a:rPr>
              <a:t>application of findings, they can affect not only the research community but also, </a:t>
            </a:r>
            <a:r>
              <a:rPr lang="ru-RU" sz="3200" b="1" dirty="0">
                <a:latin typeface="Microsoft Yi Baiti" pitchFamily="66" charset="0"/>
                <a:ea typeface="Microsoft Yi Baiti" pitchFamily="66" charset="0"/>
              </a:rPr>
              <a:t> </a:t>
            </a:r>
            <a:r>
              <a:rPr lang="en-US" sz="3200" b="1" dirty="0">
                <a:latin typeface="Microsoft Yi Baiti" pitchFamily="66" charset="0"/>
                <a:ea typeface="Microsoft Yi Baiti" pitchFamily="66" charset="0"/>
              </a:rPr>
              <a:t>indirectly, society at large. </a:t>
            </a:r>
            <a:endParaRPr lang="ru-RU" sz="3200" b="1" dirty="0">
              <a:latin typeface="Microsoft Yi Baiti" pitchFamily="66" charset="0"/>
              <a:ea typeface="Microsoft Yi Baiti" pitchFamily="66" charset="0"/>
            </a:endParaRPr>
          </a:p>
        </p:txBody>
      </p:sp>
    </p:spTree>
    <p:extLst>
      <p:ext uri="{BB962C8B-B14F-4D97-AF65-F5344CB8AC3E}">
        <p14:creationId xmlns:p14="http://schemas.microsoft.com/office/powerpoint/2010/main" val="3873853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851" y="643623"/>
            <a:ext cx="8763000" cy="3539430"/>
          </a:xfrm>
          <a:prstGeom prst="rect">
            <a:avLst/>
          </a:prstGeom>
        </p:spPr>
        <p:txBody>
          <a:bodyPr wrap="square">
            <a:spAutoFit/>
          </a:bodyPr>
          <a:lstStyle/>
          <a:p>
            <a:pPr marL="457200" indent="-457200" algn="just">
              <a:buFont typeface="Wingdings" pitchFamily="2" charset="2"/>
              <a:buChar char="q"/>
            </a:pPr>
            <a:r>
              <a:rPr lang="en-US" sz="3200" b="1" dirty="0">
                <a:latin typeface="Microsoft Yi Baiti" pitchFamily="66" charset="0"/>
                <a:ea typeface="Microsoft Yi Baiti" pitchFamily="66" charset="0"/>
              </a:rPr>
              <a:t>Researchers therefore have a responsibility to ensure that </a:t>
            </a:r>
            <a:r>
              <a:rPr lang="ru-RU" sz="3200" b="1" dirty="0">
                <a:latin typeface="Microsoft Yi Baiti" pitchFamily="66" charset="0"/>
                <a:ea typeface="Microsoft Yi Baiti" pitchFamily="66" charset="0"/>
              </a:rPr>
              <a:t> </a:t>
            </a:r>
            <a:r>
              <a:rPr lang="en-US" sz="3200" b="1" dirty="0">
                <a:latin typeface="Microsoft Yi Baiti" pitchFamily="66" charset="0"/>
                <a:ea typeface="Microsoft Yi Baiti" pitchFamily="66" charset="0"/>
              </a:rPr>
              <a:t>their publications are honest, clear, accurate, complete and balanced, and should avoid </a:t>
            </a:r>
            <a:r>
              <a:rPr lang="ru-RU" sz="3200" b="1" dirty="0">
                <a:latin typeface="Microsoft Yi Baiti" pitchFamily="66" charset="0"/>
                <a:ea typeface="Microsoft Yi Baiti" pitchFamily="66" charset="0"/>
              </a:rPr>
              <a:t> </a:t>
            </a:r>
            <a:r>
              <a:rPr lang="en-US" sz="3200" b="1" dirty="0">
                <a:latin typeface="Microsoft Yi Baiti" pitchFamily="66" charset="0"/>
                <a:ea typeface="Microsoft Yi Baiti" pitchFamily="66" charset="0"/>
              </a:rPr>
              <a:t>misleading, selective or ambiguous reporting. </a:t>
            </a:r>
            <a:endParaRPr lang="ru-RU" sz="3200" b="1" dirty="0">
              <a:latin typeface="Microsoft Yi Baiti" pitchFamily="66" charset="0"/>
              <a:ea typeface="Microsoft Yi Baiti" pitchFamily="66" charset="0"/>
            </a:endParaRPr>
          </a:p>
          <a:p>
            <a:pPr marL="457200" indent="-457200" algn="just">
              <a:buFont typeface="Wingdings" pitchFamily="2" charset="2"/>
              <a:buChar char="q"/>
            </a:pPr>
            <a:r>
              <a:rPr lang="en-US" sz="3200" b="1" dirty="0">
                <a:latin typeface="Microsoft Yi Baiti" pitchFamily="66" charset="0"/>
                <a:ea typeface="Microsoft Yi Baiti" pitchFamily="66" charset="0"/>
              </a:rPr>
              <a:t>Journal editors also have </a:t>
            </a:r>
            <a:r>
              <a:rPr lang="ru-RU" sz="3200" b="1" dirty="0">
                <a:latin typeface="Microsoft Yi Baiti" pitchFamily="66" charset="0"/>
                <a:ea typeface="Microsoft Yi Baiti" pitchFamily="66" charset="0"/>
              </a:rPr>
              <a:t> </a:t>
            </a:r>
            <a:r>
              <a:rPr lang="en-US" sz="3200" b="1" dirty="0">
                <a:latin typeface="Microsoft Yi Baiti" pitchFamily="66" charset="0"/>
                <a:ea typeface="Microsoft Yi Baiti" pitchFamily="66" charset="0"/>
              </a:rPr>
              <a:t>responsibilities for ensuring the integrity of the research literature and these are set </a:t>
            </a:r>
            <a:r>
              <a:rPr lang="ru-RU" sz="3200" b="1" dirty="0">
                <a:latin typeface="Microsoft Yi Baiti" pitchFamily="66" charset="0"/>
                <a:ea typeface="Microsoft Yi Baiti" pitchFamily="66" charset="0"/>
              </a:rPr>
              <a:t> </a:t>
            </a:r>
            <a:r>
              <a:rPr lang="en-US" sz="3200" b="1" dirty="0">
                <a:latin typeface="Microsoft Yi Baiti" pitchFamily="66" charset="0"/>
                <a:ea typeface="Microsoft Yi Baiti" pitchFamily="66" charset="0"/>
              </a:rPr>
              <a:t>out in companion guidelines.</a:t>
            </a:r>
          </a:p>
        </p:txBody>
      </p:sp>
    </p:spTree>
    <p:extLst>
      <p:ext uri="{BB962C8B-B14F-4D97-AF65-F5344CB8AC3E}">
        <p14:creationId xmlns:p14="http://schemas.microsoft.com/office/powerpoint/2010/main" val="4188441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997839"/>
            <a:ext cx="8610600" cy="2554545"/>
          </a:xfrm>
          <a:prstGeom prst="rect">
            <a:avLst/>
          </a:prstGeom>
        </p:spPr>
        <p:txBody>
          <a:bodyPr wrap="square">
            <a:spAutoFit/>
          </a:bodyPr>
          <a:lstStyle/>
          <a:p>
            <a:pPr marL="571500" indent="-571500" algn="just">
              <a:spcBef>
                <a:spcPct val="0"/>
              </a:spcBef>
              <a:buFont typeface="Wingdings" pitchFamily="2" charset="2"/>
              <a:buChar char="ü"/>
            </a:pPr>
            <a:r>
              <a:rPr lang="en-US" sz="3200" b="1" dirty="0">
                <a:latin typeface="Microsoft Yi Baiti" pitchFamily="66" charset="0"/>
                <a:ea typeface="Microsoft Yi Baiti" pitchFamily="66" charset="0"/>
              </a:rPr>
              <a:t>Before writing a scientific paper and submitting it to a journal—and indeed, before embarking on your research—you should know the basic ethical norms for scientific conduct and scientific publishing. Some of these norms may be obvious, others not.</a:t>
            </a:r>
            <a:endParaRPr lang="ar-SA" sz="3200" b="1" dirty="0">
              <a:latin typeface="Microsoft Yi Baiti" pitchFamily="66" charset="0"/>
              <a:ea typeface="Microsoft Yi Baiti" pitchFamily="66" charset="0"/>
            </a:endParaRPr>
          </a:p>
        </p:txBody>
      </p:sp>
    </p:spTree>
    <p:extLst>
      <p:ext uri="{BB962C8B-B14F-4D97-AF65-F5344CB8AC3E}">
        <p14:creationId xmlns:p14="http://schemas.microsoft.com/office/powerpoint/2010/main" val="2282189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2" y="990600"/>
            <a:ext cx="8915400" cy="3048000"/>
          </a:xfrm>
        </p:spPr>
        <p:txBody>
          <a:bodyPr>
            <a:noAutofit/>
          </a:bodyPr>
          <a:lstStyle/>
          <a:p>
            <a:pPr marL="571500" indent="-571500" algn="just" rtl="0">
              <a:buFont typeface="Wingdings" pitchFamily="2" charset="2"/>
              <a:buChar char="ü"/>
            </a:pPr>
            <a:r>
              <a:rPr lang="en-US" sz="3200" dirty="0">
                <a:solidFill>
                  <a:schemeClr val="tx1"/>
                </a:solidFill>
                <a:latin typeface="Microsoft Yi Baiti" pitchFamily="66" charset="0"/>
                <a:ea typeface="Microsoft Yi Baiti" pitchFamily="66" charset="0"/>
                <a:cs typeface="+mn-cs"/>
              </a:rPr>
              <a:t>To reduce bias ,encourage complete and transparent reporting and to ensure appropriate attribution and accountability, the following was practical guides to the</a:t>
            </a:r>
            <a:br>
              <a:rPr lang="en-US" sz="3200" dirty="0">
                <a:solidFill>
                  <a:schemeClr val="tx1"/>
                </a:solidFill>
                <a:latin typeface="Microsoft Yi Baiti" pitchFamily="66" charset="0"/>
                <a:ea typeface="Microsoft Yi Baiti" pitchFamily="66" charset="0"/>
                <a:cs typeface="+mn-cs"/>
              </a:rPr>
            </a:br>
            <a:r>
              <a:rPr lang="en-US" sz="3200" dirty="0">
                <a:solidFill>
                  <a:schemeClr val="tx1"/>
                </a:solidFill>
                <a:latin typeface="Microsoft Yi Baiti" pitchFamily="66" charset="0"/>
                <a:ea typeface="Microsoft Yi Baiti" pitchFamily="66" charset="0"/>
                <a:cs typeface="+mn-cs"/>
              </a:rPr>
              <a:t>areas    in which you need to think about publication ethics while you conduct your research and write your paper </a:t>
            </a:r>
          </a:p>
        </p:txBody>
      </p:sp>
    </p:spTree>
    <p:extLst>
      <p:ext uri="{BB962C8B-B14F-4D97-AF65-F5344CB8AC3E}">
        <p14:creationId xmlns:p14="http://schemas.microsoft.com/office/powerpoint/2010/main" val="806002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49" y="381000"/>
            <a:ext cx="9144000" cy="4031873"/>
          </a:xfrm>
          <a:prstGeom prst="rect">
            <a:avLst/>
          </a:prstGeom>
        </p:spPr>
        <p:txBody>
          <a:bodyPr wrap="square">
            <a:spAutoFit/>
          </a:bodyPr>
          <a:lstStyle/>
          <a:p>
            <a:pPr lvl="0" algn="just">
              <a:spcBef>
                <a:spcPct val="0"/>
              </a:spcBef>
            </a:pPr>
            <a:r>
              <a:rPr lang="en-US" sz="3200" b="1" dirty="0">
                <a:latin typeface="Microsoft Yi Baiti" pitchFamily="66" charset="0"/>
                <a:ea typeface="Microsoft Yi Baiti" pitchFamily="66" charset="0"/>
              </a:rPr>
              <a:t>Some areas of research and publication ethics:</a:t>
            </a:r>
          </a:p>
          <a:p>
            <a:pPr marL="571500" lvl="0" indent="-571500" algn="just">
              <a:spcBef>
                <a:spcPct val="0"/>
              </a:spcBef>
              <a:buFont typeface="Wingdings" pitchFamily="2" charset="2"/>
              <a:buChar char="ü"/>
            </a:pPr>
            <a:r>
              <a:rPr lang="en-US" sz="3200" b="1" dirty="0">
                <a:latin typeface="Microsoft Yi Baiti" pitchFamily="66" charset="0"/>
                <a:ea typeface="Microsoft Yi Baiti" pitchFamily="66" charset="0"/>
              </a:rPr>
              <a:t>1. Research misconduct (falsification, fabrication and plagiarism)</a:t>
            </a:r>
          </a:p>
          <a:p>
            <a:pPr marL="571500" lvl="0" indent="-571500" algn="just">
              <a:spcBef>
                <a:spcPct val="0"/>
              </a:spcBef>
              <a:buFont typeface="Wingdings" pitchFamily="2" charset="2"/>
              <a:buChar char="ü"/>
            </a:pPr>
            <a:r>
              <a:rPr lang="en-US" sz="3200" b="1" dirty="0">
                <a:latin typeface="Microsoft Yi Baiti" pitchFamily="66" charset="0"/>
                <a:ea typeface="Microsoft Yi Baiti" pitchFamily="66" charset="0"/>
              </a:rPr>
              <a:t>2. Collaboration issues (</a:t>
            </a:r>
            <a:r>
              <a:rPr lang="en-US" sz="3200" b="1" dirty="0" smtClean="0">
                <a:latin typeface="Microsoft Yi Baiti" pitchFamily="66" charset="0"/>
                <a:ea typeface="Microsoft Yi Baiti" pitchFamily="66" charset="0"/>
              </a:rPr>
              <a:t>authorship)</a:t>
            </a:r>
            <a:endParaRPr lang="en-US" sz="3200" b="1" dirty="0">
              <a:latin typeface="Microsoft Yi Baiti" pitchFamily="66" charset="0"/>
              <a:ea typeface="Microsoft Yi Baiti" pitchFamily="66" charset="0"/>
            </a:endParaRPr>
          </a:p>
          <a:p>
            <a:pPr marL="571500" lvl="0" indent="-571500" algn="just">
              <a:spcBef>
                <a:spcPct val="0"/>
              </a:spcBef>
              <a:buFont typeface="Wingdings" pitchFamily="2" charset="2"/>
              <a:buChar char="ü"/>
            </a:pPr>
            <a:r>
              <a:rPr lang="en-US" sz="3200" b="1" dirty="0">
                <a:latin typeface="Microsoft Yi Baiti" pitchFamily="66" charset="0"/>
                <a:ea typeface="Microsoft Yi Baiti" pitchFamily="66" charset="0"/>
              </a:rPr>
              <a:t>4. Conflicts of interest or obligation</a:t>
            </a:r>
          </a:p>
          <a:p>
            <a:pPr marL="571500" lvl="0" indent="-571500" algn="just">
              <a:spcBef>
                <a:spcPct val="0"/>
              </a:spcBef>
              <a:buFont typeface="Wingdings" pitchFamily="2" charset="2"/>
              <a:buChar char="ü"/>
            </a:pPr>
            <a:r>
              <a:rPr lang="en-US" sz="3200" b="1" dirty="0">
                <a:latin typeface="Microsoft Yi Baiti" pitchFamily="66" charset="0"/>
                <a:ea typeface="Microsoft Yi Baiti" pitchFamily="66" charset="0"/>
              </a:rPr>
              <a:t>5. </a:t>
            </a:r>
            <a:r>
              <a:rPr lang="en-US" sz="3200" b="1" dirty="0" smtClean="0">
                <a:latin typeface="Microsoft Yi Baiti" pitchFamily="66" charset="0"/>
                <a:ea typeface="Microsoft Yi Baiti" pitchFamily="66" charset="0"/>
              </a:rPr>
              <a:t>funding </a:t>
            </a:r>
            <a:r>
              <a:rPr lang="en-US" sz="3200" b="1" dirty="0">
                <a:latin typeface="Microsoft Yi Baiti" pitchFamily="66" charset="0"/>
                <a:ea typeface="Microsoft Yi Baiti" pitchFamily="66" charset="0"/>
              </a:rPr>
              <a:t>sources</a:t>
            </a:r>
          </a:p>
          <a:p>
            <a:pPr marL="571500" lvl="0" indent="-571500" algn="just">
              <a:spcBef>
                <a:spcPct val="0"/>
              </a:spcBef>
              <a:buFont typeface="Wingdings" pitchFamily="2" charset="2"/>
              <a:buChar char="ü"/>
            </a:pPr>
            <a:r>
              <a:rPr lang="en-US" sz="3200" b="1" dirty="0">
                <a:latin typeface="Microsoft Yi Baiti" pitchFamily="66" charset="0"/>
                <a:ea typeface="Microsoft Yi Baiti" pitchFamily="66" charset="0"/>
              </a:rPr>
              <a:t>6. Animal subject research</a:t>
            </a:r>
          </a:p>
          <a:p>
            <a:pPr marL="571500" lvl="0" indent="-571500" algn="just">
              <a:spcBef>
                <a:spcPct val="0"/>
              </a:spcBef>
              <a:buFont typeface="Wingdings" pitchFamily="2" charset="2"/>
              <a:buChar char="ü"/>
            </a:pPr>
            <a:r>
              <a:rPr lang="en-US" sz="3200" b="1" dirty="0">
                <a:latin typeface="Microsoft Yi Baiti" pitchFamily="66" charset="0"/>
                <a:ea typeface="Microsoft Yi Baiti" pitchFamily="66" charset="0"/>
              </a:rPr>
              <a:t>7. Human subject research</a:t>
            </a:r>
            <a:endParaRPr lang="ar-SA" sz="3200" b="1" dirty="0">
              <a:latin typeface="Microsoft Yi Baiti" pitchFamily="66" charset="0"/>
              <a:ea typeface="Microsoft Yi Baiti" pitchFamily="66" charset="0"/>
            </a:endParaRPr>
          </a:p>
        </p:txBody>
      </p:sp>
    </p:spTree>
    <p:extLst>
      <p:ext uri="{BB962C8B-B14F-4D97-AF65-F5344CB8AC3E}">
        <p14:creationId xmlns:p14="http://schemas.microsoft.com/office/powerpoint/2010/main" val="271744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1600200"/>
            <a:ext cx="8458200" cy="2593975"/>
          </a:xfrm>
          <a:prstGeom prst="rect">
            <a:avLst/>
          </a:prstGeom>
        </p:spPr>
        <p:txBody>
          <a:bodyPr>
            <a:normAutofit fontScale="97500"/>
          </a:bodyPr>
          <a:lst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smtClean="0"/>
              <a:t> How to Write Scientific Paper ,Publication and Ethical Issues in Publication </a:t>
            </a:r>
            <a:endParaRPr lang="ar-SA" dirty="0"/>
          </a:p>
        </p:txBody>
      </p:sp>
      <p:sp>
        <p:nvSpPr>
          <p:cNvPr id="3" name="Subtitle 2"/>
          <p:cNvSpPr txBox="1">
            <a:spLocks/>
          </p:cNvSpPr>
          <p:nvPr/>
        </p:nvSpPr>
        <p:spPr>
          <a:xfrm>
            <a:off x="2133600" y="4038600"/>
            <a:ext cx="6400800" cy="1752600"/>
          </a:xfrm>
          <a:prstGeom prst="rect">
            <a:avLst/>
          </a:prstGeom>
        </p:spPr>
        <p:txBody>
          <a:bodyPr/>
          <a:lst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buNone/>
            </a:pPr>
            <a:r>
              <a:rPr lang="en-US" dirty="0" smtClean="0"/>
              <a:t>Assistant professor </a:t>
            </a:r>
          </a:p>
          <a:p>
            <a:pPr marL="137160" indent="0" algn="ctr">
              <a:buNone/>
            </a:pPr>
            <a:r>
              <a:rPr lang="en-US" dirty="0" err="1" smtClean="0"/>
              <a:t>Dr</a:t>
            </a:r>
            <a:r>
              <a:rPr lang="en-US" dirty="0" smtClean="0"/>
              <a:t> \ </a:t>
            </a:r>
            <a:r>
              <a:rPr lang="en-US" dirty="0" err="1" smtClean="0"/>
              <a:t>Awadia</a:t>
            </a:r>
            <a:r>
              <a:rPr lang="en-US" dirty="0" smtClean="0"/>
              <a:t> </a:t>
            </a:r>
            <a:r>
              <a:rPr lang="en-US" dirty="0" err="1" smtClean="0"/>
              <a:t>Greeballah</a:t>
            </a:r>
            <a:r>
              <a:rPr lang="en-US" dirty="0" smtClean="0"/>
              <a:t> </a:t>
            </a:r>
            <a:r>
              <a:rPr lang="en-US" dirty="0" err="1" smtClean="0"/>
              <a:t>Suliman</a:t>
            </a:r>
            <a:r>
              <a:rPr lang="en-US" dirty="0" smtClean="0"/>
              <a:t> Ali </a:t>
            </a:r>
          </a:p>
          <a:p>
            <a:pPr marL="137160" indent="0" algn="ctr">
              <a:buNone/>
            </a:pPr>
            <a:r>
              <a:rPr lang="en-US" dirty="0" smtClean="0"/>
              <a:t>AAU – Sudan  </a:t>
            </a:r>
            <a:endParaRPr lang="ar-SA"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47188"/>
            <a:ext cx="22955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143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524" y="430427"/>
            <a:ext cx="6629400" cy="475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78" y="5562600"/>
            <a:ext cx="8756822" cy="584775"/>
          </a:xfrm>
          <a:prstGeom prst="rect">
            <a:avLst/>
          </a:prstGeom>
        </p:spPr>
        <p:txBody>
          <a:bodyPr wrap="square">
            <a:spAutoFit/>
          </a:bodyPr>
          <a:lstStyle/>
          <a:p>
            <a:pPr algn="ctr"/>
            <a:r>
              <a:rPr lang="en-US" sz="3200" b="1" dirty="0">
                <a:solidFill>
                  <a:prstClr val="black"/>
                </a:solidFill>
                <a:latin typeface="Microsoft Yi Baiti" pitchFamily="66" charset="0"/>
                <a:ea typeface="Microsoft Yi Baiti" pitchFamily="66" charset="0"/>
              </a:rPr>
              <a:t>Ethics at the center of research and its publication.</a:t>
            </a:r>
            <a:endParaRPr lang="ar-SA" sz="3200" b="1" dirty="0">
              <a:solidFill>
                <a:prstClr val="black"/>
              </a:solidFill>
              <a:latin typeface="Microsoft Yi Baiti" pitchFamily="66" charset="0"/>
              <a:ea typeface="Microsoft Yi Baiti" pitchFamily="66" charset="0"/>
            </a:endParaRPr>
          </a:p>
        </p:txBody>
      </p:sp>
    </p:spTree>
    <p:extLst>
      <p:ext uri="{BB962C8B-B14F-4D97-AF65-F5344CB8AC3E}">
        <p14:creationId xmlns:p14="http://schemas.microsoft.com/office/powerpoint/2010/main" val="507066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054" y="1280803"/>
            <a:ext cx="8077200" cy="3046988"/>
          </a:xfrm>
          <a:prstGeom prst="rect">
            <a:avLst/>
          </a:prstGeom>
        </p:spPr>
        <p:txBody>
          <a:bodyPr wrap="square">
            <a:spAutoFit/>
          </a:bodyPr>
          <a:lstStyle/>
          <a:p>
            <a:pPr algn="just"/>
            <a:r>
              <a:rPr lang="en-US" sz="3200" b="1" dirty="0">
                <a:latin typeface="Microsoft Yi Baiti" pitchFamily="66" charset="0"/>
                <a:ea typeface="Microsoft Yi Baiti" pitchFamily="66" charset="0"/>
              </a:rPr>
              <a:t>Getting your funding</a:t>
            </a:r>
          </a:p>
          <a:p>
            <a:pPr algn="just"/>
            <a:endParaRPr lang="en-US" sz="3200" b="1" dirty="0">
              <a:latin typeface="Microsoft Yi Baiti" pitchFamily="66" charset="0"/>
              <a:ea typeface="Microsoft Yi Baiti" pitchFamily="66" charset="0"/>
            </a:endParaRPr>
          </a:p>
          <a:p>
            <a:pPr algn="just"/>
            <a:r>
              <a:rPr lang="en-US" sz="3200" b="1" dirty="0">
                <a:latin typeface="Microsoft Yi Baiti" pitchFamily="66" charset="0"/>
                <a:ea typeface="Microsoft Yi Baiti" pitchFamily="66" charset="0"/>
              </a:rPr>
              <a:t>If you received a grant or another form of funding to conduct your study (or, indeed, to write your paper), then you should state the source of funding in your </a:t>
            </a:r>
            <a:r>
              <a:rPr lang="en-US" sz="3200" b="1" dirty="0" smtClean="0">
                <a:latin typeface="Microsoft Yi Baiti" pitchFamily="66" charset="0"/>
                <a:ea typeface="Microsoft Yi Baiti" pitchFamily="66" charset="0"/>
              </a:rPr>
              <a:t>manuscript.</a:t>
            </a:r>
            <a:endParaRPr lang="ar-SA" sz="3200" b="1" dirty="0">
              <a:latin typeface="Microsoft Yi Baiti" pitchFamily="66" charset="0"/>
              <a:ea typeface="Microsoft Yi Baiti" pitchFamily="66" charset="0"/>
            </a:endParaRPr>
          </a:p>
        </p:txBody>
      </p:sp>
    </p:spTree>
    <p:extLst>
      <p:ext uri="{BB962C8B-B14F-4D97-AF65-F5344CB8AC3E}">
        <p14:creationId xmlns:p14="http://schemas.microsoft.com/office/powerpoint/2010/main" val="2492535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5670" y="0"/>
            <a:ext cx="8382000" cy="6986528"/>
          </a:xfrm>
          <a:prstGeom prst="rect">
            <a:avLst/>
          </a:prstGeom>
        </p:spPr>
        <p:txBody>
          <a:bodyPr wrap="square">
            <a:spAutoFit/>
          </a:bodyPr>
          <a:lstStyle/>
          <a:p>
            <a:pPr algn="just"/>
            <a:r>
              <a:rPr lang="en-US" sz="3200" b="1" dirty="0">
                <a:latin typeface="Microsoft Yi Baiti" pitchFamily="66" charset="0"/>
                <a:ea typeface="Microsoft Yi Baiti" pitchFamily="66" charset="0"/>
              </a:rPr>
              <a:t>Designing your study</a:t>
            </a:r>
          </a:p>
          <a:p>
            <a:pPr algn="just"/>
            <a:r>
              <a:rPr lang="en-US" sz="3200" b="1" dirty="0">
                <a:latin typeface="Microsoft Yi Baiti" pitchFamily="66" charset="0"/>
                <a:ea typeface="Microsoft Yi Baiti" pitchFamily="66" charset="0"/>
              </a:rPr>
              <a:t>You may have been required to submit your study design for ethical review board approval within your institution, perhaps for regulatory purposes, </a:t>
            </a:r>
            <a:r>
              <a:rPr lang="en-US" sz="3200" b="1" dirty="0" smtClean="0">
                <a:latin typeface="Microsoft Yi Baiti" pitchFamily="66" charset="0"/>
                <a:ea typeface="Microsoft Yi Baiti" pitchFamily="66" charset="0"/>
              </a:rPr>
              <a:t>and particularly </a:t>
            </a:r>
            <a:r>
              <a:rPr lang="en-US" sz="3200" b="1" dirty="0">
                <a:latin typeface="Microsoft Yi Baiti" pitchFamily="66" charset="0"/>
                <a:ea typeface="Microsoft Yi Baiti" pitchFamily="66" charset="0"/>
              </a:rPr>
              <a:t>if your study involves people or animals. You should describe these aspects of your study briefly </a:t>
            </a:r>
            <a:r>
              <a:rPr lang="en-US" sz="3200" b="1" dirty="0" smtClean="0">
                <a:latin typeface="Microsoft Yi Baiti" pitchFamily="66" charset="0"/>
                <a:ea typeface="Microsoft Yi Baiti" pitchFamily="66" charset="0"/>
              </a:rPr>
              <a:t>in </a:t>
            </a:r>
            <a:r>
              <a:rPr lang="en-US" sz="3200" b="1" dirty="0">
                <a:latin typeface="Microsoft Yi Baiti" pitchFamily="66" charset="0"/>
                <a:ea typeface="Microsoft Yi Baiti" pitchFamily="66" charset="0"/>
              </a:rPr>
              <a:t>your paper.</a:t>
            </a:r>
          </a:p>
          <a:p>
            <a:pPr algn="just"/>
            <a:r>
              <a:rPr lang="en-US" sz="3200" b="1" dirty="0">
                <a:latin typeface="Microsoft Yi Baiti" pitchFamily="66" charset="0"/>
                <a:ea typeface="Microsoft Yi Baiti" pitchFamily="66" charset="0"/>
              </a:rPr>
              <a:t>It is good practice to define (and register) your study protocol and to specify your data analysis plan before you start your study. You should describe these aspects of your study design in your paper and, if you registered your study design, give information on this. These approaches are designed to help reduce bias in the resulting research</a:t>
            </a:r>
            <a:endParaRPr lang="ar-SA" sz="3200" b="1" dirty="0">
              <a:latin typeface="Microsoft Yi Baiti" pitchFamily="66" charset="0"/>
              <a:ea typeface="Microsoft Yi Baiti" pitchFamily="66" charset="0"/>
            </a:endParaRPr>
          </a:p>
        </p:txBody>
      </p:sp>
    </p:spTree>
    <p:extLst>
      <p:ext uri="{BB962C8B-B14F-4D97-AF65-F5344CB8AC3E}">
        <p14:creationId xmlns:p14="http://schemas.microsoft.com/office/powerpoint/2010/main" val="2885256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828836"/>
            <a:ext cx="8610600" cy="1569660"/>
          </a:xfrm>
          <a:prstGeom prst="rect">
            <a:avLst/>
          </a:prstGeom>
        </p:spPr>
        <p:txBody>
          <a:bodyPr wrap="square">
            <a:spAutoFit/>
          </a:bodyPr>
          <a:lstStyle/>
          <a:p>
            <a:pPr algn="just"/>
            <a:r>
              <a:rPr lang="en-US" sz="3200" b="1" dirty="0">
                <a:latin typeface="Microsoft Yi Baiti" pitchFamily="66" charset="0"/>
                <a:ea typeface="Microsoft Yi Baiti" pitchFamily="66" charset="0"/>
              </a:rPr>
              <a:t>While you are designing your study it is possible that you will be able to identify who will become a named author on your paper (or papers).</a:t>
            </a:r>
            <a:endParaRPr lang="ar-SA" sz="3200" b="1" dirty="0">
              <a:latin typeface="Microsoft Yi Baiti" pitchFamily="66" charset="0"/>
              <a:ea typeface="Microsoft Yi Baiti" pitchFamily="66" charset="0"/>
            </a:endParaRPr>
          </a:p>
        </p:txBody>
      </p:sp>
    </p:spTree>
    <p:extLst>
      <p:ext uri="{BB962C8B-B14F-4D97-AF65-F5344CB8AC3E}">
        <p14:creationId xmlns:p14="http://schemas.microsoft.com/office/powerpoint/2010/main" val="2375101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741" y="68296"/>
            <a:ext cx="8610600" cy="5016758"/>
          </a:xfrm>
          <a:prstGeom prst="rect">
            <a:avLst/>
          </a:prstGeom>
        </p:spPr>
        <p:txBody>
          <a:bodyPr wrap="square">
            <a:spAutoFit/>
          </a:bodyPr>
          <a:lstStyle/>
          <a:p>
            <a:pPr algn="just"/>
            <a:r>
              <a:rPr lang="en-US" sz="3200" b="1" dirty="0">
                <a:latin typeface="Microsoft Yi Baiti" pitchFamily="66" charset="0"/>
                <a:ea typeface="Microsoft Yi Baiti" pitchFamily="66" charset="0"/>
              </a:rPr>
              <a:t>Collecting your data, analyzing your data,</a:t>
            </a:r>
          </a:p>
          <a:p>
            <a:pPr algn="just"/>
            <a:r>
              <a:rPr lang="en-US" sz="3200" b="1" dirty="0">
                <a:latin typeface="Microsoft Yi Baiti" pitchFamily="66" charset="0"/>
                <a:ea typeface="Microsoft Yi Baiti" pitchFamily="66" charset="0"/>
              </a:rPr>
              <a:t>deriving your results</a:t>
            </a:r>
          </a:p>
          <a:p>
            <a:pPr algn="just"/>
            <a:endParaRPr lang="en-US" sz="3200" b="1" dirty="0">
              <a:latin typeface="Microsoft Yi Baiti" pitchFamily="66" charset="0"/>
              <a:ea typeface="Microsoft Yi Baiti" pitchFamily="66" charset="0"/>
            </a:endParaRPr>
          </a:p>
          <a:p>
            <a:pPr algn="just"/>
            <a:r>
              <a:rPr lang="en-US" sz="3200" b="1" dirty="0">
                <a:latin typeface="Microsoft Yi Baiti" pitchFamily="66" charset="0"/>
                <a:ea typeface="Microsoft Yi Baiti" pitchFamily="66" charset="0"/>
              </a:rPr>
              <a:t>If your study design changed while you were conducting your study, you should explain how (in an ideal world your design </a:t>
            </a:r>
            <a:r>
              <a:rPr lang="en-US" sz="3200" b="1" dirty="0" smtClean="0">
                <a:latin typeface="Microsoft Yi Baiti" pitchFamily="66" charset="0"/>
                <a:ea typeface="Microsoft Yi Baiti" pitchFamily="66" charset="0"/>
              </a:rPr>
              <a:t>wouldn’t </a:t>
            </a:r>
            <a:r>
              <a:rPr lang="en-US" sz="3200" b="1" dirty="0">
                <a:latin typeface="Microsoft Yi Baiti" pitchFamily="66" charset="0"/>
                <a:ea typeface="Microsoft Yi Baiti" pitchFamily="66" charset="0"/>
              </a:rPr>
              <a:t>change, but if it did then you must clarify). You should describe how your data analysis was performed and whether this was in accordance with or differs from your initial plan (again, it </a:t>
            </a:r>
            <a:r>
              <a:rPr lang="en-US" sz="3200" b="1" dirty="0" smtClean="0">
                <a:latin typeface="Microsoft Yi Baiti" pitchFamily="66" charset="0"/>
                <a:ea typeface="Microsoft Yi Baiti" pitchFamily="66" charset="0"/>
              </a:rPr>
              <a:t>shouldn’t </a:t>
            </a:r>
            <a:r>
              <a:rPr lang="en-US" sz="3200" b="1" dirty="0">
                <a:latin typeface="Microsoft Yi Baiti" pitchFamily="66" charset="0"/>
                <a:ea typeface="Microsoft Yi Baiti" pitchFamily="66" charset="0"/>
              </a:rPr>
              <a:t>differ)</a:t>
            </a:r>
            <a:endParaRPr lang="ar-SA" sz="3200" b="1" dirty="0">
              <a:latin typeface="Microsoft Yi Baiti" pitchFamily="66" charset="0"/>
              <a:ea typeface="Microsoft Yi Baiti" pitchFamily="66" charset="0"/>
            </a:endParaRPr>
          </a:p>
        </p:txBody>
      </p:sp>
    </p:spTree>
    <p:extLst>
      <p:ext uri="{BB962C8B-B14F-4D97-AF65-F5344CB8AC3E}">
        <p14:creationId xmlns:p14="http://schemas.microsoft.com/office/powerpoint/2010/main" val="1233111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686800" cy="7417415"/>
          </a:xfrm>
          <a:prstGeom prst="rect">
            <a:avLst/>
          </a:prstGeom>
        </p:spPr>
        <p:txBody>
          <a:bodyPr wrap="square">
            <a:spAutoFit/>
          </a:bodyPr>
          <a:lstStyle/>
          <a:p>
            <a:r>
              <a:rPr lang="en-US" sz="3200" b="1" dirty="0">
                <a:latin typeface="Microsoft Yi Baiti" pitchFamily="66" charset="0"/>
                <a:ea typeface="Microsoft Yi Baiti" pitchFamily="66" charset="0"/>
              </a:rPr>
              <a:t>Writing your paper Authors</a:t>
            </a:r>
          </a:p>
          <a:p>
            <a:pPr algn="just"/>
            <a:r>
              <a:rPr lang="en-US" sz="3200" b="1" dirty="0">
                <a:latin typeface="Microsoft Yi Baiti" pitchFamily="66" charset="0"/>
                <a:ea typeface="Microsoft Yi Baiti" pitchFamily="66" charset="0"/>
              </a:rPr>
              <a:t>Working out who is and who </a:t>
            </a:r>
            <a:r>
              <a:rPr lang="en-US" sz="3200" b="1" dirty="0" smtClean="0">
                <a:latin typeface="Microsoft Yi Baiti" pitchFamily="66" charset="0"/>
                <a:ea typeface="Microsoft Yi Baiti" pitchFamily="66" charset="0"/>
              </a:rPr>
              <a:t>isn’t </a:t>
            </a:r>
            <a:r>
              <a:rPr lang="en-US" sz="3200" b="1" dirty="0">
                <a:latin typeface="Microsoft Yi Baiti" pitchFamily="66" charset="0"/>
                <a:ea typeface="Microsoft Yi Baiti" pitchFamily="66" charset="0"/>
              </a:rPr>
              <a:t>an author is important, given the rewards that authorship can bring and the importance of appropriate attribution and accountability Some simple principles include the following:</a:t>
            </a:r>
          </a:p>
          <a:p>
            <a:r>
              <a:rPr lang="en-US" sz="3200" b="1" dirty="0">
                <a:latin typeface="Microsoft Yi Baiti" pitchFamily="66" charset="0"/>
                <a:ea typeface="Microsoft Yi Baiti" pitchFamily="66" charset="0"/>
              </a:rPr>
              <a:t>• Your authors should be those who actually did the work.</a:t>
            </a:r>
          </a:p>
          <a:p>
            <a:r>
              <a:rPr lang="en-US" sz="3200" b="1" dirty="0">
                <a:latin typeface="Microsoft Yi Baiti" pitchFamily="66" charset="0"/>
                <a:ea typeface="Microsoft Yi Baiti" pitchFamily="66" charset="0"/>
              </a:rPr>
              <a:t>• You shouldn't ’ t give or accept gift authorship.</a:t>
            </a:r>
          </a:p>
          <a:p>
            <a:r>
              <a:rPr lang="en-US" sz="3200" b="1" dirty="0">
                <a:latin typeface="Microsoft Yi Baiti" pitchFamily="66" charset="0"/>
                <a:ea typeface="Microsoft Yi Baiti" pitchFamily="66" charset="0"/>
              </a:rPr>
              <a:t>• You should demand that everyone who meets your authorship criteria is listed as an author.</a:t>
            </a:r>
          </a:p>
          <a:p>
            <a:r>
              <a:rPr lang="en-US" sz="3200" b="1" dirty="0">
                <a:latin typeface="Microsoft Yi Baiti" pitchFamily="66" charset="0"/>
                <a:ea typeface="Microsoft Yi Baiti" pitchFamily="66" charset="0"/>
              </a:rPr>
              <a:t>• You should require that everyone who has made a significant contribution, but who does not quite meet your authorship criteria, is acknowledged.</a:t>
            </a:r>
          </a:p>
          <a:p>
            <a:endParaRPr lang="ar-SA" sz="2800" dirty="0"/>
          </a:p>
        </p:txBody>
      </p:sp>
    </p:spTree>
    <p:extLst>
      <p:ext uri="{BB962C8B-B14F-4D97-AF65-F5344CB8AC3E}">
        <p14:creationId xmlns:p14="http://schemas.microsoft.com/office/powerpoint/2010/main" val="2151947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551837"/>
            <a:ext cx="8229600" cy="2554545"/>
          </a:xfrm>
          <a:prstGeom prst="rect">
            <a:avLst/>
          </a:prstGeom>
        </p:spPr>
        <p:txBody>
          <a:bodyPr wrap="square">
            <a:spAutoFit/>
          </a:bodyPr>
          <a:lstStyle/>
          <a:p>
            <a:r>
              <a:rPr lang="en-US" sz="3200" i="1" dirty="0">
                <a:solidFill>
                  <a:srgbClr val="211808"/>
                </a:solidFill>
                <a:latin typeface="ScalaPro-Italic"/>
              </a:rPr>
              <a:t>The list of authors </a:t>
            </a:r>
            <a:r>
              <a:rPr lang="en-US" sz="3200" i="1" dirty="0" smtClean="0">
                <a:solidFill>
                  <a:srgbClr val="211808"/>
                </a:solidFill>
                <a:latin typeface="ScalaPro-Italic"/>
              </a:rPr>
              <a:t>establishes accountability </a:t>
            </a:r>
            <a:r>
              <a:rPr lang="en-US" sz="3200" i="1" dirty="0">
                <a:solidFill>
                  <a:srgbClr val="211808"/>
                </a:solidFill>
                <a:latin typeface="ScalaPro-Italic"/>
              </a:rPr>
              <a:t>as well as credit</a:t>
            </a:r>
            <a:r>
              <a:rPr lang="en-US" sz="3200" i="1" dirty="0" smtClean="0">
                <a:solidFill>
                  <a:srgbClr val="211808"/>
                </a:solidFill>
                <a:latin typeface="ScalaPro-Italic"/>
              </a:rPr>
              <a:t>.</a:t>
            </a:r>
          </a:p>
          <a:p>
            <a:endParaRPr lang="en-US" sz="3200" i="1" dirty="0">
              <a:solidFill>
                <a:srgbClr val="211808"/>
              </a:solidFill>
              <a:latin typeface="ScalaPro-Italic"/>
            </a:endParaRPr>
          </a:p>
          <a:p>
            <a:pPr algn="r"/>
            <a:r>
              <a:rPr lang="en-US" sz="3200" dirty="0">
                <a:solidFill>
                  <a:srgbClr val="211808"/>
                </a:solidFill>
                <a:latin typeface="ScalaPro-Regular"/>
              </a:rPr>
              <a:t>—</a:t>
            </a:r>
            <a:r>
              <a:rPr lang="en-US" sz="3200" dirty="0" smtClean="0">
                <a:solidFill>
                  <a:srgbClr val="211808"/>
                </a:solidFill>
                <a:latin typeface="ScalaPro-Regular"/>
              </a:rPr>
              <a:t>National Academies </a:t>
            </a:r>
            <a:r>
              <a:rPr lang="en-US" sz="3200" dirty="0">
                <a:solidFill>
                  <a:srgbClr val="211808"/>
                </a:solidFill>
                <a:latin typeface="ScalaPro-Regular"/>
              </a:rPr>
              <a:t>Committee</a:t>
            </a:r>
          </a:p>
          <a:p>
            <a:pPr algn="r"/>
            <a:r>
              <a:rPr lang="en-US" sz="3200" dirty="0">
                <a:solidFill>
                  <a:srgbClr val="211808"/>
                </a:solidFill>
                <a:latin typeface="ScalaPro-Regular"/>
              </a:rPr>
              <a:t>on Science, </a:t>
            </a:r>
            <a:r>
              <a:rPr lang="en-US" sz="3200" dirty="0" smtClean="0">
                <a:solidFill>
                  <a:srgbClr val="211808"/>
                </a:solidFill>
                <a:latin typeface="ScalaPro-Regular"/>
              </a:rPr>
              <a:t>Engineering, and </a:t>
            </a:r>
            <a:r>
              <a:rPr lang="en-US" sz="3200" dirty="0">
                <a:solidFill>
                  <a:srgbClr val="211808"/>
                </a:solidFill>
                <a:latin typeface="ScalaPro-Regular"/>
              </a:rPr>
              <a:t>Public Policy</a:t>
            </a:r>
            <a:endParaRPr lang="ar-SA" sz="3200" dirty="0"/>
          </a:p>
        </p:txBody>
      </p:sp>
    </p:spTree>
    <p:extLst>
      <p:ext uri="{BB962C8B-B14F-4D97-AF65-F5344CB8AC3E}">
        <p14:creationId xmlns:p14="http://schemas.microsoft.com/office/powerpoint/2010/main" val="2741060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839200" cy="5509200"/>
          </a:xfrm>
          <a:prstGeom prst="rect">
            <a:avLst/>
          </a:prstGeom>
        </p:spPr>
        <p:txBody>
          <a:bodyPr wrap="square">
            <a:spAutoFit/>
          </a:bodyPr>
          <a:lstStyle/>
          <a:p>
            <a:pPr algn="just"/>
            <a:endParaRPr lang="en-US" sz="3200" b="1" dirty="0" smtClean="0">
              <a:latin typeface="Microsoft Yi Baiti" pitchFamily="66" charset="0"/>
              <a:ea typeface="Microsoft Yi Baiti" pitchFamily="66" charset="0"/>
            </a:endParaRPr>
          </a:p>
          <a:p>
            <a:pPr algn="just"/>
            <a:r>
              <a:rPr lang="en-US" sz="3200" b="1" dirty="0" smtClean="0">
                <a:latin typeface="Microsoft Yi Baiti" pitchFamily="66" charset="0"/>
                <a:ea typeface="Microsoft Yi Baiti" pitchFamily="66" charset="0"/>
              </a:rPr>
              <a:t>Authorship </a:t>
            </a:r>
            <a:r>
              <a:rPr lang="en-US" sz="3200" b="1" dirty="0">
                <a:latin typeface="Microsoft Yi Baiti" pitchFamily="66" charset="0"/>
                <a:ea typeface="Microsoft Yi Baiti" pitchFamily="66" charset="0"/>
              </a:rPr>
              <a:t>credit should be based on 1) substantial contributions to conception and design, acquisition of data, or analysis and interpretation of data; 2) drafting the article or revising it critically for important intellectual content; and 3) final approval of the version to be published. Authors should meet conditions 1, 2, and 3. </a:t>
            </a:r>
            <a:endParaRPr lang="en-US" sz="3200" b="1" dirty="0" smtClean="0">
              <a:latin typeface="Microsoft Yi Baiti" pitchFamily="66" charset="0"/>
              <a:ea typeface="Microsoft Yi Baiti" pitchFamily="66" charset="0"/>
            </a:endParaRPr>
          </a:p>
          <a:p>
            <a:pPr algn="just"/>
            <a:endParaRPr lang="en-US" sz="3200" b="1" dirty="0" smtClean="0">
              <a:latin typeface="Microsoft Yi Baiti" pitchFamily="66" charset="0"/>
              <a:ea typeface="Microsoft Yi Baiti" pitchFamily="66" charset="0"/>
            </a:endParaRPr>
          </a:p>
          <a:p>
            <a:pPr algn="just"/>
            <a:endParaRPr lang="en-US" sz="3200" b="1" dirty="0">
              <a:latin typeface="Microsoft Yi Baiti" pitchFamily="66" charset="0"/>
              <a:ea typeface="Microsoft Yi Baiti" pitchFamily="66" charset="0"/>
            </a:endParaRPr>
          </a:p>
          <a:p>
            <a:pPr algn="just"/>
            <a:r>
              <a:rPr lang="en-US" sz="3200" b="1" dirty="0" smtClean="0">
                <a:latin typeface="Microsoft Yi Baiti" pitchFamily="66" charset="0"/>
                <a:ea typeface="Microsoft Yi Baiti" pitchFamily="66" charset="0"/>
              </a:rPr>
              <a:t>All </a:t>
            </a:r>
            <a:r>
              <a:rPr lang="en-US" sz="3200" b="1" dirty="0">
                <a:latin typeface="Microsoft Yi Baiti" pitchFamily="66" charset="0"/>
                <a:ea typeface="Microsoft Yi Baiti" pitchFamily="66" charset="0"/>
              </a:rPr>
              <a:t>persons designated as authors should qualify for authorship, and all those who qualify should be listed</a:t>
            </a:r>
            <a:endParaRPr lang="ar-SA" sz="3200" b="1" dirty="0">
              <a:latin typeface="Microsoft Yi Baiti" pitchFamily="66" charset="0"/>
              <a:ea typeface="Microsoft Yi Baiti" pitchFamily="66" charset="0"/>
            </a:endParaRPr>
          </a:p>
        </p:txBody>
      </p:sp>
    </p:spTree>
    <p:extLst>
      <p:ext uri="{BB962C8B-B14F-4D97-AF65-F5344CB8AC3E}">
        <p14:creationId xmlns:p14="http://schemas.microsoft.com/office/powerpoint/2010/main" val="595097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bwMode="auto">
          <a:xfrm>
            <a:off x="152400" y="1071563"/>
            <a:ext cx="8702675"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endParaRPr kumimoji="0" lang="en-US" sz="3200" b="0" i="0" u="none" strike="noStrike" kern="1200" cap="none" spc="0" normalizeH="0" baseline="0" noProof="0" dirty="0" smtClean="0">
              <a:ln>
                <a:noFill/>
              </a:ln>
              <a:solidFill>
                <a:sysClr val="windowText" lastClr="000000"/>
              </a:solidFill>
              <a:effectLst/>
              <a:uLnTx/>
              <a:uFillTx/>
              <a:latin typeface="Gill Sans MT"/>
              <a:ea typeface="+mn-ea"/>
              <a:cs typeface="+mn-cs"/>
            </a:endParaRP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endParaRPr kumimoji="0" lang="en-US" sz="3200" b="0" i="0" u="none" strike="noStrike" kern="1200" cap="none" spc="0" normalizeH="0" baseline="0" noProof="0" dirty="0" smtClean="0">
              <a:ln>
                <a:noFill/>
              </a:ln>
              <a:solidFill>
                <a:sysClr val="windowText" lastClr="000000"/>
              </a:solidFill>
              <a:effectLst/>
              <a:uLnTx/>
              <a:uFillTx/>
              <a:latin typeface="Gill Sans MT"/>
              <a:ea typeface="+mn-ea"/>
              <a:cs typeface="+mn-cs"/>
            </a:endParaRPr>
          </a:p>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n-US" sz="3200" b="0" i="0" u="none" strike="noStrike" kern="1200" cap="none" spc="0" normalizeH="0" baseline="0" noProof="0" dirty="0" smtClean="0">
                <a:ln>
                  <a:noFill/>
                </a:ln>
                <a:solidFill>
                  <a:srgbClr val="FFC000"/>
                </a:solidFill>
                <a:effectLst/>
                <a:uLnTx/>
                <a:uFillTx/>
                <a:latin typeface="Gill Sans MT"/>
                <a:ea typeface="+mn-ea"/>
                <a:cs typeface="+mn-cs"/>
              </a:rPr>
              <a:t>guest authors </a:t>
            </a:r>
            <a:r>
              <a:rPr kumimoji="0" lang="en-US" sz="3200" b="0" i="0" u="none" strike="noStrike" kern="1200" cap="none" spc="0" normalizeH="0" baseline="0" noProof="0" dirty="0" smtClean="0">
                <a:ln>
                  <a:noFill/>
                </a:ln>
                <a:effectLst/>
                <a:uLnTx/>
                <a:uFillTx/>
                <a:latin typeface="Gill Sans MT"/>
                <a:ea typeface="+mn-ea"/>
                <a:cs typeface="+mn-cs"/>
              </a:rPr>
              <a:t>are those who do </a:t>
            </a:r>
            <a:r>
              <a:rPr kumimoji="0" lang="en-US" sz="3200" b="0" i="0" u="sng" strike="noStrike" kern="1200" cap="none" spc="0" normalizeH="0" baseline="0" noProof="0" dirty="0" smtClean="0">
                <a:ln>
                  <a:noFill/>
                </a:ln>
                <a:effectLst/>
                <a:uLnTx/>
                <a:uFillTx/>
                <a:latin typeface="Gill Sans MT"/>
                <a:ea typeface="+mn-ea"/>
                <a:cs typeface="+mn-cs"/>
              </a:rPr>
              <a:t>not meet accepted authorship criteria but are listed because of their seniority, reputation or supposed influence </a:t>
            </a:r>
          </a:p>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endParaRPr kumimoji="0" lang="en-US" sz="3200" b="0" i="0" u="sng" strike="noStrike" kern="1200" cap="none" spc="0" normalizeH="0" baseline="0" noProof="0" dirty="0" smtClean="0">
              <a:ln>
                <a:noFill/>
              </a:ln>
              <a:effectLst/>
              <a:uLnTx/>
              <a:uFillTx/>
              <a:latin typeface="Gill Sans MT"/>
              <a:ea typeface="+mn-ea"/>
              <a:cs typeface="+mn-cs"/>
            </a:endParaRPr>
          </a:p>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n-US" sz="3200" b="0" i="0" u="none" strike="noStrike" kern="1200" cap="none" spc="0" normalizeH="0" baseline="0" noProof="0" dirty="0" smtClean="0">
                <a:ln>
                  <a:noFill/>
                </a:ln>
                <a:solidFill>
                  <a:srgbClr val="FFC000"/>
                </a:solidFill>
                <a:effectLst/>
                <a:uLnTx/>
                <a:uFillTx/>
                <a:latin typeface="Gill Sans MT"/>
                <a:ea typeface="+mn-ea"/>
                <a:cs typeface="+mn-cs"/>
              </a:rPr>
              <a:t>gift authors </a:t>
            </a:r>
            <a:r>
              <a:rPr kumimoji="0" lang="en-US" sz="3200" b="0" i="0" u="none" strike="noStrike" kern="1200" cap="none" spc="0" normalizeH="0" baseline="0" noProof="0" dirty="0" smtClean="0">
                <a:ln>
                  <a:noFill/>
                </a:ln>
                <a:effectLst/>
                <a:uLnTx/>
                <a:uFillTx/>
                <a:latin typeface="Gill Sans MT"/>
                <a:ea typeface="+mn-ea"/>
                <a:cs typeface="+mn-cs"/>
              </a:rPr>
              <a:t>are those who do </a:t>
            </a:r>
            <a:r>
              <a:rPr kumimoji="0" lang="en-US" sz="3200" b="0" i="0" u="sng" strike="noStrike" kern="1200" cap="none" spc="0" normalizeH="0" baseline="0" noProof="0" dirty="0" smtClean="0">
                <a:ln>
                  <a:noFill/>
                </a:ln>
                <a:effectLst/>
                <a:uLnTx/>
                <a:uFillTx/>
                <a:latin typeface="Gill Sans MT"/>
                <a:ea typeface="+mn-ea"/>
                <a:cs typeface="+mn-cs"/>
              </a:rPr>
              <a:t>not meet accepted authorship criteria but are listed as a personal </a:t>
            </a:r>
            <a:r>
              <a:rPr kumimoji="0" lang="en-US" sz="3200" b="0" i="0" u="sng" strike="noStrike" kern="1200" cap="none" spc="0" normalizeH="0" baseline="0" noProof="0" dirty="0" err="1" smtClean="0">
                <a:ln>
                  <a:noFill/>
                </a:ln>
                <a:effectLst/>
                <a:uLnTx/>
                <a:uFillTx/>
                <a:latin typeface="Gill Sans MT"/>
                <a:ea typeface="+mn-ea"/>
                <a:cs typeface="+mn-cs"/>
              </a:rPr>
              <a:t>favour</a:t>
            </a:r>
            <a:r>
              <a:rPr kumimoji="0" lang="en-US" sz="3200" b="0" i="0" u="sng" strike="noStrike" kern="1200" cap="none" spc="0" normalizeH="0" baseline="0" noProof="0" dirty="0" smtClean="0">
                <a:ln>
                  <a:noFill/>
                </a:ln>
                <a:effectLst/>
                <a:uLnTx/>
                <a:uFillTx/>
                <a:latin typeface="Gill Sans MT"/>
                <a:ea typeface="+mn-ea"/>
                <a:cs typeface="+mn-cs"/>
              </a:rPr>
              <a:t> or in return for payment </a:t>
            </a:r>
          </a:p>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endParaRPr kumimoji="0" lang="en-US" sz="3200" b="0" i="0" u="sng" strike="noStrike" kern="1200" cap="none" spc="0" normalizeH="0" baseline="0" noProof="0" dirty="0" smtClean="0">
              <a:ln>
                <a:noFill/>
              </a:ln>
              <a:effectLst/>
              <a:uLnTx/>
              <a:uFillTx/>
              <a:latin typeface="Gill Sans MT"/>
              <a:ea typeface="+mn-ea"/>
              <a:cs typeface="+mn-cs"/>
            </a:endParaRPr>
          </a:p>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n-US" sz="3200" b="0" i="0" u="none" strike="noStrike" kern="1200" cap="none" spc="0" normalizeH="0" baseline="0" noProof="0" dirty="0" smtClean="0">
                <a:ln>
                  <a:noFill/>
                </a:ln>
                <a:solidFill>
                  <a:srgbClr val="FFC000"/>
                </a:solidFill>
                <a:effectLst/>
                <a:uLnTx/>
                <a:uFillTx/>
                <a:latin typeface="Gill Sans MT"/>
                <a:ea typeface="+mn-ea"/>
                <a:cs typeface="+mn-cs"/>
              </a:rPr>
              <a:t>ghost authors </a:t>
            </a:r>
            <a:r>
              <a:rPr kumimoji="0" lang="en-US" sz="3200" b="0" i="0" u="none" strike="noStrike" kern="1200" cap="none" spc="0" normalizeH="0" baseline="0" noProof="0" dirty="0" smtClean="0">
                <a:ln>
                  <a:noFill/>
                </a:ln>
                <a:effectLst/>
                <a:uLnTx/>
                <a:uFillTx/>
                <a:latin typeface="Gill Sans MT"/>
                <a:ea typeface="+mn-ea"/>
                <a:cs typeface="+mn-cs"/>
              </a:rPr>
              <a:t>are those who meet authorship criteria but are not listed </a:t>
            </a:r>
          </a:p>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endParaRPr kumimoji="0" lang="en-US" sz="3200" b="0" i="0" u="none" strike="noStrike" kern="1200" cap="none" spc="0" normalizeH="0" baseline="0" noProof="0" dirty="0">
              <a:ln>
                <a:noFill/>
              </a:ln>
              <a:effectLst/>
              <a:uLnTx/>
              <a:uFillTx/>
              <a:latin typeface="Gill Sans MT"/>
              <a:ea typeface="+mn-ea"/>
              <a:cs typeface="+mn-cs"/>
            </a:endParaRPr>
          </a:p>
        </p:txBody>
      </p:sp>
      <p:sp>
        <p:nvSpPr>
          <p:cNvPr id="3" name="Заголовок 1"/>
          <p:cNvSpPr txBox="1">
            <a:spLocks/>
          </p:cNvSpPr>
          <p:nvPr/>
        </p:nvSpPr>
        <p:spPr>
          <a:xfrm>
            <a:off x="229932" y="274638"/>
            <a:ext cx="8704518" cy="1143000"/>
          </a:xfrm>
          <a:prstGeom prst="rect">
            <a:avLst/>
          </a:prstGeom>
        </p:spPr>
        <p:txBody>
          <a:bodyPr anchor="ctr">
            <a:noAutofit/>
          </a:bodyP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C00000"/>
                </a:solidFill>
                <a:effectLst>
                  <a:outerShdw blurRad="50000" dist="30000" dir="5400000" algn="tl" rotWithShape="0">
                    <a:srgbClr val="000000">
                      <a:alpha val="30000"/>
                    </a:srgbClr>
                  </a:outerShdw>
                </a:effectLst>
                <a:uLnTx/>
                <a:uFillTx/>
                <a:latin typeface="Gill Sans MT"/>
                <a:ea typeface="+mj-ea"/>
                <a:cs typeface="+mj-cs"/>
              </a:rPr>
              <a:t>Authorship</a:t>
            </a:r>
            <a:endParaRPr kumimoji="0" lang="en-US" sz="3600" b="0" i="0" u="none" strike="noStrike" kern="1200" cap="none" spc="0" normalizeH="0" baseline="0" noProof="0" dirty="0">
              <a:ln>
                <a:noFill/>
              </a:ln>
              <a:solidFill>
                <a:srgbClr val="4F271C">
                  <a:satMod val="130000"/>
                </a:srgbClr>
              </a:solidFill>
              <a:effectLst>
                <a:outerShdw blurRad="50000" dist="30000" dir="5400000" algn="tl" rotWithShape="0">
                  <a:srgbClr val="000000">
                    <a:alpha val="30000"/>
                  </a:srgbClr>
                </a:outerShdw>
              </a:effectLst>
              <a:uLnTx/>
              <a:uFillTx/>
              <a:latin typeface="Gill Sans MT"/>
              <a:ea typeface="+mj-ea"/>
              <a:cs typeface="+mj-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228" y="139499"/>
            <a:ext cx="1695450" cy="186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524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9802"/>
            <a:ext cx="8382000" cy="6001643"/>
          </a:xfrm>
          <a:prstGeom prst="rect">
            <a:avLst/>
          </a:prstGeom>
        </p:spPr>
        <p:txBody>
          <a:bodyPr wrap="square">
            <a:spAutoFit/>
          </a:bodyPr>
          <a:lstStyle/>
          <a:p>
            <a:r>
              <a:rPr lang="en-US" sz="3200" b="1" dirty="0">
                <a:latin typeface="Microsoft Yi Baiti" pitchFamily="66" charset="0"/>
                <a:ea typeface="Microsoft Yi Baiti" pitchFamily="66" charset="0"/>
              </a:rPr>
              <a:t>Reporting standards</a:t>
            </a:r>
          </a:p>
          <a:p>
            <a:endParaRPr lang="en-US" sz="3200" b="1" dirty="0">
              <a:latin typeface="Microsoft Yi Baiti" pitchFamily="66" charset="0"/>
              <a:ea typeface="Microsoft Yi Baiti" pitchFamily="66" charset="0"/>
            </a:endParaRPr>
          </a:p>
          <a:p>
            <a:pPr algn="just"/>
            <a:r>
              <a:rPr lang="en-US" sz="3200" b="1" dirty="0">
                <a:latin typeface="Microsoft Yi Baiti" pitchFamily="66" charset="0"/>
                <a:ea typeface="Microsoft Yi Baiti" pitchFamily="66" charset="0"/>
              </a:rPr>
              <a:t>You should follow established approaches to report your study completely and accurately. </a:t>
            </a:r>
          </a:p>
          <a:p>
            <a:pPr algn="just"/>
            <a:r>
              <a:rPr lang="en-US" sz="3200" b="1" dirty="0">
                <a:latin typeface="Microsoft Yi Baiti" pitchFamily="66" charset="0"/>
                <a:ea typeface="Microsoft Yi Baiti" pitchFamily="66" charset="0"/>
              </a:rPr>
              <a:t>Using these reporting standards will help you ensure that you include all the information that is needed to report your work fully and clearly. It will also help you write an easy- to - understand paper, from an editor’ s, peer reviewer’ s and a </a:t>
            </a:r>
            <a:r>
              <a:rPr lang="en-US" sz="3200" b="1" dirty="0" smtClean="0">
                <a:latin typeface="Microsoft Yi Baiti" pitchFamily="66" charset="0"/>
                <a:ea typeface="Microsoft Yi Baiti" pitchFamily="66" charset="0"/>
              </a:rPr>
              <a:t>reader’s point </a:t>
            </a:r>
            <a:r>
              <a:rPr lang="en-US" sz="3200" b="1" dirty="0">
                <a:latin typeface="Microsoft Yi Baiti" pitchFamily="66" charset="0"/>
                <a:ea typeface="Microsoft Yi Baiti" pitchFamily="66" charset="0"/>
              </a:rPr>
              <a:t>of view. This may ease your journey through peer review and improve your chances of rapid acceptance and publication.</a:t>
            </a:r>
            <a:endParaRPr lang="ar-SA" sz="3200" b="1" dirty="0">
              <a:latin typeface="Microsoft Yi Baiti" pitchFamily="66" charset="0"/>
              <a:ea typeface="Microsoft Yi Baiti" pitchFamily="66" charset="0"/>
            </a:endParaRPr>
          </a:p>
        </p:txBody>
      </p:sp>
    </p:spTree>
    <p:extLst>
      <p:ext uri="{BB962C8B-B14F-4D97-AF65-F5344CB8AC3E}">
        <p14:creationId xmlns:p14="http://schemas.microsoft.com/office/powerpoint/2010/main" val="298009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326652665"/>
              </p:ext>
            </p:extLst>
          </p:nvPr>
        </p:nvGraphicFramePr>
        <p:xfrm>
          <a:off x="685800" y="1133475"/>
          <a:ext cx="7767638" cy="5562600"/>
        </p:xfrm>
        <a:graphic>
          <a:graphicData uri="http://schemas.openxmlformats.org/presentationml/2006/ole">
            <mc:AlternateContent xmlns:mc="http://schemas.openxmlformats.org/markup-compatibility/2006">
              <mc:Choice xmlns:v="urn:schemas-microsoft-com:vml" Requires="v">
                <p:oleObj spid="_x0000_s2067" name="Visio" r:id="rId3" imgW="7114946" imgH="6331915" progId="">
                  <p:embed/>
                </p:oleObj>
              </mc:Choice>
              <mc:Fallback>
                <p:oleObj name="Visio" r:id="rId3" imgW="7114946" imgH="6331915" progId="">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33475"/>
                        <a:ext cx="7767638" cy="55626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81957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041" y="228600"/>
            <a:ext cx="8229600" cy="5663089"/>
          </a:xfrm>
          <a:prstGeom prst="rect">
            <a:avLst/>
          </a:prstGeom>
        </p:spPr>
        <p:txBody>
          <a:bodyPr wrap="square">
            <a:spAutoFit/>
          </a:bodyPr>
          <a:lstStyle/>
          <a:p>
            <a:pPr algn="ctr"/>
            <a:r>
              <a:rPr lang="en-US" sz="3200" b="1" dirty="0">
                <a:latin typeface="Microsoft Yi Baiti" pitchFamily="66" charset="0"/>
                <a:ea typeface="Microsoft Yi Baiti" pitchFamily="66" charset="0"/>
              </a:rPr>
              <a:t>The EQUATOR network curates a central resource for reporting standards in biomedical research</a:t>
            </a:r>
          </a:p>
          <a:p>
            <a:r>
              <a:rPr lang="en-US" sz="3200" b="1" dirty="0">
                <a:latin typeface="Microsoft Yi Baiti" pitchFamily="66" charset="0"/>
                <a:ea typeface="Microsoft Yi Baiti" pitchFamily="66" charset="0"/>
              </a:rPr>
              <a:t>Types of reporting guidelines curated by EQUATOR</a:t>
            </a:r>
          </a:p>
          <a:p>
            <a:r>
              <a:rPr lang="en-US" sz="3200" b="1" dirty="0">
                <a:latin typeface="Microsoft Yi Baiti" pitchFamily="66" charset="0"/>
                <a:ea typeface="Microsoft Yi Baiti" pitchFamily="66" charset="0"/>
              </a:rPr>
              <a:t>• </a:t>
            </a:r>
            <a:r>
              <a:rPr lang="en-US" b="1" dirty="0" err="1">
                <a:latin typeface="Microsoft Yi Baiti" pitchFamily="66" charset="0"/>
                <a:ea typeface="Microsoft Yi Baiti" pitchFamily="66" charset="0"/>
              </a:rPr>
              <a:t>Biospecimen</a:t>
            </a:r>
            <a:r>
              <a:rPr lang="en-US" b="1" dirty="0">
                <a:latin typeface="Microsoft Yi Baiti" pitchFamily="66" charset="0"/>
                <a:ea typeface="Microsoft Yi Baiti" pitchFamily="66" charset="0"/>
              </a:rPr>
              <a:t> reporting</a:t>
            </a:r>
          </a:p>
          <a:p>
            <a:r>
              <a:rPr lang="en-US" b="1" dirty="0">
                <a:latin typeface="Microsoft Yi Baiti" pitchFamily="66" charset="0"/>
                <a:ea typeface="Microsoft Yi Baiti" pitchFamily="66" charset="0"/>
              </a:rPr>
              <a:t>• Diagnostic accuracy studies</a:t>
            </a:r>
          </a:p>
          <a:p>
            <a:r>
              <a:rPr lang="en-US" b="1" dirty="0">
                <a:latin typeface="Microsoft Yi Baiti" pitchFamily="66" charset="0"/>
                <a:ea typeface="Microsoft Yi Baiti" pitchFamily="66" charset="0"/>
              </a:rPr>
              <a:t>• Economic evaluations</a:t>
            </a:r>
          </a:p>
          <a:p>
            <a:r>
              <a:rPr lang="en-US" b="1" dirty="0">
                <a:latin typeface="Microsoft Yi Baiti" pitchFamily="66" charset="0"/>
                <a:ea typeface="Microsoft Yi Baiti" pitchFamily="66" charset="0"/>
              </a:rPr>
              <a:t>• Experimental studies</a:t>
            </a:r>
          </a:p>
          <a:p>
            <a:r>
              <a:rPr lang="en-US" b="1" dirty="0">
                <a:latin typeface="Microsoft Yi Baiti" pitchFamily="66" charset="0"/>
                <a:ea typeface="Microsoft Yi Baiti" pitchFamily="66" charset="0"/>
              </a:rPr>
              <a:t>• Mixed methods studies</a:t>
            </a:r>
          </a:p>
          <a:p>
            <a:r>
              <a:rPr lang="en-US" b="1" dirty="0">
                <a:latin typeface="Microsoft Yi Baiti" pitchFamily="66" charset="0"/>
                <a:ea typeface="Microsoft Yi Baiti" pitchFamily="66" charset="0"/>
              </a:rPr>
              <a:t>• Observational studies</a:t>
            </a:r>
          </a:p>
          <a:p>
            <a:r>
              <a:rPr lang="en-US" b="1" dirty="0">
                <a:latin typeface="Microsoft Yi Baiti" pitchFamily="66" charset="0"/>
                <a:ea typeface="Microsoft Yi Baiti" pitchFamily="66" charset="0"/>
              </a:rPr>
              <a:t>• Qualitative research</a:t>
            </a:r>
          </a:p>
          <a:p>
            <a:r>
              <a:rPr lang="en-US" b="1" dirty="0">
                <a:latin typeface="Microsoft Yi Baiti" pitchFamily="66" charset="0"/>
                <a:ea typeface="Microsoft Yi Baiti" pitchFamily="66" charset="0"/>
              </a:rPr>
              <a:t>• Quality improvement studies</a:t>
            </a:r>
          </a:p>
          <a:p>
            <a:r>
              <a:rPr lang="en-US" b="1" dirty="0">
                <a:latin typeface="Microsoft Yi Baiti" pitchFamily="66" charset="0"/>
                <a:ea typeface="Microsoft Yi Baiti" pitchFamily="66" charset="0"/>
              </a:rPr>
              <a:t>• Reliability and agreement studies</a:t>
            </a:r>
          </a:p>
          <a:p>
            <a:r>
              <a:rPr lang="en-US" b="1" dirty="0">
                <a:latin typeface="Microsoft Yi Baiti" pitchFamily="66" charset="0"/>
                <a:ea typeface="Microsoft Yi Baiti" pitchFamily="66" charset="0"/>
              </a:rPr>
              <a:t>• Reporting data</a:t>
            </a:r>
          </a:p>
          <a:p>
            <a:r>
              <a:rPr lang="en-US" b="1" dirty="0">
                <a:latin typeface="Microsoft Yi Baiti" pitchFamily="66" charset="0"/>
                <a:ea typeface="Microsoft Yi Baiti" pitchFamily="66" charset="0"/>
              </a:rPr>
              <a:t>• Sections of research reports</a:t>
            </a:r>
          </a:p>
          <a:p>
            <a:r>
              <a:rPr lang="en-US" b="1" dirty="0">
                <a:latin typeface="Microsoft Yi Baiti" pitchFamily="66" charset="0"/>
                <a:ea typeface="Microsoft Yi Baiti" pitchFamily="66" charset="0"/>
              </a:rPr>
              <a:t>• </a:t>
            </a:r>
            <a:r>
              <a:rPr lang="en-US" b="1" dirty="0" smtClean="0">
                <a:latin typeface="Microsoft Yi Baiti" pitchFamily="66" charset="0"/>
                <a:ea typeface="Microsoft Yi Baiti" pitchFamily="66" charset="0"/>
              </a:rPr>
              <a:t>Specific </a:t>
            </a:r>
            <a:r>
              <a:rPr lang="en-US" b="1" dirty="0">
                <a:latin typeface="Microsoft Yi Baiti" pitchFamily="66" charset="0"/>
                <a:ea typeface="Microsoft Yi Baiti" pitchFamily="66" charset="0"/>
              </a:rPr>
              <a:t>conditions or procedures</a:t>
            </a:r>
          </a:p>
          <a:p>
            <a:r>
              <a:rPr lang="en-US" b="1" dirty="0">
                <a:latin typeface="Microsoft Yi Baiti" pitchFamily="66" charset="0"/>
                <a:ea typeface="Microsoft Yi Baiti" pitchFamily="66" charset="0"/>
              </a:rPr>
              <a:t>• Statistical methods and analyses</a:t>
            </a:r>
          </a:p>
          <a:p>
            <a:r>
              <a:rPr lang="en-US" dirty="0">
                <a:latin typeface="StoneSans"/>
              </a:rPr>
              <a:t>• </a:t>
            </a:r>
            <a:r>
              <a:rPr lang="en-US" b="1" dirty="0">
                <a:latin typeface="Microsoft Yi Baiti" pitchFamily="66" charset="0"/>
                <a:ea typeface="Microsoft Yi Baiti" pitchFamily="66" charset="0"/>
              </a:rPr>
              <a:t>Systematic reviews and meta -analysis</a:t>
            </a:r>
            <a:endParaRPr lang="ar-SA" b="1" dirty="0">
              <a:latin typeface="Microsoft Yi Baiti" pitchFamily="66" charset="0"/>
              <a:ea typeface="Microsoft Yi Baiti" pitchFamily="66" charset="0"/>
            </a:endParaRPr>
          </a:p>
        </p:txBody>
      </p:sp>
    </p:spTree>
    <p:extLst>
      <p:ext uri="{BB962C8B-B14F-4D97-AF65-F5344CB8AC3E}">
        <p14:creationId xmlns:p14="http://schemas.microsoft.com/office/powerpoint/2010/main" val="3112006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35846"/>
            <a:ext cx="8763000" cy="6678751"/>
          </a:xfrm>
          <a:prstGeom prst="rect">
            <a:avLst/>
          </a:prstGeom>
        </p:spPr>
        <p:txBody>
          <a:bodyPr wrap="square">
            <a:spAutoFit/>
          </a:bodyPr>
          <a:lstStyle/>
          <a:p>
            <a:pPr algn="just"/>
            <a:r>
              <a:rPr lang="en-US" sz="3200" b="1" dirty="0">
                <a:latin typeface="Microsoft Yi Baiti" pitchFamily="66" charset="0"/>
                <a:ea typeface="Microsoft Yi Baiti" pitchFamily="66" charset="0"/>
              </a:rPr>
              <a:t>How many papers from one research study?</a:t>
            </a:r>
          </a:p>
          <a:p>
            <a:pPr algn="just"/>
            <a:endParaRPr lang="en-US" sz="3200" b="1" dirty="0">
              <a:latin typeface="Microsoft Yi Baiti" pitchFamily="66" charset="0"/>
              <a:ea typeface="Microsoft Yi Baiti" pitchFamily="66" charset="0"/>
            </a:endParaRPr>
          </a:p>
          <a:p>
            <a:pPr algn="just"/>
            <a:r>
              <a:rPr lang="en-US" sz="2800" b="1" dirty="0">
                <a:latin typeface="Microsoft Yi Baiti" pitchFamily="66" charset="0"/>
                <a:ea typeface="Microsoft Yi Baiti" pitchFamily="66" charset="0"/>
              </a:rPr>
              <a:t>How long is a piece of string? We believe that you should make a decision to publish your results in usefully sized pieces, not the smallest possible publishable unit. </a:t>
            </a:r>
          </a:p>
          <a:p>
            <a:pPr algn="just"/>
            <a:r>
              <a:rPr lang="en-US" sz="2800" b="1" dirty="0">
                <a:latin typeface="Microsoft Yi Baiti" pitchFamily="66" charset="0"/>
                <a:ea typeface="Microsoft Yi Baiti" pitchFamily="66" charset="0"/>
              </a:rPr>
              <a:t>More than one paper is fine, if each paper stands alone.</a:t>
            </a:r>
          </a:p>
          <a:p>
            <a:pPr algn="just"/>
            <a:r>
              <a:rPr lang="en-US" sz="2800" b="1" dirty="0">
                <a:latin typeface="Microsoft Yi Baiti" pitchFamily="66" charset="0"/>
                <a:ea typeface="Microsoft Yi Baiti" pitchFamily="66" charset="0"/>
              </a:rPr>
              <a:t>You should take care to reference the original (primary) paper in any papers that follow, and to explain the relationships between the multiple papers and the results they present.</a:t>
            </a:r>
          </a:p>
          <a:p>
            <a:pPr algn="just"/>
            <a:r>
              <a:rPr lang="en-US" sz="2800" b="1" dirty="0">
                <a:latin typeface="Microsoft Yi Baiti" pitchFamily="66" charset="0"/>
                <a:ea typeface="Microsoft Yi Baiti" pitchFamily="66" charset="0"/>
              </a:rPr>
              <a:t>Duplicate publication causes confusion among readers, may distort results of meta - analyses and practice guidelines, and can cause legal problems by infringing copyright.</a:t>
            </a:r>
          </a:p>
          <a:p>
            <a:pPr algn="just"/>
            <a:r>
              <a:rPr lang="en-US" sz="2800" b="1" dirty="0">
                <a:latin typeface="Microsoft Yi Baiti" pitchFamily="66" charset="0"/>
                <a:ea typeface="Microsoft Yi Baiti" pitchFamily="66" charset="0"/>
              </a:rPr>
              <a:t> </a:t>
            </a:r>
            <a:r>
              <a:rPr lang="en-US" sz="2800" b="1" dirty="0" smtClean="0">
                <a:latin typeface="Microsoft Yi Baiti" pitchFamily="66" charset="0"/>
                <a:ea typeface="Microsoft Yi Baiti" pitchFamily="66" charset="0"/>
              </a:rPr>
              <a:t>You must avoid publishing the same results in more than one paper without making it clear to readers that you have already published those results elsewhere</a:t>
            </a:r>
            <a:endParaRPr lang="ar-SA" sz="2800" b="1" dirty="0">
              <a:latin typeface="Microsoft Yi Baiti" pitchFamily="66" charset="0"/>
              <a:ea typeface="Microsoft Yi Baiti" pitchFamily="66" charset="0"/>
            </a:endParaRPr>
          </a:p>
        </p:txBody>
      </p:sp>
    </p:spTree>
    <p:extLst>
      <p:ext uri="{BB962C8B-B14F-4D97-AF65-F5344CB8AC3E}">
        <p14:creationId xmlns:p14="http://schemas.microsoft.com/office/powerpoint/2010/main" val="2445322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5008"/>
            <a:ext cx="8839200" cy="4278094"/>
          </a:xfrm>
          <a:prstGeom prst="rect">
            <a:avLst/>
          </a:prstGeom>
        </p:spPr>
        <p:txBody>
          <a:bodyPr wrap="square">
            <a:spAutoFit/>
          </a:bodyPr>
          <a:lstStyle/>
          <a:p>
            <a:r>
              <a:rPr lang="en-US" sz="2400" b="1" dirty="0" smtClean="0">
                <a:latin typeface="StoneSans-Bold"/>
              </a:rPr>
              <a:t>References</a:t>
            </a:r>
          </a:p>
          <a:p>
            <a:endParaRPr lang="en-US" sz="2400" b="1" dirty="0">
              <a:latin typeface="StoneSans-Bold"/>
            </a:endParaRPr>
          </a:p>
          <a:p>
            <a:pPr algn="just"/>
            <a:r>
              <a:rPr lang="en-US" sz="3200" b="1" dirty="0">
                <a:latin typeface="Microsoft Yi Baiti" pitchFamily="66" charset="0"/>
                <a:ea typeface="Microsoft Yi Baiti" pitchFamily="66" charset="0"/>
              </a:rPr>
              <a:t>You should provide as complete a reference list as is practical, focusing particularly on research </a:t>
            </a:r>
            <a:r>
              <a:rPr lang="en-US" sz="3200" b="1" dirty="0" smtClean="0">
                <a:latin typeface="Microsoft Yi Baiti" pitchFamily="66" charset="0"/>
                <a:ea typeface="Microsoft Yi Baiti" pitchFamily="66" charset="0"/>
              </a:rPr>
              <a:t>that’s </a:t>
            </a:r>
            <a:r>
              <a:rPr lang="en-US" sz="3200" b="1" dirty="0">
                <a:latin typeface="Microsoft Yi Baiti" pitchFamily="66" charset="0"/>
                <a:ea typeface="Microsoft Yi Baiti" pitchFamily="66" charset="0"/>
              </a:rPr>
              <a:t>related to your own that will help readers put your findings in context. </a:t>
            </a:r>
            <a:endParaRPr lang="en-US" sz="3200" b="1" dirty="0" smtClean="0">
              <a:latin typeface="Microsoft Yi Baiti" pitchFamily="66" charset="0"/>
              <a:ea typeface="Microsoft Yi Baiti" pitchFamily="66" charset="0"/>
            </a:endParaRPr>
          </a:p>
          <a:p>
            <a:pPr algn="just"/>
            <a:r>
              <a:rPr lang="en-US" sz="3200" b="1" dirty="0" smtClean="0">
                <a:latin typeface="Microsoft Yi Baiti" pitchFamily="66" charset="0"/>
                <a:ea typeface="Microsoft Yi Baiti" pitchFamily="66" charset="0"/>
              </a:rPr>
              <a:t>There </a:t>
            </a:r>
            <a:r>
              <a:rPr lang="en-US" sz="3200" b="1" dirty="0">
                <a:latin typeface="Microsoft Yi Baiti" pitchFamily="66" charset="0"/>
                <a:ea typeface="Microsoft Yi Baiti" pitchFamily="66" charset="0"/>
              </a:rPr>
              <a:t>are many reasons why people choose particular references to include in their papers, not all of which are ethical or sensible.</a:t>
            </a:r>
            <a:endParaRPr lang="ar-SA" sz="3200" b="1" dirty="0">
              <a:latin typeface="Microsoft Yi Baiti" pitchFamily="66" charset="0"/>
              <a:ea typeface="Microsoft Yi Baiti" pitchFamily="66" charset="0"/>
            </a:endParaRPr>
          </a:p>
        </p:txBody>
      </p:sp>
    </p:spTree>
    <p:extLst>
      <p:ext uri="{BB962C8B-B14F-4D97-AF65-F5344CB8AC3E}">
        <p14:creationId xmlns:p14="http://schemas.microsoft.com/office/powerpoint/2010/main" val="814691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39" y="685800"/>
            <a:ext cx="9144000" cy="4401205"/>
          </a:xfrm>
          <a:prstGeom prst="rect">
            <a:avLst/>
          </a:prstGeom>
        </p:spPr>
        <p:txBody>
          <a:bodyPr wrap="square">
            <a:spAutoFit/>
          </a:bodyPr>
          <a:lstStyle/>
          <a:p>
            <a:pPr algn="just"/>
            <a:r>
              <a:rPr lang="en-US" sz="2800" b="1" dirty="0">
                <a:latin typeface="Microsoft Yi Baiti" pitchFamily="66" charset="0"/>
                <a:ea typeface="Microsoft Yi Baiti" pitchFamily="66" charset="0"/>
              </a:rPr>
              <a:t>Avoiding plagiarism</a:t>
            </a:r>
          </a:p>
          <a:p>
            <a:pPr algn="just"/>
            <a:endParaRPr lang="en-US" sz="2800" b="1" dirty="0">
              <a:latin typeface="Microsoft Yi Baiti" pitchFamily="66" charset="0"/>
              <a:ea typeface="Microsoft Yi Baiti" pitchFamily="66" charset="0"/>
            </a:endParaRPr>
          </a:p>
          <a:p>
            <a:pPr algn="just"/>
            <a:r>
              <a:rPr lang="en-US" sz="2800" b="1" dirty="0">
                <a:latin typeface="Microsoft Yi Baiti" pitchFamily="66" charset="0"/>
                <a:ea typeface="Microsoft Yi Baiti" pitchFamily="66" charset="0"/>
              </a:rPr>
              <a:t>You should attribute all previously published material whether it is someone else ’ s work or indeed your own. While having to reference your own words from previous publications may seem unnecessary, it is important to remember that the copyright may now be held by the owner of those publications so you must acknowledge prior publication. Most publishers will use </a:t>
            </a:r>
            <a:r>
              <a:rPr lang="en-US" sz="2800" b="1" dirty="0" smtClean="0">
                <a:latin typeface="Microsoft Yi Baiti" pitchFamily="66" charset="0"/>
                <a:ea typeface="Microsoft Yi Baiti" pitchFamily="66" charset="0"/>
              </a:rPr>
              <a:t>programs like </a:t>
            </a:r>
            <a:r>
              <a:rPr lang="en-US" sz="2800" b="1" dirty="0" err="1">
                <a:latin typeface="Microsoft Yi Baiti" pitchFamily="66" charset="0"/>
                <a:ea typeface="Microsoft Yi Baiti" pitchFamily="66" charset="0"/>
              </a:rPr>
              <a:t>CrossCheck</a:t>
            </a:r>
            <a:r>
              <a:rPr lang="en-US" sz="2800" b="1" dirty="0">
                <a:latin typeface="Microsoft Yi Baiti" pitchFamily="66" charset="0"/>
                <a:ea typeface="Microsoft Yi Baiti" pitchFamily="66" charset="0"/>
              </a:rPr>
              <a:t> to analyze levels of duplication (see ‘ Surviving Peer Review ’ ). It is advisable to attribute all recycled material</a:t>
            </a:r>
            <a:endParaRPr lang="ar-SA" sz="2800" b="1" dirty="0">
              <a:latin typeface="Microsoft Yi Baiti" pitchFamily="66" charset="0"/>
              <a:ea typeface="Microsoft Yi Baiti" pitchFamily="66" charset="0"/>
            </a:endParaRPr>
          </a:p>
        </p:txBody>
      </p:sp>
    </p:spTree>
    <p:extLst>
      <p:ext uri="{BB962C8B-B14F-4D97-AF65-F5344CB8AC3E}">
        <p14:creationId xmlns:p14="http://schemas.microsoft.com/office/powerpoint/2010/main" val="3491073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12845"/>
            <a:ext cx="8686800" cy="4401205"/>
          </a:xfrm>
          <a:prstGeom prst="rect">
            <a:avLst/>
          </a:prstGeom>
        </p:spPr>
        <p:txBody>
          <a:bodyPr wrap="square">
            <a:spAutoFit/>
          </a:bodyPr>
          <a:lstStyle/>
          <a:p>
            <a:pPr algn="just"/>
            <a:r>
              <a:rPr lang="en-US" sz="2800" b="1" dirty="0">
                <a:latin typeface="Microsoft Yi Baiti" pitchFamily="66" charset="0"/>
                <a:ea typeface="Microsoft Yi Baiti" pitchFamily="66" charset="0"/>
              </a:rPr>
              <a:t>Some journals have begun using computerized plagiarism detection systems at this stage, such as </a:t>
            </a:r>
            <a:r>
              <a:rPr lang="en-US" sz="2800" b="1" dirty="0" err="1">
                <a:latin typeface="Microsoft Yi Baiti" pitchFamily="66" charset="0"/>
                <a:ea typeface="Microsoft Yi Baiti" pitchFamily="66" charset="0"/>
              </a:rPr>
              <a:t>CrossCheck</a:t>
            </a:r>
            <a:r>
              <a:rPr lang="en-US" sz="2800" b="1" dirty="0">
                <a:latin typeface="Microsoft Yi Baiti" pitchFamily="66" charset="0"/>
                <a:ea typeface="Microsoft Yi Baiti" pitchFamily="66" charset="0"/>
              </a:rPr>
              <a:t> (</a:t>
            </a:r>
            <a:r>
              <a:rPr lang="en-US" sz="2800" b="1" dirty="0" err="1">
                <a:latin typeface="Microsoft Yi Baiti" pitchFamily="66" charset="0"/>
                <a:ea typeface="Microsoft Yi Baiti" pitchFamily="66" charset="0"/>
              </a:rPr>
              <a:t>iThenticate</a:t>
            </a:r>
            <a:r>
              <a:rPr lang="en-US" sz="2800" b="1" dirty="0" smtClean="0">
                <a:latin typeface="Microsoft Yi Baiti" pitchFamily="66" charset="0"/>
                <a:ea typeface="Microsoft Yi Baiti" pitchFamily="66" charset="0"/>
              </a:rPr>
              <a:t>) and  (</a:t>
            </a:r>
            <a:r>
              <a:rPr lang="en-US" sz="2800" b="1" dirty="0" err="1" smtClean="0">
                <a:latin typeface="Microsoft Yi Baiti" pitchFamily="66" charset="0"/>
                <a:ea typeface="Microsoft Yi Baiti" pitchFamily="66" charset="0"/>
              </a:rPr>
              <a:t>Turnitin</a:t>
            </a:r>
            <a:r>
              <a:rPr lang="en-US" sz="2800" b="1" dirty="0" smtClean="0">
                <a:latin typeface="Microsoft Yi Baiti" pitchFamily="66" charset="0"/>
                <a:ea typeface="Microsoft Yi Baiti" pitchFamily="66" charset="0"/>
              </a:rPr>
              <a:t>)</a:t>
            </a:r>
            <a:r>
              <a:rPr lang="en-US" sz="2800" dirty="0" smtClean="0">
                <a:latin typeface="ScalaPro-Regular"/>
              </a:rPr>
              <a:t> </a:t>
            </a:r>
            <a:r>
              <a:rPr lang="en-US" sz="2800" b="1" dirty="0" smtClean="0">
                <a:latin typeface="Microsoft Yi Baiti" pitchFamily="66" charset="0"/>
                <a:ea typeface="Microsoft Yi Baiti" pitchFamily="66" charset="0"/>
              </a:rPr>
              <a:t>to </a:t>
            </a:r>
            <a:r>
              <a:rPr lang="en-US" sz="2800" b="1" dirty="0">
                <a:latin typeface="Microsoft Yi Baiti" pitchFamily="66" charset="0"/>
                <a:ea typeface="Microsoft Yi Baiti" pitchFamily="66" charset="0"/>
              </a:rPr>
              <a:t>help prevent plagiarism and address duplicate publication before it happens. </a:t>
            </a:r>
          </a:p>
          <a:p>
            <a:pPr algn="just"/>
            <a:r>
              <a:rPr lang="en-US" sz="2800" b="1" dirty="0" smtClean="0">
                <a:latin typeface="Microsoft Yi Baiti" pitchFamily="66" charset="0"/>
                <a:ea typeface="Microsoft Yi Baiti" pitchFamily="66" charset="0"/>
              </a:rPr>
              <a:t>These systems compare submitted manuscripts with already published material (in journals and on the Internet) and identify possible cases of plagiarism by matching strings of related text. Human intervention, usually from the journal’s editorial team, is then needed to interpret the algorithm - derived results and to address possible problems appropriately.</a:t>
            </a:r>
            <a:r>
              <a:rPr lang="en-US" sz="2800" dirty="0" smtClean="0">
                <a:latin typeface="Minion-Regular"/>
              </a:rPr>
              <a:t> </a:t>
            </a:r>
            <a:endParaRPr lang="ar-SA" sz="2800" dirty="0"/>
          </a:p>
        </p:txBody>
      </p:sp>
    </p:spTree>
    <p:extLst>
      <p:ext uri="{BB962C8B-B14F-4D97-AF65-F5344CB8AC3E}">
        <p14:creationId xmlns:p14="http://schemas.microsoft.com/office/powerpoint/2010/main" val="791267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804863"/>
            <a:ext cx="6429375"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6844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3841"/>
            <a:ext cx="8382000" cy="3539430"/>
          </a:xfrm>
          <a:prstGeom prst="rect">
            <a:avLst/>
          </a:prstGeom>
        </p:spPr>
        <p:txBody>
          <a:bodyPr wrap="square">
            <a:spAutoFit/>
          </a:bodyPr>
          <a:lstStyle/>
          <a:p>
            <a:pPr algn="just"/>
            <a:r>
              <a:rPr lang="en-US" sz="3200" b="1" dirty="0" smtClean="0">
                <a:latin typeface="Microsoft Yi Baiti" pitchFamily="66" charset="0"/>
                <a:ea typeface="Microsoft Yi Baiti" pitchFamily="66" charset="0"/>
              </a:rPr>
              <a:t>Ethical principles on humans and animals</a:t>
            </a:r>
          </a:p>
          <a:p>
            <a:pPr algn="just"/>
            <a:endParaRPr lang="en-US" sz="3200" b="1" dirty="0" smtClean="0">
              <a:latin typeface="Microsoft Yi Baiti" pitchFamily="66" charset="0"/>
              <a:ea typeface="Microsoft Yi Baiti" pitchFamily="66" charset="0"/>
            </a:endParaRPr>
          </a:p>
          <a:p>
            <a:pPr algn="just"/>
            <a:r>
              <a:rPr lang="en-US" sz="3200" b="1" dirty="0" smtClean="0">
                <a:latin typeface="Microsoft Yi Baiti" pitchFamily="66" charset="0"/>
                <a:ea typeface="Microsoft Yi Baiti" pitchFamily="66" charset="0"/>
              </a:rPr>
              <a:t>If </a:t>
            </a:r>
            <a:r>
              <a:rPr lang="en-US" sz="3200" b="1" dirty="0">
                <a:latin typeface="Microsoft Yi Baiti" pitchFamily="66" charset="0"/>
                <a:ea typeface="Microsoft Yi Baiti" pitchFamily="66" charset="0"/>
              </a:rPr>
              <a:t>your research involves human subjects or animals, the journal to which </a:t>
            </a:r>
            <a:r>
              <a:rPr lang="en-US" sz="3200" b="1" dirty="0" smtClean="0">
                <a:latin typeface="Microsoft Yi Baiti" pitchFamily="66" charset="0"/>
                <a:ea typeface="Microsoft Yi Baiti" pitchFamily="66" charset="0"/>
              </a:rPr>
              <a:t>you submit </a:t>
            </a:r>
            <a:r>
              <a:rPr lang="en-US" sz="3200" b="1" dirty="0">
                <a:latin typeface="Microsoft Yi Baiti" pitchFamily="66" charset="0"/>
                <a:ea typeface="Microsoft Yi Baiti" pitchFamily="66" charset="0"/>
              </a:rPr>
              <a:t>your paper is likely to require documentation that they </a:t>
            </a:r>
            <a:r>
              <a:rPr lang="en-US" sz="3200" b="1" dirty="0" smtClean="0">
                <a:latin typeface="Microsoft Yi Baiti" pitchFamily="66" charset="0"/>
                <a:ea typeface="Microsoft Yi Baiti" pitchFamily="66" charset="0"/>
              </a:rPr>
              <a:t>were treated </a:t>
            </a:r>
            <a:r>
              <a:rPr lang="en-US" sz="3200" b="1" dirty="0">
                <a:latin typeface="Microsoft Yi Baiti" pitchFamily="66" charset="0"/>
                <a:ea typeface="Microsoft Yi Baiti" pitchFamily="66" charset="0"/>
              </a:rPr>
              <a:t>ethically. Before beginning your study, obtain all needed permissions with regard to human or animal research</a:t>
            </a:r>
            <a:r>
              <a:rPr lang="en-US" sz="3200" dirty="0">
                <a:latin typeface="ScalaPro-Regular"/>
              </a:rPr>
              <a:t>.</a:t>
            </a:r>
            <a:endParaRPr lang="ar-SA" sz="3200" dirty="0"/>
          </a:p>
        </p:txBody>
      </p:sp>
    </p:spTree>
    <p:extLst>
      <p:ext uri="{BB962C8B-B14F-4D97-AF65-F5344CB8AC3E}">
        <p14:creationId xmlns:p14="http://schemas.microsoft.com/office/powerpoint/2010/main" val="2895539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04061" y="228600"/>
            <a:ext cx="8705850" cy="4800600"/>
          </a:xfrm>
          <a:prstGeom prst="rect">
            <a:avLst/>
          </a:prstGeom>
        </p:spPr>
        <p:txBody>
          <a:bodyPr/>
          <a:lst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l" rtl="0"/>
            <a:r>
              <a:rPr lang="en-US" sz="3200" b="1" dirty="0">
                <a:latin typeface="Microsoft Yi Baiti" pitchFamily="66" charset="0"/>
                <a:ea typeface="Microsoft Yi Baiti" pitchFamily="66" charset="0"/>
              </a:rPr>
              <a:t>For experiments involving human subjects, the committee approving the experiments should be identified and the research conducted according to the principles expressed.</a:t>
            </a:r>
          </a:p>
          <a:p>
            <a:pPr algn="l" rtl="0"/>
            <a:r>
              <a:rPr lang="en-US" sz="3200" b="1" dirty="0">
                <a:latin typeface="Microsoft Yi Baiti" pitchFamily="66" charset="0"/>
                <a:ea typeface="Microsoft Yi Baiti" pitchFamily="66" charset="0"/>
              </a:rPr>
              <a:t>The Authors should confirm that informed consent was obtained from all subjects. </a:t>
            </a:r>
          </a:p>
          <a:p>
            <a:pPr algn="l" rtl="0"/>
            <a:r>
              <a:rPr lang="en-US" sz="3200" b="1" dirty="0">
                <a:latin typeface="Microsoft Yi Baiti" pitchFamily="66" charset="0"/>
                <a:ea typeface="Microsoft Yi Baiti" pitchFamily="66" charset="0"/>
              </a:rPr>
              <a:t>Appropriate approval, licensing or registration should be obtained before the research begins and details should be provided in the report (e.g. Institutional Review Board, Research Ethics Committee approval, national licensing authorities for the use of animals</a:t>
            </a:r>
            <a:r>
              <a:rPr lang="en-US" sz="3200" b="1" dirty="0" smtClean="0">
                <a:latin typeface="Microsoft Yi Baiti" pitchFamily="66" charset="0"/>
                <a:ea typeface="Microsoft Yi Baiti" pitchFamily="66" charset="0"/>
              </a:rPr>
              <a:t>)</a:t>
            </a:r>
            <a:endParaRPr lang="en-US" sz="3200" b="1" dirty="0">
              <a:latin typeface="Microsoft Yi Baiti" pitchFamily="66" charset="0"/>
              <a:ea typeface="Microsoft Yi Baiti" pitchFamily="66" charset="0"/>
            </a:endParaRPr>
          </a:p>
        </p:txBody>
      </p:sp>
    </p:spTree>
    <p:extLst>
      <p:ext uri="{BB962C8B-B14F-4D97-AF65-F5344CB8AC3E}">
        <p14:creationId xmlns:p14="http://schemas.microsoft.com/office/powerpoint/2010/main" val="39569755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831" y="643623"/>
            <a:ext cx="8229600" cy="1569660"/>
          </a:xfrm>
          <a:prstGeom prst="rect">
            <a:avLst/>
          </a:prstGeom>
        </p:spPr>
        <p:txBody>
          <a:bodyPr wrap="square">
            <a:spAutoFit/>
          </a:bodyPr>
          <a:lstStyle/>
          <a:p>
            <a:pPr marL="457200" indent="-457200" algn="just">
              <a:buFont typeface="Wingdings" pitchFamily="2" charset="2"/>
              <a:buChar char="q"/>
            </a:pPr>
            <a:r>
              <a:rPr lang="en-US" sz="3200" b="1" dirty="0" smtClean="0">
                <a:latin typeface="Microsoft Yi Baiti" pitchFamily="66" charset="0"/>
                <a:ea typeface="Microsoft Yi Baiti" pitchFamily="66" charset="0"/>
              </a:rPr>
              <a:t>Manuscript </a:t>
            </a:r>
            <a:r>
              <a:rPr lang="en-US" sz="3200" b="1" dirty="0">
                <a:latin typeface="Microsoft Yi Baiti" pitchFamily="66" charset="0"/>
                <a:ea typeface="Microsoft Yi Baiti" pitchFamily="66" charset="0"/>
              </a:rPr>
              <a:t>must document that the study was approved by an ethical review board before it was done</a:t>
            </a:r>
            <a:r>
              <a:rPr lang="en-US" sz="3200" b="1" dirty="0" smtClean="0">
                <a:latin typeface="Microsoft Yi Baiti" pitchFamily="66" charset="0"/>
                <a:ea typeface="Microsoft Yi Baiti" pitchFamily="66" charset="0"/>
              </a:rPr>
              <a:t>.</a:t>
            </a:r>
            <a:endParaRPr lang="en-US" sz="3200" b="1" dirty="0">
              <a:latin typeface="Microsoft Yi Baiti" pitchFamily="66" charset="0"/>
              <a:ea typeface="Microsoft Yi Baiti" pitchFamily="66" charset="0"/>
            </a:endParaRPr>
          </a:p>
        </p:txBody>
      </p:sp>
    </p:spTree>
    <p:extLst>
      <p:ext uri="{BB962C8B-B14F-4D97-AF65-F5344CB8AC3E}">
        <p14:creationId xmlns:p14="http://schemas.microsoft.com/office/powerpoint/2010/main" val="653771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7971413"/>
          </a:xfrm>
          <a:prstGeom prst="rect">
            <a:avLst/>
          </a:prstGeom>
        </p:spPr>
        <p:txBody>
          <a:bodyPr wrap="square">
            <a:spAutoFit/>
          </a:bodyPr>
          <a:lstStyle/>
          <a:p>
            <a:pPr algn="just"/>
            <a:r>
              <a:rPr lang="en-US" sz="3200" b="1" dirty="0">
                <a:latin typeface="Microsoft Yi Baiti" pitchFamily="66" charset="0"/>
                <a:ea typeface="Microsoft Yi Baiti" pitchFamily="66" charset="0"/>
              </a:rPr>
              <a:t>Funding statement</a:t>
            </a:r>
          </a:p>
          <a:p>
            <a:pPr marL="457200" indent="-457200" algn="just">
              <a:buFont typeface="Wingdings" pitchFamily="2" charset="2"/>
              <a:buChar char="ü"/>
            </a:pPr>
            <a:r>
              <a:rPr lang="en-US" sz="3200" b="1" dirty="0">
                <a:latin typeface="Microsoft Yi Baiti" pitchFamily="66" charset="0"/>
                <a:ea typeface="Microsoft Yi Baiti" pitchFamily="66" charset="0"/>
              </a:rPr>
              <a:t>You should describe the grant or other funding sources that support your research, or the absence of such funds.</a:t>
            </a:r>
          </a:p>
          <a:p>
            <a:pPr algn="just"/>
            <a:r>
              <a:rPr lang="en-US" sz="3200" b="1" dirty="0" smtClean="0">
                <a:latin typeface="Microsoft Yi Baiti" pitchFamily="66" charset="0"/>
                <a:ea typeface="Microsoft Yi Baiti" pitchFamily="66" charset="0"/>
              </a:rPr>
              <a:t>Disclosures</a:t>
            </a:r>
            <a:endParaRPr lang="en-US" sz="3200" b="1" dirty="0">
              <a:latin typeface="Microsoft Yi Baiti" pitchFamily="66" charset="0"/>
              <a:ea typeface="Microsoft Yi Baiti" pitchFamily="66" charset="0"/>
            </a:endParaRPr>
          </a:p>
          <a:p>
            <a:pPr marL="457200" indent="-457200" algn="just">
              <a:buFont typeface="Wingdings" pitchFamily="2" charset="2"/>
              <a:buChar char="ü"/>
            </a:pPr>
            <a:r>
              <a:rPr lang="en-US" sz="3200" b="1" dirty="0">
                <a:latin typeface="Microsoft Yi Baiti" pitchFamily="66" charset="0"/>
                <a:ea typeface="Microsoft Yi Baiti" pitchFamily="66" charset="0"/>
              </a:rPr>
              <a:t>Conflicts of interest continue to be a hot topic, particularly </a:t>
            </a:r>
            <a:r>
              <a:rPr lang="en-US" sz="3200" b="1" dirty="0" smtClean="0">
                <a:latin typeface="Microsoft Yi Baiti" pitchFamily="66" charset="0"/>
                <a:ea typeface="Microsoft Yi Baiti" pitchFamily="66" charset="0"/>
              </a:rPr>
              <a:t>financial </a:t>
            </a:r>
            <a:r>
              <a:rPr lang="en-US" sz="3200" b="1" dirty="0">
                <a:latin typeface="Microsoft Yi Baiti" pitchFamily="66" charset="0"/>
                <a:ea typeface="Microsoft Yi Baiti" pitchFamily="66" charset="0"/>
              </a:rPr>
              <a:t>conflicts.  You should report potential sources of conflict related to your research that are not only financial, but also political or </a:t>
            </a:r>
            <a:r>
              <a:rPr lang="en-US" sz="3200" b="1" dirty="0" smtClean="0">
                <a:latin typeface="Microsoft Yi Baiti" pitchFamily="66" charset="0"/>
                <a:ea typeface="Microsoft Yi Baiti" pitchFamily="66" charset="0"/>
              </a:rPr>
              <a:t>personal, reporting </a:t>
            </a:r>
            <a:r>
              <a:rPr lang="en-US" sz="3200" b="1" dirty="0">
                <a:latin typeface="Microsoft Yi Baiti" pitchFamily="66" charset="0"/>
                <a:ea typeface="Microsoft Yi Baiti" pitchFamily="66" charset="0"/>
              </a:rPr>
              <a:t>conflicts of interest should be treated separately from reporting research funding, and that this information should be reported separately in your manuscript. But different journals take different approaches, and you will be doing an ethical job if you report both funding sources and potential conflicts of interest no matter how you report them</a:t>
            </a:r>
            <a:r>
              <a:rPr lang="en-US" sz="3200" b="1" dirty="0" smtClean="0">
                <a:latin typeface="Microsoft Yi Baiti" pitchFamily="66" charset="0"/>
                <a:ea typeface="Microsoft Yi Baiti" pitchFamily="66" charset="0"/>
              </a:rPr>
              <a:t>.</a:t>
            </a:r>
          </a:p>
        </p:txBody>
      </p:sp>
    </p:spTree>
    <p:extLst>
      <p:ext uri="{BB962C8B-B14F-4D97-AF65-F5344CB8AC3E}">
        <p14:creationId xmlns:p14="http://schemas.microsoft.com/office/powerpoint/2010/main" val="30098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3400" y="1158875"/>
            <a:ext cx="8458200" cy="5545138"/>
          </a:xfrm>
          <a:prstGeom prst="rect">
            <a:avLst/>
          </a:prstGeom>
        </p:spPr>
        <p:txBody>
          <a:bodyPr/>
          <a:lst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l" rtl="0">
              <a:lnSpc>
                <a:spcPct val="80000"/>
              </a:lnSpc>
              <a:buFont typeface="Wingdings" pitchFamily="2" charset="2"/>
              <a:buNone/>
            </a:pPr>
            <a:r>
              <a:rPr lang="en-US" altLang="zh-CN" sz="2000" dirty="0" smtClean="0">
                <a:ea typeface="SimSun" pitchFamily="2" charset="-122"/>
              </a:rPr>
              <a:t>Publishing is one of the necessary steps embedded in the scientific research process. It is also necessary for graduation and career progression.</a:t>
            </a:r>
          </a:p>
          <a:p>
            <a:pPr algn="l" rtl="0">
              <a:lnSpc>
                <a:spcPct val="80000"/>
              </a:lnSpc>
              <a:buFont typeface="Wingdings" pitchFamily="2" charset="2"/>
              <a:buNone/>
            </a:pPr>
            <a:endParaRPr lang="en-US" altLang="zh-CN" sz="2000" dirty="0" smtClean="0">
              <a:ea typeface="SimSun" pitchFamily="2" charset="-122"/>
            </a:endParaRPr>
          </a:p>
          <a:p>
            <a:pPr algn="l" rtl="0">
              <a:lnSpc>
                <a:spcPct val="80000"/>
              </a:lnSpc>
              <a:buFont typeface="Wingdings" pitchFamily="2" charset="2"/>
              <a:buNone/>
            </a:pPr>
            <a:r>
              <a:rPr lang="en-US" altLang="zh-CN" sz="2000" dirty="0" smtClean="0">
                <a:ea typeface="SimSun" pitchFamily="2" charset="-122"/>
              </a:rPr>
              <a:t>What to publish:</a:t>
            </a:r>
          </a:p>
          <a:p>
            <a:pPr algn="l" rtl="0">
              <a:lnSpc>
                <a:spcPct val="80000"/>
              </a:lnSpc>
            </a:pPr>
            <a:r>
              <a:rPr lang="en-US" altLang="zh-CN" sz="2000" dirty="0" smtClean="0">
                <a:ea typeface="SimSun" pitchFamily="2" charset="-122"/>
              </a:rPr>
              <a:t>New and original results or methods</a:t>
            </a:r>
          </a:p>
          <a:p>
            <a:pPr algn="l" rtl="0">
              <a:lnSpc>
                <a:spcPct val="80000"/>
              </a:lnSpc>
            </a:pPr>
            <a:r>
              <a:rPr lang="en-US" altLang="zh-CN" sz="2000" dirty="0" smtClean="0">
                <a:ea typeface="SimSun" pitchFamily="2" charset="-122"/>
              </a:rPr>
              <a:t>Reviews or summaries of particular subject</a:t>
            </a:r>
          </a:p>
          <a:p>
            <a:pPr algn="l" rtl="0">
              <a:lnSpc>
                <a:spcPct val="80000"/>
              </a:lnSpc>
            </a:pPr>
            <a:r>
              <a:rPr lang="en-US" altLang="zh-CN" sz="2000" dirty="0" smtClean="0">
                <a:ea typeface="SimSun" pitchFamily="2" charset="-122"/>
              </a:rPr>
              <a:t>Manuscripts that advance the knowledge and understanding in a certain scientific field</a:t>
            </a:r>
          </a:p>
          <a:p>
            <a:pPr algn="l" rtl="0">
              <a:lnSpc>
                <a:spcPct val="80000"/>
              </a:lnSpc>
            </a:pPr>
            <a:endParaRPr lang="en-US" altLang="zh-CN" sz="2000" dirty="0" smtClean="0">
              <a:ea typeface="SimSun" pitchFamily="2" charset="-122"/>
            </a:endParaRPr>
          </a:p>
          <a:p>
            <a:pPr algn="l" rtl="0">
              <a:lnSpc>
                <a:spcPct val="80000"/>
              </a:lnSpc>
              <a:buFont typeface="Wingdings" pitchFamily="2" charset="2"/>
              <a:buNone/>
            </a:pPr>
            <a:r>
              <a:rPr lang="en-US" altLang="zh-CN" sz="2000" dirty="0" smtClean="0">
                <a:ea typeface="SimSun" pitchFamily="2" charset="-122"/>
              </a:rPr>
              <a:t>What NOT to publish:</a:t>
            </a:r>
          </a:p>
          <a:p>
            <a:pPr lvl="1" algn="l" rtl="0">
              <a:lnSpc>
                <a:spcPct val="80000"/>
              </a:lnSpc>
            </a:pPr>
            <a:r>
              <a:rPr lang="en-US" altLang="zh-CN" sz="1800" dirty="0" smtClean="0">
                <a:ea typeface="SimSun" pitchFamily="2" charset="-122"/>
              </a:rPr>
              <a:t>Reports of no scientific interest</a:t>
            </a:r>
          </a:p>
          <a:p>
            <a:pPr lvl="1" algn="l" rtl="0">
              <a:lnSpc>
                <a:spcPct val="80000"/>
              </a:lnSpc>
            </a:pPr>
            <a:r>
              <a:rPr lang="en-US" altLang="zh-CN" sz="1800" dirty="0" smtClean="0">
                <a:ea typeface="SimSun" pitchFamily="2" charset="-122"/>
              </a:rPr>
              <a:t>Out of date work</a:t>
            </a:r>
          </a:p>
          <a:p>
            <a:pPr lvl="1" algn="l" rtl="0">
              <a:lnSpc>
                <a:spcPct val="80000"/>
              </a:lnSpc>
            </a:pPr>
            <a:r>
              <a:rPr lang="en-US" altLang="zh-CN" sz="1800" b="1" dirty="0" smtClean="0">
                <a:ea typeface="SimSun" pitchFamily="2" charset="-122"/>
              </a:rPr>
              <a:t>Duplications</a:t>
            </a:r>
            <a:r>
              <a:rPr lang="en-US" altLang="zh-CN" sz="1800" dirty="0" smtClean="0">
                <a:ea typeface="SimSun" pitchFamily="2" charset="-122"/>
              </a:rPr>
              <a:t> of previously published work</a:t>
            </a:r>
          </a:p>
          <a:p>
            <a:pPr lvl="1" algn="l" rtl="0">
              <a:lnSpc>
                <a:spcPct val="80000"/>
              </a:lnSpc>
            </a:pPr>
            <a:r>
              <a:rPr lang="en-US" altLang="zh-CN" sz="1800" dirty="0" smtClean="0">
                <a:ea typeface="SimSun" pitchFamily="2" charset="-122"/>
              </a:rPr>
              <a:t>Incorrect/unacceptable conclusions</a:t>
            </a:r>
          </a:p>
          <a:p>
            <a:pPr algn="l" rtl="0">
              <a:lnSpc>
                <a:spcPct val="80000"/>
              </a:lnSpc>
            </a:pPr>
            <a:endParaRPr lang="en-US" altLang="zh-CN" sz="1600" dirty="0" smtClean="0">
              <a:ea typeface="SimSun" pitchFamily="2" charset="-122"/>
            </a:endParaRPr>
          </a:p>
          <a:p>
            <a:pPr algn="l" rtl="0">
              <a:lnSpc>
                <a:spcPct val="80000"/>
              </a:lnSpc>
              <a:buFont typeface="Wingdings" pitchFamily="2" charset="2"/>
              <a:buNone/>
            </a:pPr>
            <a:r>
              <a:rPr lang="en-US" altLang="zh-CN" sz="2000" dirty="0" smtClean="0">
                <a:ea typeface="SimSun" pitchFamily="2" charset="-122"/>
              </a:rPr>
              <a:t>You need a GOOD manuscript to present your contributions to the scientific community</a:t>
            </a:r>
            <a:endParaRPr lang="en-US" altLang="zh-CN" sz="1300" dirty="0" smtClean="0">
              <a:ea typeface="SimSun" pitchFamily="2" charset="-122"/>
            </a:endParaRPr>
          </a:p>
          <a:p>
            <a:pPr lvl="1" algn="l" rtl="0">
              <a:lnSpc>
                <a:spcPct val="80000"/>
              </a:lnSpc>
            </a:pPr>
            <a:endParaRPr lang="en-US" altLang="zh-CN" sz="1100" b="1" dirty="0" smtClean="0">
              <a:ea typeface="SimSun" pitchFamily="2" charset="-122"/>
            </a:endParaRPr>
          </a:p>
          <a:p>
            <a:pPr algn="l" rtl="0">
              <a:lnSpc>
                <a:spcPct val="80000"/>
              </a:lnSpc>
            </a:pPr>
            <a:endParaRPr lang="en-US" altLang="zh-CN" sz="800" dirty="0" smtClean="0">
              <a:ea typeface="SimSun" pitchFamily="2" charset="-122"/>
            </a:endParaRPr>
          </a:p>
          <a:p>
            <a:pPr algn="l" rtl="0">
              <a:lnSpc>
                <a:spcPct val="80000"/>
              </a:lnSpc>
            </a:pPr>
            <a:endParaRPr lang="en-US" altLang="zh-CN" sz="800" dirty="0" smtClean="0">
              <a:ea typeface="SimSun" pitchFamily="2" charset="-122"/>
            </a:endParaRPr>
          </a:p>
        </p:txBody>
      </p:sp>
    </p:spTree>
    <p:extLst>
      <p:ext uri="{BB962C8B-B14F-4D97-AF65-F5344CB8AC3E}">
        <p14:creationId xmlns:p14="http://schemas.microsoft.com/office/powerpoint/2010/main" val="7246463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0"/>
            <a:ext cx="8382000" cy="3046988"/>
          </a:xfrm>
          <a:prstGeom prst="rect">
            <a:avLst/>
          </a:prstGeom>
        </p:spPr>
        <p:txBody>
          <a:bodyPr wrap="square">
            <a:spAutoFit/>
          </a:bodyPr>
          <a:lstStyle/>
          <a:p>
            <a:pPr marL="457200" indent="-457200" algn="just">
              <a:buFont typeface="Wingdings" pitchFamily="2" charset="2"/>
              <a:buChar char="q"/>
            </a:pPr>
            <a:r>
              <a:rPr lang="en-US" sz="3200" b="1" dirty="0">
                <a:latin typeface="Microsoft Yi Baiti" pitchFamily="66" charset="0"/>
                <a:ea typeface="Microsoft Yi Baiti" pitchFamily="66" charset="0"/>
              </a:rPr>
              <a:t>Ethics requires honest reporting of conflicts of interest. More importantly, ethics demands that such involvements not interfere with the objectivity of your research. Some scientists avoid all such involvements to prevent even the possibility of seeming biased</a:t>
            </a:r>
            <a:endParaRPr lang="ar-SA" sz="3200" b="1" dirty="0">
              <a:latin typeface="Microsoft Yi Baiti" pitchFamily="66" charset="0"/>
              <a:ea typeface="Microsoft Yi Baiti" pitchFamily="66" charset="0"/>
            </a:endParaRPr>
          </a:p>
        </p:txBody>
      </p:sp>
    </p:spTree>
    <p:extLst>
      <p:ext uri="{BB962C8B-B14F-4D97-AF65-F5344CB8AC3E}">
        <p14:creationId xmlns:p14="http://schemas.microsoft.com/office/powerpoint/2010/main" val="4695492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741" y="838200"/>
            <a:ext cx="8458200" cy="4524315"/>
          </a:xfrm>
          <a:prstGeom prst="rect">
            <a:avLst/>
          </a:prstGeom>
        </p:spPr>
        <p:txBody>
          <a:bodyPr wrap="square">
            <a:spAutoFit/>
          </a:bodyPr>
          <a:lstStyle/>
          <a:p>
            <a:pPr algn="just"/>
            <a:r>
              <a:rPr lang="en-US" sz="3600" b="1" dirty="0">
                <a:latin typeface="Microsoft Yi Baiti" pitchFamily="66" charset="0"/>
                <a:ea typeface="Microsoft Yi Baiti" pitchFamily="66" charset="0"/>
              </a:rPr>
              <a:t>Acknowledgement</a:t>
            </a:r>
          </a:p>
          <a:p>
            <a:pPr algn="just"/>
            <a:endParaRPr lang="en-US" sz="3600" b="1" dirty="0">
              <a:latin typeface="Microsoft Yi Baiti" pitchFamily="66" charset="0"/>
              <a:ea typeface="Microsoft Yi Baiti" pitchFamily="66" charset="0"/>
            </a:endParaRPr>
          </a:p>
          <a:p>
            <a:pPr marL="571500" indent="-571500" algn="just">
              <a:buFont typeface="Wingdings" pitchFamily="2" charset="2"/>
              <a:buChar char="ü"/>
            </a:pPr>
            <a:r>
              <a:rPr lang="en-US" sz="3600" b="1" dirty="0">
                <a:latin typeface="Microsoft Yi Baiti" pitchFamily="66" charset="0"/>
                <a:ea typeface="Microsoft Yi Baiti" pitchFamily="66" charset="0"/>
              </a:rPr>
              <a:t>You should publish a short acknowledgement to the people who made contributions to your research It’s important to get permission from these people before acknowledging them, which is another reason to consider authorship while you are designing your study</a:t>
            </a:r>
            <a:endParaRPr lang="ar-SA" sz="3600" b="1" dirty="0">
              <a:latin typeface="Microsoft Yi Baiti" pitchFamily="66" charset="0"/>
              <a:ea typeface="Microsoft Yi Baiti" pitchFamily="66" charset="0"/>
            </a:endParaRPr>
          </a:p>
        </p:txBody>
      </p:sp>
    </p:spTree>
    <p:extLst>
      <p:ext uri="{BB962C8B-B14F-4D97-AF65-F5344CB8AC3E}">
        <p14:creationId xmlns:p14="http://schemas.microsoft.com/office/powerpoint/2010/main" val="36299659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86800" cy="5570756"/>
          </a:xfrm>
          <a:prstGeom prst="rect">
            <a:avLst/>
          </a:prstGeom>
        </p:spPr>
        <p:txBody>
          <a:bodyPr wrap="square">
            <a:spAutoFit/>
          </a:bodyPr>
          <a:lstStyle/>
          <a:p>
            <a:endParaRPr lang="en-US" sz="3200" dirty="0">
              <a:latin typeface="Minion-Regular"/>
            </a:endParaRPr>
          </a:p>
          <a:p>
            <a:pPr algn="just"/>
            <a:r>
              <a:rPr lang="en-US" sz="3600" b="1" dirty="0">
                <a:latin typeface="Microsoft Yi Baiti" pitchFamily="66" charset="0"/>
                <a:ea typeface="Microsoft Yi Baiti" pitchFamily="66" charset="0"/>
              </a:rPr>
              <a:t>Choosing your journal</a:t>
            </a:r>
          </a:p>
          <a:p>
            <a:pPr algn="just"/>
            <a:endParaRPr lang="en-US" sz="3600" b="1" dirty="0">
              <a:latin typeface="Microsoft Yi Baiti" pitchFamily="66" charset="0"/>
              <a:ea typeface="Microsoft Yi Baiti" pitchFamily="66" charset="0"/>
            </a:endParaRPr>
          </a:p>
          <a:p>
            <a:pPr marL="571500" indent="-571500" algn="just">
              <a:buFont typeface="Wingdings" pitchFamily="2" charset="2"/>
              <a:buChar char="ü"/>
            </a:pPr>
            <a:r>
              <a:rPr lang="en-US" sz="3600" b="1" dirty="0">
                <a:latin typeface="Microsoft Yi Baiti" pitchFamily="66" charset="0"/>
                <a:ea typeface="Microsoft Yi Baiti" pitchFamily="66" charset="0"/>
              </a:rPr>
              <a:t>You should submit your paper to one journal at a time, and wait for the decision from that journal before moving on to submit to a second journal.</a:t>
            </a:r>
          </a:p>
          <a:p>
            <a:pPr marL="571500" indent="-571500" algn="just">
              <a:buFont typeface="Wingdings" pitchFamily="2" charset="2"/>
              <a:buChar char="ü"/>
            </a:pPr>
            <a:r>
              <a:rPr lang="en-US" sz="3600" b="1" dirty="0">
                <a:latin typeface="Microsoft Yi Baiti" pitchFamily="66" charset="0"/>
                <a:ea typeface="Microsoft Yi Baiti" pitchFamily="66" charset="0"/>
              </a:rPr>
              <a:t>You should not, generally speaking and as discussed above, publish the same results and analysis more than once</a:t>
            </a:r>
            <a:endParaRPr lang="ar-SA" sz="3600" b="1" dirty="0">
              <a:latin typeface="Microsoft Yi Baiti" pitchFamily="66" charset="0"/>
              <a:ea typeface="Microsoft Yi Baiti" pitchFamily="66" charset="0"/>
            </a:endParaRPr>
          </a:p>
        </p:txBody>
      </p:sp>
    </p:spTree>
    <p:extLst>
      <p:ext uri="{BB962C8B-B14F-4D97-AF65-F5344CB8AC3E}">
        <p14:creationId xmlns:p14="http://schemas.microsoft.com/office/powerpoint/2010/main" val="15187970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3458"/>
            <a:ext cx="8686800" cy="5509200"/>
          </a:xfrm>
          <a:prstGeom prst="rect">
            <a:avLst/>
          </a:prstGeom>
        </p:spPr>
        <p:txBody>
          <a:bodyPr wrap="square">
            <a:spAutoFit/>
          </a:bodyPr>
          <a:lstStyle/>
          <a:p>
            <a:pPr algn="just"/>
            <a:r>
              <a:rPr lang="en-US" sz="3200" b="1" dirty="0">
                <a:latin typeface="Microsoft Yi Baiti" pitchFamily="66" charset="0"/>
                <a:ea typeface="Microsoft Yi Baiti" pitchFamily="66" charset="0"/>
              </a:rPr>
              <a:t>Surviving peer review</a:t>
            </a:r>
          </a:p>
          <a:p>
            <a:pPr marL="457200" indent="-457200" algn="just">
              <a:buFont typeface="Wingdings" pitchFamily="2" charset="2"/>
              <a:buChar char="ü"/>
            </a:pPr>
            <a:r>
              <a:rPr lang="en-US" sz="3200" b="1" dirty="0">
                <a:latin typeface="Microsoft Yi Baiti" pitchFamily="66" charset="0"/>
                <a:ea typeface="Microsoft Yi Baiti" pitchFamily="66" charset="0"/>
              </a:rPr>
              <a:t>When you submit your paper to a journal, its editors and peer reviewers will assess the quality of your work according to their journal ’ s particular criteria (usually a mix of soundness of methods, novelty of results, relevance to their audience and priority or possible impact).</a:t>
            </a:r>
          </a:p>
          <a:p>
            <a:pPr marL="457200" indent="-457200" algn="just">
              <a:buFont typeface="Wingdings" pitchFamily="2" charset="2"/>
              <a:buChar char="ü"/>
            </a:pPr>
            <a:r>
              <a:rPr lang="en-US" sz="3200" b="1" dirty="0">
                <a:latin typeface="Microsoft Yi Baiti" pitchFamily="66" charset="0"/>
                <a:ea typeface="Microsoft Yi Baiti" pitchFamily="66" charset="0"/>
              </a:rPr>
              <a:t>As well as assessing the quality of your work, the editors and peer reviewers will assess the ethical aspects of your research and how you have reported these in your manuscript.</a:t>
            </a:r>
          </a:p>
        </p:txBody>
      </p:sp>
    </p:spTree>
    <p:extLst>
      <p:ext uri="{BB962C8B-B14F-4D97-AF65-F5344CB8AC3E}">
        <p14:creationId xmlns:p14="http://schemas.microsoft.com/office/powerpoint/2010/main" val="28930606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63" t="1710" r="1803" b="52295"/>
          <a:stretch/>
        </p:blipFill>
        <p:spPr bwMode="auto">
          <a:xfrm>
            <a:off x="1115878" y="1131376"/>
            <a:ext cx="6788258" cy="378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24007" y="4902983"/>
            <a:ext cx="4572000" cy="923330"/>
          </a:xfrm>
          <a:prstGeom prst="rect">
            <a:avLst/>
          </a:prstGeom>
        </p:spPr>
        <p:txBody>
          <a:bodyPr>
            <a:spAutoFit/>
          </a:bodyPr>
          <a:lstStyle/>
          <a:p>
            <a:pPr algn="ctr"/>
            <a:r>
              <a:rPr lang="en-US" dirty="0"/>
              <a:t>(PEANUTS © 1974 Peanuts Worldwide </a:t>
            </a:r>
            <a:r>
              <a:rPr lang="en-US" dirty="0" smtClean="0"/>
              <a:t>LLC. Dist</a:t>
            </a:r>
            <a:r>
              <a:rPr lang="en-US" dirty="0"/>
              <a:t>. By UNIVERSAL UCLICK.</a:t>
            </a:r>
          </a:p>
          <a:p>
            <a:pPr algn="ctr"/>
            <a:r>
              <a:rPr lang="en-US" dirty="0"/>
              <a:t>Reprinted with permission. All rights reserved.)</a:t>
            </a:r>
            <a:endParaRPr lang="ar-SA" dirty="0"/>
          </a:p>
        </p:txBody>
      </p:sp>
    </p:spTree>
    <p:extLst>
      <p:ext uri="{BB962C8B-B14F-4D97-AF65-F5344CB8AC3E}">
        <p14:creationId xmlns:p14="http://schemas.microsoft.com/office/powerpoint/2010/main" val="9438596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bwMode="auto">
          <a:xfrm>
            <a:off x="1435100" y="274638"/>
            <a:ext cx="6642100" cy="1368425"/>
          </a:xfrm>
          <a:prstGeom prst="rect">
            <a:avLst/>
          </a:prstGeom>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dirty="0">
                <a:solidFill>
                  <a:srgbClr val="FF0000"/>
                </a:solidFill>
                <a:latin typeface="Microsoft Yi Baiti" pitchFamily="66" charset="0"/>
                <a:ea typeface="Microsoft Yi Baiti" pitchFamily="66" charset="0"/>
                <a:cs typeface="+mn-cs"/>
              </a:rPr>
              <a:t>Distribution of ethical issues in American Physiological Society publications (1996 through March 2004)</a:t>
            </a:r>
          </a:p>
        </p:txBody>
      </p:sp>
      <p:sp>
        <p:nvSpPr>
          <p:cNvPr id="3" name="Прямоугольник 3"/>
          <p:cNvSpPr>
            <a:spLocks noChangeArrowheads="1"/>
          </p:cNvSpPr>
          <p:nvPr/>
        </p:nvSpPr>
        <p:spPr bwMode="auto">
          <a:xfrm>
            <a:off x="2714625" y="6396038"/>
            <a:ext cx="6429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Gill Sans MT" pitchFamily="34" charset="0"/>
              </a:rPr>
              <a:t>Dale J. Benos, Jorge Fabres, John Farmer, et al Ethics and scientific publication// </a:t>
            </a:r>
            <a:r>
              <a:rPr lang="en-US" sz="1200" i="1">
                <a:latin typeface="Gill Sans MT" pitchFamily="34" charset="0"/>
              </a:rPr>
              <a:t>Adv Physiol Educ 29: 59–74, 2005</a:t>
            </a:r>
            <a:endParaRPr lang="en-US" sz="1200">
              <a:latin typeface="Gill Sans MT"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2000250"/>
            <a:ext cx="6429375"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8549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229600" cy="1143000"/>
          </a:xfrm>
        </p:spPr>
        <p:txBody>
          <a:bodyPr/>
          <a:lstStyle/>
          <a:p>
            <a:r>
              <a:rPr lang="en-US" dirty="0" smtClean="0"/>
              <a:t>Scientific Misconduct </a:t>
            </a:r>
            <a:endParaRPr lang="ar-S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669260"/>
            <a:ext cx="535305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1278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083" y="79682"/>
            <a:ext cx="8763000" cy="4524315"/>
          </a:xfrm>
          <a:prstGeom prst="rect">
            <a:avLst/>
          </a:prstGeom>
        </p:spPr>
        <p:txBody>
          <a:bodyPr wrap="square">
            <a:spAutoFit/>
          </a:bodyPr>
          <a:lstStyle/>
          <a:p>
            <a:endParaRPr lang="ar-SA" sz="3200" dirty="0">
              <a:latin typeface="Arial"/>
            </a:endParaRPr>
          </a:p>
          <a:p>
            <a:pPr marR="42270"/>
            <a:r>
              <a:rPr lang="en-US" sz="3200" dirty="0">
                <a:latin typeface="Arial"/>
              </a:rPr>
              <a:t>Fraud definition</a:t>
            </a:r>
          </a:p>
          <a:p>
            <a:endParaRPr lang="ar-SA" sz="3200" dirty="0">
              <a:latin typeface="Arial"/>
            </a:endParaRPr>
          </a:p>
          <a:p>
            <a:r>
              <a:rPr lang="en-US" sz="3200" dirty="0">
                <a:latin typeface="Arial"/>
              </a:rPr>
              <a:t>•“…when an author, editor or referee makes a false representation to obtain some unfair advantage or to injure deliberately the rights or interests of another person or group”</a:t>
            </a:r>
          </a:p>
          <a:p>
            <a:endParaRPr lang="ar-SA" sz="3200" dirty="0">
              <a:latin typeface="Arial"/>
            </a:endParaRPr>
          </a:p>
          <a:p>
            <a:pPr marR="19470" algn="r"/>
            <a:r>
              <a:rPr lang="en-US" sz="3200" dirty="0">
                <a:latin typeface="Arial"/>
              </a:rPr>
              <a:t>--M. </a:t>
            </a:r>
            <a:r>
              <a:rPr lang="en-US" sz="3200" dirty="0" err="1">
                <a:latin typeface="Arial"/>
              </a:rPr>
              <a:t>Laffollett</a:t>
            </a:r>
            <a:endParaRPr lang="ar-SA" sz="3200" dirty="0"/>
          </a:p>
        </p:txBody>
      </p:sp>
      <p:sp>
        <p:nvSpPr>
          <p:cNvPr id="3" name="Rectangle 2"/>
          <p:cNvSpPr/>
          <p:nvPr/>
        </p:nvSpPr>
        <p:spPr>
          <a:xfrm>
            <a:off x="196958" y="3691511"/>
            <a:ext cx="6889642" cy="3600986"/>
          </a:xfrm>
          <a:prstGeom prst="rect">
            <a:avLst/>
          </a:prstGeom>
        </p:spPr>
        <p:txBody>
          <a:bodyPr wrap="square">
            <a:spAutoFit/>
          </a:bodyPr>
          <a:lstStyle/>
          <a:p>
            <a:endParaRPr lang="ar-SA" dirty="0"/>
          </a:p>
          <a:p>
            <a:endParaRPr lang="ar-SA" dirty="0"/>
          </a:p>
          <a:p>
            <a:r>
              <a:rPr lang="en-US" sz="2400" dirty="0"/>
              <a:t>Fraud includes…</a:t>
            </a:r>
          </a:p>
          <a:p>
            <a:endParaRPr lang="ar-SA" sz="2400" dirty="0"/>
          </a:p>
          <a:p>
            <a:r>
              <a:rPr lang="en-US" sz="2400" dirty="0"/>
              <a:t>•Fabrication</a:t>
            </a:r>
          </a:p>
          <a:p>
            <a:r>
              <a:rPr lang="en-US" sz="2400" dirty="0"/>
              <a:t>•Falsification </a:t>
            </a:r>
          </a:p>
          <a:p>
            <a:r>
              <a:rPr lang="en-US" sz="2400" dirty="0"/>
              <a:t>•Plagiarism </a:t>
            </a:r>
          </a:p>
          <a:p>
            <a:r>
              <a:rPr lang="en-US" sz="2400" dirty="0"/>
              <a:t>•Misrepresentation of authorship</a:t>
            </a:r>
          </a:p>
          <a:p>
            <a:r>
              <a:rPr lang="en-US" sz="2400" dirty="0"/>
              <a:t>•Unreasonably delaying review </a:t>
            </a:r>
            <a:r>
              <a:rPr lang="en-US" sz="2400" dirty="0" smtClean="0"/>
              <a:t>or publication </a:t>
            </a:r>
            <a:r>
              <a:rPr lang="en-US" sz="2400" dirty="0"/>
              <a:t>for personal gain</a:t>
            </a:r>
          </a:p>
        </p:txBody>
      </p:sp>
    </p:spTree>
    <p:extLst>
      <p:ext uri="{BB962C8B-B14F-4D97-AF65-F5344CB8AC3E}">
        <p14:creationId xmlns:p14="http://schemas.microsoft.com/office/powerpoint/2010/main" val="13500772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8915400" cy="5016758"/>
          </a:xfrm>
          <a:prstGeom prst="rect">
            <a:avLst/>
          </a:prstGeom>
        </p:spPr>
        <p:txBody>
          <a:bodyPr wrap="square">
            <a:spAutoFit/>
          </a:bodyPr>
          <a:lstStyle/>
          <a:p>
            <a:pPr algn="just"/>
            <a:r>
              <a:rPr lang="en-US" sz="3200" dirty="0"/>
              <a:t>(1) </a:t>
            </a:r>
            <a:r>
              <a:rPr lang="en-US" sz="3200" i="1" dirty="0">
                <a:solidFill>
                  <a:srgbClr val="FF0000"/>
                </a:solidFill>
              </a:rPr>
              <a:t>Fabrication</a:t>
            </a:r>
            <a:r>
              <a:rPr lang="en-US" sz="3200" i="1" dirty="0"/>
              <a:t> </a:t>
            </a:r>
            <a:r>
              <a:rPr lang="en-US" sz="3200" dirty="0"/>
              <a:t>means making up data or results and recording or </a:t>
            </a:r>
            <a:r>
              <a:rPr lang="en-US" sz="3200" dirty="0" smtClean="0"/>
              <a:t>reporting them</a:t>
            </a:r>
            <a:r>
              <a:rPr lang="en-US" sz="3200" dirty="0"/>
              <a:t>.</a:t>
            </a:r>
          </a:p>
          <a:p>
            <a:pPr algn="just"/>
            <a:r>
              <a:rPr lang="en-US" sz="3200" dirty="0"/>
              <a:t>(2) </a:t>
            </a:r>
            <a:r>
              <a:rPr lang="en-US" sz="3200" i="1" dirty="0">
                <a:solidFill>
                  <a:srgbClr val="FF0000"/>
                </a:solidFill>
              </a:rPr>
              <a:t>Falsification</a:t>
            </a:r>
            <a:r>
              <a:rPr lang="en-US" sz="3200" i="1" dirty="0"/>
              <a:t> </a:t>
            </a:r>
            <a:r>
              <a:rPr lang="en-US" sz="3200" dirty="0"/>
              <a:t>means manipulating research materials, equipment, </a:t>
            </a:r>
            <a:r>
              <a:rPr lang="en-US" sz="3200" dirty="0" smtClean="0"/>
              <a:t>or processes</a:t>
            </a:r>
            <a:r>
              <a:rPr lang="en-US" sz="3200" dirty="0"/>
              <a:t>, or changing or omitting data or results such that the research</a:t>
            </a:r>
          </a:p>
          <a:p>
            <a:pPr algn="just"/>
            <a:r>
              <a:rPr lang="en-US" sz="3200" dirty="0"/>
              <a:t>is not accurately represented in the research record.</a:t>
            </a:r>
          </a:p>
          <a:p>
            <a:pPr algn="just"/>
            <a:r>
              <a:rPr lang="en-US" sz="3200" dirty="0"/>
              <a:t>(3) </a:t>
            </a:r>
            <a:r>
              <a:rPr lang="en-US" sz="3200" i="1" dirty="0">
                <a:solidFill>
                  <a:srgbClr val="FF0000"/>
                </a:solidFill>
              </a:rPr>
              <a:t>Plagiarism</a:t>
            </a:r>
            <a:r>
              <a:rPr lang="en-US" sz="3200" i="1" dirty="0"/>
              <a:t> </a:t>
            </a:r>
            <a:r>
              <a:rPr lang="en-US" sz="3200" dirty="0"/>
              <a:t>means the appropriation of another person’s </a:t>
            </a:r>
            <a:r>
              <a:rPr lang="en-US" sz="3200" dirty="0" smtClean="0"/>
              <a:t>ideas, processes</a:t>
            </a:r>
            <a:r>
              <a:rPr lang="en-US" sz="3200" dirty="0"/>
              <a:t>, results or words without giving appropriate credit.</a:t>
            </a:r>
            <a:endParaRPr lang="ar-SA" sz="3200" dirty="0"/>
          </a:p>
        </p:txBody>
      </p:sp>
    </p:spTree>
    <p:extLst>
      <p:ext uri="{BB962C8B-B14F-4D97-AF65-F5344CB8AC3E}">
        <p14:creationId xmlns:p14="http://schemas.microsoft.com/office/powerpoint/2010/main" val="19320070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84512"/>
            <a:ext cx="8763000" cy="5315301"/>
          </a:xfrm>
          <a:prstGeom prst="rect">
            <a:avLst/>
          </a:prstGeom>
        </p:spPr>
        <p:txBody>
          <a:bodyPr wrap="square">
            <a:spAutoFit/>
          </a:bodyPr>
          <a:lstStyle/>
          <a:p>
            <a:pPr algn="just">
              <a:spcBef>
                <a:spcPct val="55000"/>
              </a:spcBef>
            </a:pPr>
            <a:r>
              <a:rPr lang="en-US" altLang="zh-CN" sz="2800" dirty="0">
                <a:ea typeface="SimSun" pitchFamily="2" charset="-122"/>
              </a:rPr>
              <a:t> “… the fabrication of research data … </a:t>
            </a:r>
            <a:r>
              <a:rPr lang="en-US" altLang="zh-CN" sz="2800" i="1" dirty="0">
                <a:ea typeface="SimSun" pitchFamily="2" charset="-122"/>
              </a:rPr>
              <a:t>hits at the heart of our responsibility to society</a:t>
            </a:r>
            <a:r>
              <a:rPr lang="en-US" altLang="zh-CN" sz="2800" dirty="0">
                <a:ea typeface="SimSun" pitchFamily="2" charset="-122"/>
              </a:rPr>
              <a:t>, the reputation of our institution, the trust between the public and the biomedical research community, and our personal credibility and that of our mentors, colleagues…”</a:t>
            </a:r>
          </a:p>
          <a:p>
            <a:pPr algn="just">
              <a:spcBef>
                <a:spcPct val="55000"/>
              </a:spcBef>
            </a:pPr>
            <a:r>
              <a:rPr lang="en-US" altLang="zh-CN" sz="2800" dirty="0">
                <a:ea typeface="SimSun" pitchFamily="2" charset="-122"/>
              </a:rPr>
              <a:t>   “It can </a:t>
            </a:r>
            <a:r>
              <a:rPr lang="en-US" altLang="zh-CN" sz="2800" i="1" dirty="0">
                <a:ea typeface="SimSun" pitchFamily="2" charset="-122"/>
              </a:rPr>
              <a:t>waste the time of others</a:t>
            </a:r>
            <a:r>
              <a:rPr lang="en-US" altLang="zh-CN" sz="2800" dirty="0">
                <a:ea typeface="SimSun" pitchFamily="2" charset="-122"/>
              </a:rPr>
              <a:t>, trying to replicate false data or designing experiments based on false premises, and can lead to therapeutic errors. It can never be tolerated</a:t>
            </a:r>
            <a:r>
              <a:rPr lang="en-US" altLang="zh-CN" sz="2800" dirty="0" smtClean="0">
                <a:ea typeface="SimSun" pitchFamily="2" charset="-122"/>
              </a:rPr>
              <a:t>.”</a:t>
            </a:r>
            <a:endParaRPr lang="en-US" altLang="zh-CN" sz="2800" dirty="0">
              <a:solidFill>
                <a:srgbClr val="000099"/>
              </a:solidFill>
              <a:ea typeface="SimSun" pitchFamily="2" charset="-122"/>
            </a:endParaRPr>
          </a:p>
          <a:p>
            <a:pPr algn="r">
              <a:spcBef>
                <a:spcPct val="0"/>
              </a:spcBef>
            </a:pPr>
            <a:r>
              <a:rPr lang="en-US" altLang="zh-CN" sz="2400" dirty="0">
                <a:solidFill>
                  <a:srgbClr val="000099"/>
                </a:solidFill>
                <a:ea typeface="SimSun" pitchFamily="2" charset="-122"/>
              </a:rPr>
              <a:t>Professor Richard Hawkes</a:t>
            </a:r>
          </a:p>
          <a:p>
            <a:pPr algn="r">
              <a:spcBef>
                <a:spcPct val="0"/>
              </a:spcBef>
            </a:pPr>
            <a:r>
              <a:rPr lang="en-US" altLang="zh-CN" sz="2400" dirty="0">
                <a:solidFill>
                  <a:srgbClr val="000099"/>
                </a:solidFill>
                <a:ea typeface="SimSun" pitchFamily="2" charset="-122"/>
              </a:rPr>
              <a:t>Department of Cell Biology and Anatomy, University of Calgary</a:t>
            </a:r>
            <a:endParaRPr lang="ar-SA" sz="2400" dirty="0"/>
          </a:p>
        </p:txBody>
      </p:sp>
    </p:spTree>
    <p:extLst>
      <p:ext uri="{BB962C8B-B14F-4D97-AF65-F5344CB8AC3E}">
        <p14:creationId xmlns:p14="http://schemas.microsoft.com/office/powerpoint/2010/main" val="2659327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www.3dissue.com/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295400"/>
            <a:ext cx="19573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152400" y="2152462"/>
            <a:ext cx="7034213" cy="5157787"/>
          </a:xfrm>
          <a:prstGeom prst="rect">
            <a:avLst/>
          </a:prstGeom>
        </p:spPr>
        <p:txBody>
          <a:bodyPr/>
          <a:lst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l" rtl="0">
              <a:lnSpc>
                <a:spcPct val="80000"/>
              </a:lnSpc>
              <a:buFont typeface="Wingdings" pitchFamily="2" charset="2"/>
              <a:buNone/>
            </a:pPr>
            <a:r>
              <a:rPr lang="en-US" altLang="zh-CN" dirty="0" smtClean="0">
                <a:ea typeface="SimSun" pitchFamily="2" charset="-122"/>
              </a:rPr>
              <a:t>Think about WHY you want to publish your work. </a:t>
            </a:r>
            <a:endParaRPr lang="en-US" altLang="zh-CN" sz="2700" dirty="0" smtClean="0">
              <a:ea typeface="SimSun" pitchFamily="2" charset="-122"/>
            </a:endParaRPr>
          </a:p>
          <a:p>
            <a:pPr algn="l" rtl="0">
              <a:lnSpc>
                <a:spcPct val="80000"/>
              </a:lnSpc>
              <a:buFont typeface="Wingdings" pitchFamily="2" charset="2"/>
              <a:buNone/>
            </a:pPr>
            <a:endParaRPr lang="en-US" altLang="zh-CN" sz="2700" dirty="0" smtClean="0">
              <a:solidFill>
                <a:srgbClr val="FF0000"/>
              </a:solidFill>
              <a:ea typeface="SimSun" pitchFamily="2" charset="-122"/>
            </a:endParaRPr>
          </a:p>
          <a:p>
            <a:pPr lvl="1" algn="l" rtl="0">
              <a:lnSpc>
                <a:spcPct val="80000"/>
              </a:lnSpc>
            </a:pPr>
            <a:r>
              <a:rPr lang="en-US" altLang="zh-CN" sz="2700" dirty="0" smtClean="0">
                <a:ea typeface="SimSun" pitchFamily="2" charset="-122"/>
              </a:rPr>
              <a:t>Is it </a:t>
            </a:r>
            <a:r>
              <a:rPr lang="en-US" altLang="zh-CN" sz="2700" b="1" dirty="0" smtClean="0">
                <a:ea typeface="SimSun" pitchFamily="2" charset="-122"/>
              </a:rPr>
              <a:t>new and interesting</a:t>
            </a:r>
            <a:r>
              <a:rPr lang="en-US" altLang="zh-CN" sz="2700" dirty="0" smtClean="0">
                <a:ea typeface="SimSun" pitchFamily="2" charset="-122"/>
              </a:rPr>
              <a:t>?</a:t>
            </a:r>
          </a:p>
          <a:p>
            <a:pPr lvl="1" algn="l" rtl="0">
              <a:lnSpc>
                <a:spcPct val="80000"/>
              </a:lnSpc>
            </a:pPr>
            <a:r>
              <a:rPr lang="en-US" altLang="zh-CN" sz="2700" dirty="0" smtClean="0">
                <a:ea typeface="SimSun" pitchFamily="2" charset="-122"/>
              </a:rPr>
              <a:t>Is it a current </a:t>
            </a:r>
            <a:r>
              <a:rPr lang="en-US" altLang="zh-CN" sz="2700" b="1" dirty="0" smtClean="0">
                <a:ea typeface="SimSun" pitchFamily="2" charset="-122"/>
              </a:rPr>
              <a:t>hot topic</a:t>
            </a:r>
            <a:r>
              <a:rPr lang="en-US" altLang="zh-CN" sz="2700" dirty="0" smtClean="0">
                <a:ea typeface="SimSun" pitchFamily="2" charset="-122"/>
              </a:rPr>
              <a:t>?</a:t>
            </a:r>
          </a:p>
          <a:p>
            <a:pPr lvl="1" algn="l" rtl="0">
              <a:lnSpc>
                <a:spcPct val="80000"/>
              </a:lnSpc>
            </a:pPr>
            <a:r>
              <a:rPr lang="en-US" altLang="zh-CN" sz="2700" dirty="0" smtClean="0">
                <a:ea typeface="SimSun" pitchFamily="2" charset="-122"/>
              </a:rPr>
              <a:t>Have you </a:t>
            </a:r>
            <a:r>
              <a:rPr lang="en-US" altLang="zh-CN" sz="2700" b="1" dirty="0" smtClean="0">
                <a:ea typeface="SimSun" pitchFamily="2" charset="-122"/>
              </a:rPr>
              <a:t>provided solutions</a:t>
            </a:r>
            <a:r>
              <a:rPr lang="en-US" altLang="zh-CN" sz="2700" dirty="0" smtClean="0">
                <a:ea typeface="SimSun" pitchFamily="2" charset="-122"/>
              </a:rPr>
              <a:t> to some difficult problems?</a:t>
            </a:r>
          </a:p>
          <a:p>
            <a:pPr lvl="1" algn="l" rtl="0">
              <a:lnSpc>
                <a:spcPct val="80000"/>
              </a:lnSpc>
            </a:pPr>
            <a:r>
              <a:rPr lang="en-US" altLang="zh-CN" sz="2700" dirty="0" smtClean="0">
                <a:ea typeface="SimSun" pitchFamily="2" charset="-122"/>
              </a:rPr>
              <a:t>Are you </a:t>
            </a:r>
            <a:r>
              <a:rPr lang="en-US" altLang="zh-CN" sz="2700" b="1" dirty="0" smtClean="0">
                <a:ea typeface="SimSun" pitchFamily="2" charset="-122"/>
              </a:rPr>
              <a:t>ready</a:t>
            </a:r>
            <a:r>
              <a:rPr lang="en-US" altLang="zh-CN" sz="2700" dirty="0" smtClean="0">
                <a:ea typeface="SimSun" pitchFamily="2" charset="-122"/>
              </a:rPr>
              <a:t> to publish at this point?</a:t>
            </a:r>
          </a:p>
          <a:p>
            <a:pPr lvl="1" algn="l" rtl="0">
              <a:lnSpc>
                <a:spcPct val="80000"/>
              </a:lnSpc>
              <a:buFont typeface="Wingdings" pitchFamily="2" charset="2"/>
              <a:buNone/>
            </a:pPr>
            <a:endParaRPr lang="en-US" altLang="zh-CN" dirty="0" smtClean="0">
              <a:ea typeface="SimSun" pitchFamily="2" charset="-122"/>
            </a:endParaRPr>
          </a:p>
          <a:p>
            <a:pPr algn="l" rtl="0">
              <a:lnSpc>
                <a:spcPct val="80000"/>
              </a:lnSpc>
              <a:buFont typeface="Wingdings" pitchFamily="2" charset="2"/>
              <a:buNone/>
            </a:pPr>
            <a:r>
              <a:rPr lang="en-US" altLang="zh-CN" dirty="0" smtClean="0">
                <a:ea typeface="SimSun" pitchFamily="2" charset="-122"/>
              </a:rPr>
              <a:t>If </a:t>
            </a:r>
            <a:r>
              <a:rPr lang="en-US" altLang="zh-CN" u="sng" dirty="0" smtClean="0">
                <a:ea typeface="SimSun" pitchFamily="2" charset="-122"/>
              </a:rPr>
              <a:t>all</a:t>
            </a:r>
            <a:r>
              <a:rPr lang="en-US" altLang="zh-CN" dirty="0" smtClean="0">
                <a:ea typeface="SimSun" pitchFamily="2" charset="-122"/>
              </a:rPr>
              <a:t> answers are “</a:t>
            </a:r>
            <a:r>
              <a:rPr lang="en-US" altLang="zh-CN" u="sng" dirty="0" smtClean="0">
                <a:ea typeface="SimSun" pitchFamily="2" charset="-122"/>
              </a:rPr>
              <a:t>yes</a:t>
            </a:r>
            <a:r>
              <a:rPr lang="en-US" altLang="zh-CN" dirty="0" smtClean="0">
                <a:ea typeface="SimSun" pitchFamily="2" charset="-122"/>
              </a:rPr>
              <a:t>”, then start preparations for your manuscript</a:t>
            </a:r>
            <a:br>
              <a:rPr lang="en-US" altLang="zh-CN" dirty="0" smtClean="0">
                <a:ea typeface="SimSun" pitchFamily="2" charset="-122"/>
              </a:rPr>
            </a:br>
            <a:endParaRPr lang="en-US" altLang="zh-CN" dirty="0" smtClean="0">
              <a:ea typeface="SimSun" pitchFamily="2" charset="-122"/>
            </a:endParaRPr>
          </a:p>
          <a:p>
            <a:pPr algn="l" rtl="0">
              <a:lnSpc>
                <a:spcPct val="80000"/>
              </a:lnSpc>
              <a:buFont typeface="Wingdings" pitchFamily="2" charset="2"/>
              <a:buNone/>
            </a:pPr>
            <a:endParaRPr lang="en-US" altLang="zh-CN" dirty="0" smtClean="0">
              <a:ea typeface="SimSun" pitchFamily="2" charset="-122"/>
            </a:endParaRPr>
          </a:p>
        </p:txBody>
      </p:sp>
      <p:sp>
        <p:nvSpPr>
          <p:cNvPr id="4" name="Rectangle 2"/>
          <p:cNvSpPr txBox="1">
            <a:spLocks noChangeArrowheads="1"/>
          </p:cNvSpPr>
          <p:nvPr/>
        </p:nvSpPr>
        <p:spPr>
          <a:xfrm>
            <a:off x="533400" y="304800"/>
            <a:ext cx="8534400" cy="685800"/>
          </a:xfrm>
          <a:prstGeom prst="rect">
            <a:avLst/>
          </a:prstGeom>
        </p:spPr>
        <p:txBody>
          <a:bodyPr/>
          <a:lst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rtl="0"/>
            <a:r>
              <a:rPr lang="en-US" altLang="zh-CN" smtClean="0">
                <a:ea typeface="SimSun" pitchFamily="2" charset="-122"/>
              </a:rPr>
              <a:t>Questions to answer before you write</a:t>
            </a:r>
          </a:p>
        </p:txBody>
      </p:sp>
      <p:pic>
        <p:nvPicPr>
          <p:cNvPr id="5" name="Picture 4"/>
          <p:cNvPicPr>
            <a:picLocks noChangeAspect="1" noChangeArrowheads="1"/>
          </p:cNvPicPr>
          <p:nvPr/>
        </p:nvPicPr>
        <p:blipFill>
          <a:blip r:embed="rId3"/>
          <a:srcRect/>
          <a:stretch>
            <a:fillRect/>
          </a:stretch>
        </p:blipFill>
        <p:spPr bwMode="auto">
          <a:xfrm>
            <a:off x="6816590" y="5670470"/>
            <a:ext cx="2300288" cy="16462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69037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43000"/>
            <a:ext cx="8839200" cy="4518160"/>
          </a:xfrm>
          <a:prstGeom prst="rect">
            <a:avLst/>
          </a:prstGeom>
        </p:spPr>
        <p:txBody>
          <a:bodyPr wrap="square">
            <a:spAutoFit/>
          </a:bodyPr>
          <a:lstStyle/>
          <a:p>
            <a:pPr marL="365760" lvl="0" indent="-283464" algn="just">
              <a:spcBef>
                <a:spcPts val="600"/>
              </a:spcBef>
              <a:buClr>
                <a:srgbClr val="3891A7"/>
              </a:buClr>
              <a:buSzPct val="80000"/>
              <a:defRPr/>
            </a:pPr>
            <a:r>
              <a:rPr lang="en-US" sz="3200" dirty="0">
                <a:latin typeface="Gill Sans MT"/>
              </a:rPr>
              <a:t>“Scientific misconduct means fabrication, falsification, plagiarism, or other practices that seriously deviate from those that are commonly accepted within the scientific community for proposing, conducting or reporting research”</a:t>
            </a:r>
            <a:endParaRPr lang="en-US" sz="2400" dirty="0">
              <a:latin typeface="Times New Roman" pitchFamily="18" charset="0"/>
            </a:endParaRPr>
          </a:p>
          <a:p>
            <a:pPr marL="365760" lvl="0" indent="-283464">
              <a:lnSpc>
                <a:spcPct val="70000"/>
              </a:lnSpc>
              <a:spcBef>
                <a:spcPts val="600"/>
              </a:spcBef>
              <a:buClr>
                <a:srgbClr val="3891A7"/>
              </a:buClr>
              <a:buSzPct val="80000"/>
              <a:defRPr/>
            </a:pPr>
            <a:r>
              <a:rPr lang="en-US" sz="2400" dirty="0">
                <a:latin typeface="Times New Roman" pitchFamily="18" charset="0"/>
              </a:rPr>
              <a:t>	</a:t>
            </a:r>
          </a:p>
          <a:p>
            <a:pPr marL="365760" lvl="0" indent="-283464">
              <a:lnSpc>
                <a:spcPct val="90000"/>
              </a:lnSpc>
              <a:spcBef>
                <a:spcPts val="600"/>
              </a:spcBef>
              <a:buClr>
                <a:srgbClr val="3891A7"/>
              </a:buClr>
              <a:buSzPct val="80000"/>
              <a:defRPr/>
            </a:pPr>
            <a:r>
              <a:rPr lang="en-US" sz="2400" dirty="0">
                <a:latin typeface="Times New Roman" pitchFamily="18" charset="0"/>
              </a:rPr>
              <a:t>	</a:t>
            </a:r>
            <a:r>
              <a:rPr lang="en-US" sz="2800" dirty="0">
                <a:latin typeface="Gill Sans MT"/>
              </a:rPr>
              <a:t>Managing Allegations of Scientific Misconduct: A Guidance Document for Editors, January 2000, Office of Research Integrity, Office of Public Health and Science, U.S. Dept. of Health and Human Services </a:t>
            </a:r>
            <a:r>
              <a:rPr lang="en-US" sz="2800" u="sng" dirty="0">
                <a:latin typeface="Times New Roman" pitchFamily="18" charset="0"/>
                <a:hlinkClick r:id="rId2"/>
              </a:rPr>
              <a:t>http://ori.dhhs.gov</a:t>
            </a:r>
            <a:endParaRPr lang="en-US" sz="2800" dirty="0">
              <a:latin typeface="Times New Roman" pitchFamily="18" charset="0"/>
            </a:endParaRPr>
          </a:p>
        </p:txBody>
      </p:sp>
    </p:spTree>
    <p:extLst>
      <p:ext uri="{BB962C8B-B14F-4D97-AF65-F5344CB8AC3E}">
        <p14:creationId xmlns:p14="http://schemas.microsoft.com/office/powerpoint/2010/main" val="20836144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8763000" cy="4013406"/>
          </a:xfrm>
          <a:prstGeom prst="rect">
            <a:avLst/>
          </a:prstGeom>
        </p:spPr>
        <p:txBody>
          <a:bodyPr wrap="square">
            <a:spAutoFit/>
          </a:bodyPr>
          <a:lstStyle/>
          <a:p>
            <a:pPr marL="365760" indent="-283464" algn="just" fontAlgn="auto">
              <a:spcBef>
                <a:spcPct val="55000"/>
              </a:spcBef>
              <a:spcAft>
                <a:spcPts val="0"/>
              </a:spcAft>
              <a:buFont typeface="Wingdings 2"/>
              <a:buChar char=""/>
              <a:defRPr/>
            </a:pPr>
            <a:r>
              <a:rPr lang="en-US" sz="2800" dirty="0">
                <a:solidFill>
                  <a:srgbClr val="CC3300"/>
                </a:solidFill>
              </a:rPr>
              <a:t>Plagiarism</a:t>
            </a:r>
            <a:r>
              <a:rPr lang="en-US" sz="2800" dirty="0"/>
              <a:t>: </a:t>
            </a:r>
            <a:r>
              <a:rPr lang="en-US" sz="2800" dirty="0">
                <a:solidFill>
                  <a:srgbClr val="000000"/>
                </a:solidFill>
              </a:rPr>
              <a:t>using the ideas or words of another person without giving appropriate credit (Nat. Acad. Press document)</a:t>
            </a:r>
          </a:p>
          <a:p>
            <a:pPr marL="365760" indent="-283464" algn="just" fontAlgn="auto">
              <a:spcBef>
                <a:spcPct val="55000"/>
              </a:spcBef>
              <a:spcAft>
                <a:spcPts val="0"/>
              </a:spcAft>
              <a:buFont typeface="Wingdings 2"/>
              <a:buChar char=""/>
              <a:defRPr/>
            </a:pPr>
            <a:r>
              <a:rPr lang="en-US" sz="2800" dirty="0">
                <a:solidFill>
                  <a:srgbClr val="CC3300"/>
                </a:solidFill>
              </a:rPr>
              <a:t>Self-Plagiarism</a:t>
            </a:r>
            <a:r>
              <a:rPr lang="en-US" sz="2800" dirty="0"/>
              <a:t>: The verbatim copying or reuse of one’s own </a:t>
            </a:r>
            <a:r>
              <a:rPr lang="en-US" sz="2800" dirty="0" smtClean="0"/>
              <a:t>research</a:t>
            </a:r>
            <a:r>
              <a:rPr lang="en-US" sz="2800" b="1" dirty="0"/>
              <a:t>	</a:t>
            </a:r>
            <a:endParaRPr lang="en-US" sz="2800" b="1" dirty="0" smtClean="0"/>
          </a:p>
          <a:p>
            <a:pPr marL="365760" indent="-283464" algn="ctr" fontAlgn="auto">
              <a:spcBef>
                <a:spcPct val="55000"/>
              </a:spcBef>
              <a:spcAft>
                <a:spcPts val="0"/>
              </a:spcAft>
              <a:buClr>
                <a:schemeClr val="tx1"/>
              </a:buClr>
              <a:buFont typeface="Wingdings 2"/>
              <a:buNone/>
              <a:defRPr/>
            </a:pPr>
            <a:r>
              <a:rPr lang="en-US" sz="2800" b="1" dirty="0" smtClean="0"/>
              <a:t>Both </a:t>
            </a:r>
            <a:r>
              <a:rPr lang="en-US" sz="2800" b="1" dirty="0"/>
              <a:t>types of plagiarism are considered to be unacceptable practice by most scientific publications</a:t>
            </a:r>
            <a:endParaRPr lang="en-US" sz="2800" dirty="0"/>
          </a:p>
        </p:txBody>
      </p:sp>
    </p:spTree>
    <p:extLst>
      <p:ext uri="{BB962C8B-B14F-4D97-AF65-F5344CB8AC3E}">
        <p14:creationId xmlns:p14="http://schemas.microsoft.com/office/powerpoint/2010/main" val="25462994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bwMode="auto">
          <a:xfrm>
            <a:off x="152400" y="152400"/>
            <a:ext cx="87534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65760" indent="-283464" algn="just">
              <a:spcAft>
                <a:spcPts val="0"/>
              </a:spcAft>
              <a:buFont typeface="Wingdings 2"/>
              <a:buChar char=""/>
              <a:defRPr/>
            </a:pPr>
            <a:r>
              <a:rPr lang="en-US" sz="2800" dirty="0" smtClean="0"/>
              <a:t>A definition of plagiarism from the Office of Research Integrity:</a:t>
            </a:r>
          </a:p>
          <a:p>
            <a:pPr marL="365760" indent="-283464" algn="just">
              <a:spcAft>
                <a:spcPts val="0"/>
              </a:spcAft>
              <a:buFont typeface="Wingdings 2"/>
              <a:buChar char=""/>
              <a:defRPr/>
            </a:pPr>
            <a:r>
              <a:rPr lang="en-US" sz="2800" dirty="0" smtClean="0"/>
              <a:t>Plagiarism includes both the theft or misappropriation of intellectual property and the substantial unattributed textual copying of another's work. It does not include authorship or credit disputes.</a:t>
            </a:r>
          </a:p>
          <a:p>
            <a:pPr marL="365760" indent="-283464" algn="just">
              <a:spcAft>
                <a:spcPts val="0"/>
              </a:spcAft>
              <a:buFont typeface="Wingdings 2"/>
              <a:buChar char=""/>
              <a:defRPr/>
            </a:pPr>
            <a:r>
              <a:rPr lang="en-US" sz="2800" dirty="0" smtClean="0"/>
              <a:t>All Authors are required to grant editors an exclusive publishing license before their work can be published. </a:t>
            </a:r>
          </a:p>
          <a:p>
            <a:pPr marL="365760" indent="-283464" algn="just">
              <a:spcAft>
                <a:spcPts val="0"/>
              </a:spcAft>
              <a:buFont typeface="Wingdings 2"/>
              <a:buChar char=""/>
              <a:defRPr/>
            </a:pPr>
            <a:r>
              <a:rPr lang="en-US" sz="2800" dirty="0" smtClean="0"/>
              <a:t>This license also contains the warranty that the work is the author’s original work.</a:t>
            </a:r>
          </a:p>
          <a:p>
            <a:pPr marL="365760" indent="-283464" algn="just" fontAlgn="auto">
              <a:spcAft>
                <a:spcPts val="0"/>
              </a:spcAft>
              <a:buFont typeface="Wingdings 2"/>
              <a:buChar char=""/>
              <a:defRPr/>
            </a:pPr>
            <a:endParaRPr lang="en-US" sz="2800" dirty="0"/>
          </a:p>
        </p:txBody>
      </p:sp>
    </p:spTree>
    <p:extLst>
      <p:ext uri="{BB962C8B-B14F-4D97-AF65-F5344CB8AC3E}">
        <p14:creationId xmlns:p14="http://schemas.microsoft.com/office/powerpoint/2010/main" val="25315949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839200" cy="5632311"/>
          </a:xfrm>
          <a:prstGeom prst="rect">
            <a:avLst/>
          </a:prstGeom>
        </p:spPr>
        <p:txBody>
          <a:bodyPr wrap="square">
            <a:spAutoFit/>
          </a:bodyPr>
          <a:lstStyle/>
          <a:p>
            <a:r>
              <a:rPr lang="en-US" sz="2400" dirty="0">
                <a:latin typeface="ArialMT"/>
              </a:rPr>
              <a:t>The available literature on </a:t>
            </a:r>
            <a:r>
              <a:rPr lang="en-US" sz="2400" b="1" dirty="0">
                <a:latin typeface="Arial-BoldMT"/>
              </a:rPr>
              <a:t>self-plagiarism </a:t>
            </a:r>
            <a:r>
              <a:rPr lang="en-US" sz="2400" dirty="0">
                <a:latin typeface="ArialMT"/>
              </a:rPr>
              <a:t>is concerned with four</a:t>
            </a:r>
          </a:p>
          <a:p>
            <a:r>
              <a:rPr lang="en-US" sz="2400" dirty="0">
                <a:latin typeface="ArialMT"/>
              </a:rPr>
              <a:t>major problems:</a:t>
            </a:r>
          </a:p>
          <a:p>
            <a:pPr algn="just"/>
            <a:r>
              <a:rPr lang="en-US" sz="2400" dirty="0">
                <a:latin typeface="ArialMT"/>
              </a:rPr>
              <a:t>• The publication of what is essentially the same paper in more </a:t>
            </a:r>
            <a:r>
              <a:rPr lang="en-US" sz="2400" dirty="0" smtClean="0">
                <a:latin typeface="ArialMT"/>
              </a:rPr>
              <a:t>than one </a:t>
            </a:r>
            <a:r>
              <a:rPr lang="en-US" sz="2400" dirty="0">
                <a:latin typeface="ArialMT"/>
              </a:rPr>
              <a:t>journal, but without any indication that the paper has </a:t>
            </a:r>
            <a:r>
              <a:rPr lang="en-US" sz="2400" dirty="0" smtClean="0">
                <a:latin typeface="ArialMT"/>
              </a:rPr>
              <a:t>been published </a:t>
            </a:r>
            <a:r>
              <a:rPr lang="en-US" sz="2400" dirty="0">
                <a:latin typeface="ArialMT"/>
              </a:rPr>
              <a:t>elsewhere (i.e., redundant and duplicate publication);</a:t>
            </a:r>
          </a:p>
          <a:p>
            <a:r>
              <a:rPr lang="en-US" sz="2400" dirty="0">
                <a:latin typeface="ArialMT"/>
              </a:rPr>
              <a:t>• the partitioning of a large study which should have been reported in </a:t>
            </a:r>
            <a:r>
              <a:rPr lang="en-US" sz="2400" dirty="0" smtClean="0">
                <a:latin typeface="ArialMT"/>
              </a:rPr>
              <a:t>a single </a:t>
            </a:r>
            <a:r>
              <a:rPr lang="en-US" sz="2400" dirty="0">
                <a:latin typeface="ArialMT"/>
              </a:rPr>
              <a:t>paper into smaller published studies </a:t>
            </a:r>
          </a:p>
          <a:p>
            <a:r>
              <a:rPr lang="en-US" sz="2400" dirty="0" smtClean="0">
                <a:latin typeface="ArialMT"/>
              </a:rPr>
              <a:t>• </a:t>
            </a:r>
            <a:r>
              <a:rPr lang="en-US" sz="2400" dirty="0">
                <a:latin typeface="ArialMT"/>
              </a:rPr>
              <a:t>copyright infringement; and</a:t>
            </a:r>
          </a:p>
          <a:p>
            <a:r>
              <a:rPr lang="en-US" sz="2400" dirty="0">
                <a:latin typeface="ArialMT"/>
              </a:rPr>
              <a:t>• the practice of </a:t>
            </a:r>
            <a:r>
              <a:rPr lang="en-US" sz="2400" b="1" dirty="0">
                <a:latin typeface="Arial-BoldMT"/>
              </a:rPr>
              <a:t>text </a:t>
            </a:r>
            <a:r>
              <a:rPr lang="en-US" sz="2400" b="1" dirty="0" smtClean="0">
                <a:latin typeface="Arial-BoldMT"/>
              </a:rPr>
              <a:t>recycling( reuse your own words)</a:t>
            </a:r>
            <a:r>
              <a:rPr lang="en-US" sz="2400" dirty="0" smtClean="0">
                <a:latin typeface="ArialMT"/>
              </a:rPr>
              <a:t>.</a:t>
            </a:r>
          </a:p>
          <a:p>
            <a:pPr algn="ctr"/>
            <a:r>
              <a:rPr lang="en-US" sz="2400" dirty="0">
                <a:solidFill>
                  <a:srgbClr val="292934"/>
                </a:solidFill>
                <a:latin typeface="ArialMT"/>
              </a:rPr>
              <a:t>“Authors can quote from portions of other works with proper </a:t>
            </a:r>
            <a:r>
              <a:rPr lang="en-US" sz="2400" dirty="0" smtClean="0">
                <a:solidFill>
                  <a:srgbClr val="292934"/>
                </a:solidFill>
                <a:latin typeface="ArialMT"/>
              </a:rPr>
              <a:t>citations, </a:t>
            </a:r>
            <a:r>
              <a:rPr lang="en-US" sz="2400" b="1" dirty="0" smtClean="0">
                <a:solidFill>
                  <a:srgbClr val="292934"/>
                </a:solidFill>
                <a:latin typeface="Arial-BoldMT"/>
              </a:rPr>
              <a:t>but </a:t>
            </a:r>
            <a:r>
              <a:rPr lang="en-US" sz="2400" b="1" dirty="0">
                <a:solidFill>
                  <a:srgbClr val="292934"/>
                </a:solidFill>
                <a:latin typeface="Arial-BoldMT"/>
              </a:rPr>
              <a:t>large portions of text, even quoted and cited can infringe </a:t>
            </a:r>
            <a:r>
              <a:rPr lang="en-US" sz="2400" b="1" dirty="0" smtClean="0">
                <a:solidFill>
                  <a:srgbClr val="292934"/>
                </a:solidFill>
                <a:latin typeface="Arial-BoldMT"/>
              </a:rPr>
              <a:t>on copyright </a:t>
            </a:r>
            <a:r>
              <a:rPr lang="en-US" sz="2400" dirty="0">
                <a:solidFill>
                  <a:srgbClr val="292934"/>
                </a:solidFill>
                <a:latin typeface="ArialMT"/>
              </a:rPr>
              <a:t>and would not fall under copyright exceptions or “fair </a:t>
            </a:r>
            <a:r>
              <a:rPr lang="en-US" sz="2400" dirty="0" smtClean="0">
                <a:solidFill>
                  <a:srgbClr val="292934"/>
                </a:solidFill>
                <a:latin typeface="ArialMT"/>
              </a:rPr>
              <a:t>use” guidelines</a:t>
            </a:r>
            <a:r>
              <a:rPr lang="en-US" sz="2400" dirty="0">
                <a:solidFill>
                  <a:srgbClr val="292934"/>
                </a:solidFill>
                <a:latin typeface="ArialMT"/>
              </a:rPr>
              <a:t>.</a:t>
            </a:r>
            <a:endParaRPr lang="en-US" sz="2400" dirty="0">
              <a:latin typeface="ArialMT"/>
            </a:endParaRPr>
          </a:p>
        </p:txBody>
      </p:sp>
    </p:spTree>
    <p:extLst>
      <p:ext uri="{BB962C8B-B14F-4D97-AF65-F5344CB8AC3E}">
        <p14:creationId xmlns:p14="http://schemas.microsoft.com/office/powerpoint/2010/main" val="15350775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5800" y="304800"/>
            <a:ext cx="7772400" cy="1447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pitchFamily="-106" charset="0"/>
                <a:ea typeface="MS PGothic"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pitchFamily="-106" charset="0"/>
                <a:ea typeface="MS PGothic"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pitchFamily="-106" charset="0"/>
                <a:ea typeface="MS PGothic"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pitchFamily="-106" charset="0"/>
                <a:ea typeface="MS PGothic" pitchFamily="34" charset="-128"/>
                <a:cs typeface="ＭＳ Ｐゴシック" pitchFamily="-106" charset="-128"/>
              </a:defRPr>
            </a:lvl5pPr>
            <a:lvl6pPr marL="457200" algn="ctr" rtl="0" fontAlgn="base">
              <a:spcBef>
                <a:spcPct val="0"/>
              </a:spcBef>
              <a:spcAft>
                <a:spcPct val="0"/>
              </a:spcAft>
              <a:defRPr sz="4400">
                <a:solidFill>
                  <a:schemeClr val="tx2"/>
                </a:solidFill>
                <a:latin typeface="Arial" pitchFamily="-106" charset="0"/>
              </a:defRPr>
            </a:lvl6pPr>
            <a:lvl7pPr marL="914400" algn="ctr" rtl="0" fontAlgn="base">
              <a:spcBef>
                <a:spcPct val="0"/>
              </a:spcBef>
              <a:spcAft>
                <a:spcPct val="0"/>
              </a:spcAft>
              <a:defRPr sz="4400">
                <a:solidFill>
                  <a:schemeClr val="tx2"/>
                </a:solidFill>
                <a:latin typeface="Arial" pitchFamily="-106" charset="0"/>
              </a:defRPr>
            </a:lvl7pPr>
            <a:lvl8pPr marL="1371600" algn="ctr" rtl="0" fontAlgn="base">
              <a:spcBef>
                <a:spcPct val="0"/>
              </a:spcBef>
              <a:spcAft>
                <a:spcPct val="0"/>
              </a:spcAft>
              <a:defRPr sz="4400">
                <a:solidFill>
                  <a:schemeClr val="tx2"/>
                </a:solidFill>
                <a:latin typeface="Arial" pitchFamily="-106" charset="0"/>
              </a:defRPr>
            </a:lvl8pPr>
            <a:lvl9pPr marL="1828800" algn="ctr" rtl="0" fontAlgn="base">
              <a:spcBef>
                <a:spcPct val="0"/>
              </a:spcBef>
              <a:spcAft>
                <a:spcPct val="0"/>
              </a:spcAft>
              <a:defRPr sz="4400">
                <a:solidFill>
                  <a:schemeClr val="tx2"/>
                </a:solidFill>
                <a:latin typeface="Arial" pitchFamily="-10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4400" b="0" i="0" u="none" strike="noStrike" kern="0" cap="none" spc="0" normalizeH="0" baseline="0" noProof="0" smtClean="0">
                <a:ln>
                  <a:noFill/>
                </a:ln>
                <a:solidFill>
                  <a:srgbClr val="FCF9FF"/>
                </a:solidFill>
                <a:effectLst/>
                <a:uLnTx/>
                <a:uFillTx/>
                <a:latin typeface="Arial"/>
                <a:ea typeface="MS PGothic" pitchFamily="34" charset="-128"/>
              </a:rPr>
              <a:t>Examples of Plagiarism</a:t>
            </a:r>
          </a:p>
        </p:txBody>
      </p:sp>
      <p:sp>
        <p:nvSpPr>
          <p:cNvPr id="3" name="Rectangle 3"/>
          <p:cNvSpPr txBox="1">
            <a:spLocks noChangeArrowheads="1"/>
          </p:cNvSpPr>
          <p:nvPr/>
        </p:nvSpPr>
        <p:spPr bwMode="auto">
          <a:xfrm>
            <a:off x="685800" y="1447800"/>
            <a:ext cx="3810000" cy="464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pitchFamily="-106" charset="-128"/>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18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1800">
                <a:solidFill>
                  <a:schemeClr val="tx1"/>
                </a:solidFill>
                <a:latin typeface="+mn-lt"/>
                <a:ea typeface="MS PGothic" pitchFamily="34" charset="-128"/>
              </a:defRPr>
            </a:lvl5pPr>
            <a:lvl6pPr marL="2514600" indent="-228600" algn="l" rtl="0" fontAlgn="base">
              <a:spcBef>
                <a:spcPct val="20000"/>
              </a:spcBef>
              <a:spcAft>
                <a:spcPct val="0"/>
              </a:spcAft>
              <a:buChar char="»"/>
              <a:defRPr sz="1800">
                <a:solidFill>
                  <a:schemeClr val="tx1"/>
                </a:solidFill>
                <a:latin typeface="+mn-lt"/>
                <a:ea typeface="ＭＳ Ｐゴシック" pitchFamily="-106" charset="-128"/>
              </a:defRPr>
            </a:lvl6pPr>
            <a:lvl7pPr marL="2971800" indent="-228600" algn="l" rtl="0" fontAlgn="base">
              <a:spcBef>
                <a:spcPct val="20000"/>
              </a:spcBef>
              <a:spcAft>
                <a:spcPct val="0"/>
              </a:spcAft>
              <a:buChar char="»"/>
              <a:defRPr sz="1800">
                <a:solidFill>
                  <a:schemeClr val="tx1"/>
                </a:solidFill>
                <a:latin typeface="+mn-lt"/>
                <a:ea typeface="ＭＳ Ｐゴシック" pitchFamily="-106" charset="-128"/>
              </a:defRPr>
            </a:lvl7pPr>
            <a:lvl8pPr marL="3429000" indent="-228600" algn="l" rtl="0" fontAlgn="base">
              <a:spcBef>
                <a:spcPct val="20000"/>
              </a:spcBef>
              <a:spcAft>
                <a:spcPct val="0"/>
              </a:spcAft>
              <a:buChar char="»"/>
              <a:defRPr sz="1800">
                <a:solidFill>
                  <a:schemeClr val="tx1"/>
                </a:solidFill>
                <a:latin typeface="+mn-lt"/>
                <a:ea typeface="ＭＳ Ｐゴシック" pitchFamily="-106" charset="-128"/>
              </a:defRPr>
            </a:lvl8pPr>
            <a:lvl9pPr marL="3886200" indent="-228600" algn="l" rtl="0" fontAlgn="base">
              <a:spcBef>
                <a:spcPct val="20000"/>
              </a:spcBef>
              <a:spcAft>
                <a:spcPct val="0"/>
              </a:spcAft>
              <a:buChar char="»"/>
              <a:defRPr sz="1800">
                <a:solidFill>
                  <a:schemeClr val="tx1"/>
                </a:solidFill>
                <a:latin typeface="+mn-lt"/>
                <a:ea typeface="ＭＳ Ｐゴシック" pitchFamily="-106" charset="-128"/>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zh-TW" sz="2800" b="0" i="0" u="none" strike="noStrike" kern="0" cap="none" spc="0" normalizeH="0" baseline="0" noProof="0" smtClean="0">
                <a:ln>
                  <a:noFill/>
                </a:ln>
                <a:solidFill>
                  <a:srgbClr val="000000"/>
                </a:solidFill>
                <a:effectLst/>
                <a:uLnTx/>
                <a:uFillTx/>
                <a:latin typeface="Arial"/>
                <a:ea typeface="MS PGothic" pitchFamily="34" charset="-128"/>
              </a:rPr>
              <a:t>Sources not cited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smtClean="0">
                <a:ln>
                  <a:noFill/>
                </a:ln>
                <a:solidFill>
                  <a:srgbClr val="000000"/>
                </a:solidFill>
                <a:effectLst/>
                <a:uLnTx/>
                <a:uFillTx/>
                <a:latin typeface="Arial"/>
                <a:ea typeface="MS PGothic" pitchFamily="34" charset="-128"/>
              </a:rPr>
              <a:t>“The Ghost Writer”</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altLang="zh-TW" sz="2000" b="0" i="0" u="none" strike="noStrike" kern="0" cap="none" spc="0" normalizeH="0" baseline="0" noProof="0" smtClean="0">
                <a:ln>
                  <a:noFill/>
                </a:ln>
                <a:solidFill>
                  <a:srgbClr val="000000"/>
                </a:solidFill>
                <a:effectLst/>
                <a:uLnTx/>
                <a:uFillTx/>
                <a:latin typeface="Arial"/>
                <a:ea typeface="MS PGothic" pitchFamily="34" charset="-128"/>
              </a:rPr>
              <a:t>Turns in another’s work as own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smtClean="0">
                <a:ln>
                  <a:noFill/>
                </a:ln>
                <a:solidFill>
                  <a:srgbClr val="000000"/>
                </a:solidFill>
                <a:effectLst/>
                <a:uLnTx/>
                <a:uFillTx/>
                <a:latin typeface="Arial"/>
                <a:ea typeface="MS PGothic" pitchFamily="34" charset="-128"/>
              </a:rPr>
              <a:t> “The Potluck Paper”</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altLang="zh-TW" sz="2000" b="0" i="0" u="none" strike="noStrike" kern="0" cap="none" spc="0" normalizeH="0" baseline="0" noProof="0" smtClean="0">
                <a:ln>
                  <a:noFill/>
                </a:ln>
                <a:solidFill>
                  <a:srgbClr val="000000"/>
                </a:solidFill>
                <a:effectLst/>
                <a:uLnTx/>
                <a:uFillTx/>
                <a:latin typeface="Arial"/>
                <a:ea typeface="MS PGothic" pitchFamily="34" charset="-128"/>
              </a:rPr>
              <a:t>Tries to disguise by copying from several sources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zh-TW" sz="2400" b="0" i="0" u="none" strike="noStrike" kern="0" cap="none" spc="0" normalizeH="0" baseline="0" noProof="0" smtClean="0">
                <a:ln>
                  <a:noFill/>
                </a:ln>
                <a:solidFill>
                  <a:srgbClr val="000000"/>
                </a:solidFill>
                <a:effectLst/>
                <a:uLnTx/>
                <a:uFillTx/>
                <a:latin typeface="Arial"/>
                <a:ea typeface="MS PGothic" pitchFamily="34" charset="-128"/>
              </a:rPr>
              <a:t>“The Self-Stealer”</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altLang="zh-TW" sz="2000" b="0" i="0" u="none" strike="noStrike" kern="0" cap="none" spc="0" normalizeH="0" baseline="0" noProof="0" smtClean="0">
                <a:ln>
                  <a:noFill/>
                </a:ln>
                <a:solidFill>
                  <a:srgbClr val="000000"/>
                </a:solidFill>
                <a:effectLst/>
                <a:uLnTx/>
                <a:uFillTx/>
                <a:latin typeface="Arial"/>
                <a:ea typeface="MS PGothic" pitchFamily="34" charset="-128"/>
              </a:rPr>
              <a:t>“borrows” from own work (self plagiarism)</a:t>
            </a:r>
          </a:p>
        </p:txBody>
      </p:sp>
      <p:sp>
        <p:nvSpPr>
          <p:cNvPr id="4" name="Rectangle 4"/>
          <p:cNvSpPr txBox="1">
            <a:spLocks noChangeArrowheads="1"/>
          </p:cNvSpPr>
          <p:nvPr/>
        </p:nvSpPr>
        <p:spPr bwMode="auto">
          <a:xfrm>
            <a:off x="4648200" y="1524000"/>
            <a:ext cx="38100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pitchFamily="-106" charset="-128"/>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18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1800">
                <a:solidFill>
                  <a:schemeClr val="tx1"/>
                </a:solidFill>
                <a:latin typeface="+mn-lt"/>
                <a:ea typeface="MS PGothic" pitchFamily="34" charset="-128"/>
              </a:defRPr>
            </a:lvl5pPr>
            <a:lvl6pPr marL="2514600" indent="-228600" algn="l" rtl="0" fontAlgn="base">
              <a:spcBef>
                <a:spcPct val="20000"/>
              </a:spcBef>
              <a:spcAft>
                <a:spcPct val="0"/>
              </a:spcAft>
              <a:buChar char="»"/>
              <a:defRPr sz="1800">
                <a:solidFill>
                  <a:schemeClr val="tx1"/>
                </a:solidFill>
                <a:latin typeface="+mn-lt"/>
                <a:ea typeface="ＭＳ Ｐゴシック" pitchFamily="-106" charset="-128"/>
              </a:defRPr>
            </a:lvl6pPr>
            <a:lvl7pPr marL="2971800" indent="-228600" algn="l" rtl="0" fontAlgn="base">
              <a:spcBef>
                <a:spcPct val="20000"/>
              </a:spcBef>
              <a:spcAft>
                <a:spcPct val="0"/>
              </a:spcAft>
              <a:buChar char="»"/>
              <a:defRPr sz="1800">
                <a:solidFill>
                  <a:schemeClr val="tx1"/>
                </a:solidFill>
                <a:latin typeface="+mn-lt"/>
                <a:ea typeface="ＭＳ Ｐゴシック" pitchFamily="-106" charset="-128"/>
              </a:defRPr>
            </a:lvl7pPr>
            <a:lvl8pPr marL="3429000" indent="-228600" algn="l" rtl="0" fontAlgn="base">
              <a:spcBef>
                <a:spcPct val="20000"/>
              </a:spcBef>
              <a:spcAft>
                <a:spcPct val="0"/>
              </a:spcAft>
              <a:buChar char="»"/>
              <a:defRPr sz="1800">
                <a:solidFill>
                  <a:schemeClr val="tx1"/>
                </a:solidFill>
                <a:latin typeface="+mn-lt"/>
                <a:ea typeface="ＭＳ Ｐゴシック" pitchFamily="-106" charset="-128"/>
              </a:defRPr>
            </a:lvl8pPr>
            <a:lvl9pPr marL="3886200" indent="-228600" algn="l" rtl="0" fontAlgn="base">
              <a:spcBef>
                <a:spcPct val="20000"/>
              </a:spcBef>
              <a:spcAft>
                <a:spcPct val="0"/>
              </a:spcAft>
              <a:buChar char="»"/>
              <a:defRPr sz="1800">
                <a:solidFill>
                  <a:schemeClr val="tx1"/>
                </a:solidFill>
                <a:latin typeface="+mn-lt"/>
                <a:ea typeface="ＭＳ Ｐゴシック" pitchFamily="-106" charset="-128"/>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TW" sz="2800" b="0" i="0" u="none" strike="noStrike" kern="0" cap="none" spc="0" normalizeH="0" baseline="0" noProof="0" smtClean="0">
                <a:ln>
                  <a:noFill/>
                </a:ln>
                <a:solidFill>
                  <a:srgbClr val="000000"/>
                </a:solidFill>
                <a:effectLst/>
                <a:uLnTx/>
                <a:uFillTx/>
                <a:latin typeface="Arial"/>
                <a:ea typeface="MS PGothic" pitchFamily="34" charset="-128"/>
              </a:rPr>
              <a:t>Sources cited</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zh-TW" sz="2400" b="0" i="0" u="none" strike="noStrike" kern="0" cap="none" spc="0" normalizeH="0" baseline="0" noProof="0" smtClean="0">
                <a:ln>
                  <a:noFill/>
                </a:ln>
                <a:solidFill>
                  <a:srgbClr val="000000"/>
                </a:solidFill>
                <a:effectLst/>
                <a:uLnTx/>
                <a:uFillTx/>
                <a:latin typeface="Arial"/>
                <a:ea typeface="MS PGothic" pitchFamily="34" charset="-128"/>
              </a:rPr>
              <a:t>“The Misinformer”</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altLang="zh-TW" sz="2000" b="0" i="0" u="none" strike="noStrike" kern="0" cap="none" spc="0" normalizeH="0" baseline="0" noProof="0" smtClean="0">
                <a:ln>
                  <a:noFill/>
                </a:ln>
                <a:solidFill>
                  <a:srgbClr val="000000"/>
                </a:solidFill>
                <a:effectLst/>
                <a:uLnTx/>
                <a:uFillTx/>
                <a:latin typeface="Arial"/>
                <a:ea typeface="MS PGothic" pitchFamily="34" charset="-128"/>
              </a:rPr>
              <a:t>Provides inaccurate information regarding source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zh-TW" sz="2400" b="0" i="0" u="none" strike="noStrike" kern="0" cap="none" spc="0" normalizeH="0" baseline="0" noProof="0" smtClean="0">
                <a:ln>
                  <a:noFill/>
                </a:ln>
                <a:solidFill>
                  <a:srgbClr val="000000"/>
                </a:solidFill>
                <a:effectLst/>
                <a:uLnTx/>
                <a:uFillTx/>
                <a:latin typeface="Arial"/>
                <a:ea typeface="MS PGothic" pitchFamily="34" charset="-128"/>
              </a:rPr>
              <a:t>“The Too-Perfect Paraphrase”</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altLang="zh-TW" sz="2000" b="0" i="0" u="none" strike="noStrike" kern="0" cap="none" spc="0" normalizeH="0" baseline="0" noProof="0" smtClean="0">
                <a:ln>
                  <a:noFill/>
                </a:ln>
                <a:solidFill>
                  <a:srgbClr val="000000"/>
                </a:solidFill>
                <a:effectLst/>
                <a:uLnTx/>
                <a:uFillTx/>
                <a:latin typeface="Arial"/>
                <a:ea typeface="MS PGothic" pitchFamily="34" charset="-128"/>
              </a:rPr>
              <a:t>Cites sources, but does not use quotations for word-for-word sections</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endParaRPr kumimoji="0" lang="zh-TW" altLang="en-US" sz="2000" b="0" i="0" u="none" strike="noStrike" kern="0" cap="none" spc="0" normalizeH="0" baseline="0" noProof="0" smtClean="0">
              <a:ln>
                <a:noFill/>
              </a:ln>
              <a:solidFill>
                <a:srgbClr val="000000"/>
              </a:solidFill>
              <a:effectLst/>
              <a:uLnTx/>
              <a:uFillTx/>
              <a:latin typeface="Arial"/>
              <a:ea typeface="MS PGothic" pitchFamily="34" charset="-128"/>
            </a:endParaRPr>
          </a:p>
        </p:txBody>
      </p:sp>
      <p:sp>
        <p:nvSpPr>
          <p:cNvPr id="5" name="Rectangle 5"/>
          <p:cNvSpPr>
            <a:spLocks noChangeArrowheads="1"/>
          </p:cNvSpPr>
          <p:nvPr/>
        </p:nvSpPr>
        <p:spPr bwMode="auto">
          <a:xfrm>
            <a:off x="6172200" y="6132513"/>
            <a:ext cx="1779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smtClean="0">
                <a:ln>
                  <a:noFill/>
                </a:ln>
                <a:solidFill>
                  <a:sysClr val="windowText" lastClr="000000"/>
                </a:solidFill>
                <a:effectLst/>
                <a:uLnTx/>
                <a:uFillTx/>
              </a:rPr>
              <a:t>plagiarism.org</a:t>
            </a:r>
            <a:endParaRPr kumimoji="0" lang="en-US" altLang="zh-TW" sz="2400" b="0" i="0" u="none" strike="noStrike" kern="0" cap="none" spc="0" normalizeH="0" baseline="0" noProof="0" smtClean="0">
              <a:ln>
                <a:noFill/>
              </a:ln>
              <a:solidFill>
                <a:sysClr val="windowText" lastClr="000000"/>
              </a:solidFill>
              <a:effectLst/>
              <a:uLnTx/>
              <a:uFillTx/>
              <a:latin typeface="Courier" pitchFamily="28" charset="0"/>
            </a:endParaRPr>
          </a:p>
        </p:txBody>
      </p:sp>
    </p:spTree>
    <p:extLst>
      <p:ext uri="{BB962C8B-B14F-4D97-AF65-F5344CB8AC3E}">
        <p14:creationId xmlns:p14="http://schemas.microsoft.com/office/powerpoint/2010/main" val="38037655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427038"/>
            <a:ext cx="8534400" cy="1143000"/>
          </a:xfrm>
          <a:prstGeom prst="rect">
            <a:avLst/>
          </a:prstGeom>
        </p:spPr>
        <p:txBody>
          <a:bodyPr/>
          <a:lst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rtl="0">
              <a:defRPr/>
            </a:pPr>
            <a:r>
              <a:rPr lang="en-US" sz="3600" smtClean="0">
                <a:solidFill>
                  <a:srgbClr val="C00000"/>
                </a:solidFill>
              </a:rPr>
              <a:t>Credit</a:t>
            </a:r>
            <a:endParaRPr lang="en-US" sz="3600" dirty="0">
              <a:solidFill>
                <a:srgbClr val="C00000"/>
              </a:solidFill>
            </a:endParaRPr>
          </a:p>
        </p:txBody>
      </p:sp>
      <p:sp>
        <p:nvSpPr>
          <p:cNvPr id="3" name="Rectangle 3"/>
          <p:cNvSpPr txBox="1">
            <a:spLocks noChangeArrowheads="1"/>
          </p:cNvSpPr>
          <p:nvPr/>
        </p:nvSpPr>
        <p:spPr>
          <a:xfrm>
            <a:off x="152400" y="1600200"/>
            <a:ext cx="8686800" cy="4800600"/>
          </a:xfrm>
          <a:prstGeom prst="rect">
            <a:avLst/>
          </a:prstGeom>
        </p:spPr>
        <p:txBody>
          <a:bodyPr/>
          <a:lst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l" rtl="0">
              <a:lnSpc>
                <a:spcPct val="90000"/>
              </a:lnSpc>
            </a:pPr>
            <a:r>
              <a:rPr lang="en-US" dirty="0" smtClean="0"/>
              <a:t>Citing sources of information and ideas (also aids credibility, helps in finding out more)</a:t>
            </a:r>
          </a:p>
          <a:p>
            <a:pPr algn="l" rtl="0">
              <a:lnSpc>
                <a:spcPct val="90000"/>
              </a:lnSpc>
            </a:pPr>
            <a:r>
              <a:rPr lang="en-US" dirty="0" smtClean="0"/>
              <a:t>Avoiding excessive use of others’ words</a:t>
            </a:r>
          </a:p>
          <a:p>
            <a:pPr lvl="1" algn="l" rtl="0">
              <a:lnSpc>
                <a:spcPct val="90000"/>
              </a:lnSpc>
            </a:pPr>
            <a:r>
              <a:rPr lang="en-US" dirty="0" smtClean="0"/>
              <a:t>Recording sources when copying items or taking notes</a:t>
            </a:r>
          </a:p>
          <a:p>
            <a:pPr lvl="1" algn="just" rtl="0">
              <a:lnSpc>
                <a:spcPct val="90000"/>
              </a:lnSpc>
            </a:pPr>
            <a:r>
              <a:rPr lang="en-US" dirty="0" smtClean="0"/>
              <a:t>Placing in quotation marks, or indenting, items used verbatim</a:t>
            </a:r>
          </a:p>
          <a:p>
            <a:pPr lvl="1" algn="l" rtl="0">
              <a:lnSpc>
                <a:spcPct val="90000"/>
              </a:lnSpc>
            </a:pPr>
            <a:r>
              <a:rPr lang="en-US" dirty="0" smtClean="0"/>
              <a:t>Perhaps drafting some items while not looking at the source materials</a:t>
            </a:r>
          </a:p>
          <a:p>
            <a:pPr lvl="1" algn="l" rtl="0">
              <a:lnSpc>
                <a:spcPct val="90000"/>
              </a:lnSpc>
            </a:pPr>
            <a:r>
              <a:rPr lang="en-US" dirty="0" smtClean="0"/>
              <a:t>Observing copyright and obtaining </a:t>
            </a:r>
            <a:r>
              <a:rPr lang="en-US" dirty="0" err="1" smtClean="0"/>
              <a:t>neededpermissions</a:t>
            </a:r>
            <a:endParaRPr lang="en-US" dirty="0" smtClean="0"/>
          </a:p>
          <a:p>
            <a:pPr lvl="1" algn="l" rtl="0">
              <a:lnSpc>
                <a:spcPct val="90000"/>
              </a:lnSpc>
              <a:buFontTx/>
              <a:buNone/>
            </a:pPr>
            <a:endParaRPr lang="en-US" dirty="0" smtClean="0"/>
          </a:p>
          <a:p>
            <a:pPr lvl="1" algn="l" rtl="0">
              <a:lnSpc>
                <a:spcPct val="90000"/>
              </a:lnSpc>
            </a:pPr>
            <a:endParaRPr lang="en-US" dirty="0" smtClean="0"/>
          </a:p>
        </p:txBody>
      </p:sp>
    </p:spTree>
    <p:extLst>
      <p:ext uri="{BB962C8B-B14F-4D97-AF65-F5344CB8AC3E}">
        <p14:creationId xmlns:p14="http://schemas.microsoft.com/office/powerpoint/2010/main" val="33243535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28600" y="201667"/>
            <a:ext cx="8763000" cy="1143000"/>
          </a:xfrm>
          <a:prstGeom prst="rect">
            <a:avLst/>
          </a:prstGeom>
        </p:spPr>
        <p:txBody>
          <a:bodyPr anchor="ctr">
            <a:normAutofit/>
          </a:bodyP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C00000"/>
                </a:solidFill>
                <a:effectLst>
                  <a:outerShdw blurRad="50000" dist="30000" dir="5400000" algn="tl" rotWithShape="0">
                    <a:srgbClr val="000000">
                      <a:alpha val="30000"/>
                    </a:srgbClr>
                  </a:outerShdw>
                </a:effectLst>
                <a:uLnTx/>
                <a:uFillTx/>
                <a:latin typeface="Gill Sans MT"/>
                <a:ea typeface="+mj-ea"/>
                <a:cs typeface="+mj-cs"/>
              </a:rPr>
              <a:t>Other Types of Ethical Violations</a:t>
            </a:r>
            <a:endParaRPr kumimoji="0" lang="en-US" sz="3600" b="0" i="0" u="none" strike="noStrike" kern="1200" cap="none" spc="0" normalizeH="0" baseline="0" noProof="0" dirty="0">
              <a:ln>
                <a:noFill/>
              </a:ln>
              <a:solidFill>
                <a:srgbClr val="C00000"/>
              </a:solidFill>
              <a:effectLst>
                <a:outerShdw blurRad="50000" dist="30000" dir="5400000" algn="tl" rotWithShape="0">
                  <a:srgbClr val="000000">
                    <a:alpha val="30000"/>
                  </a:srgbClr>
                </a:outerShdw>
              </a:effectLst>
              <a:uLnTx/>
              <a:uFillTx/>
              <a:latin typeface="Gill Sans MT"/>
              <a:ea typeface="+mj-ea"/>
              <a:cs typeface="+mj-cs"/>
            </a:endParaRPr>
          </a:p>
        </p:txBody>
      </p:sp>
      <p:sp>
        <p:nvSpPr>
          <p:cNvPr id="3" name="Содержимое 2"/>
          <p:cNvSpPr txBox="1">
            <a:spLocks/>
          </p:cNvSpPr>
          <p:nvPr/>
        </p:nvSpPr>
        <p:spPr bwMode="auto">
          <a:xfrm>
            <a:off x="228600" y="1374829"/>
            <a:ext cx="8763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65760" marR="0" lvl="0" indent="-283464" algn="just" defTabSz="914400" rtl="0" eaLnBrk="1" fontAlgn="auto" latinLnBrk="0" hangingPunct="1">
              <a:lnSpc>
                <a:spcPct val="100000"/>
              </a:lnSpc>
              <a:spcBef>
                <a:spcPct val="50000"/>
              </a:spcBef>
              <a:spcAft>
                <a:spcPts val="0"/>
              </a:spcAft>
              <a:buClr>
                <a:srgbClr val="3891A7"/>
              </a:buClr>
              <a:buSzPct val="80000"/>
              <a:buFont typeface="Wingdings 2"/>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Gill Sans MT"/>
                <a:ea typeface="+mn-ea"/>
                <a:cs typeface="+mn-cs"/>
              </a:rPr>
              <a:t>Duplicate publication/submission of research findings; failure to inform the editor of related papers that the author has under consideration or “in press”</a:t>
            </a:r>
          </a:p>
          <a:p>
            <a:pPr marL="365760" marR="0" lvl="0" indent="-283464" algn="l" defTabSz="914400" rtl="0" eaLnBrk="1" fontAlgn="auto" latinLnBrk="0" hangingPunct="1">
              <a:lnSpc>
                <a:spcPct val="100000"/>
              </a:lnSpc>
              <a:spcBef>
                <a:spcPct val="50000"/>
              </a:spcBef>
              <a:spcAft>
                <a:spcPts val="0"/>
              </a:spcAft>
              <a:buClr>
                <a:srgbClr val="3891A7"/>
              </a:buClr>
              <a:buSzPct val="80000"/>
              <a:buFont typeface="Wingdings 2"/>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Gill Sans MT"/>
                <a:ea typeface="+mn-ea"/>
                <a:cs typeface="+mn-cs"/>
              </a:rPr>
              <a:t>Unrevealed conflicts of interest that could affect the interpretation of the findings</a:t>
            </a:r>
          </a:p>
          <a:p>
            <a:pPr marL="365760" marR="0" lvl="0" indent="-283464" algn="l" defTabSz="914400" rtl="0" eaLnBrk="1" fontAlgn="auto" latinLnBrk="0" hangingPunct="1">
              <a:lnSpc>
                <a:spcPct val="100000"/>
              </a:lnSpc>
              <a:spcBef>
                <a:spcPct val="50000"/>
              </a:spcBef>
              <a:spcAft>
                <a:spcPts val="0"/>
              </a:spcAft>
              <a:buClr>
                <a:srgbClr val="3891A7"/>
              </a:buClr>
              <a:buSzPct val="80000"/>
              <a:buFont typeface="Wingdings 2"/>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Gill Sans MT"/>
                <a:ea typeface="+mn-ea"/>
                <a:cs typeface="+mn-cs"/>
              </a:rPr>
              <a:t>Misrepresentation of research findings - use of selective or fraudulent data to support a hypothesis or claim</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endParaRPr kumimoji="0" lang="en-US" sz="3200" b="0" i="0" u="none" strike="noStrike" kern="1200" cap="none" spc="0" normalizeH="0" baseline="0" noProof="0" dirty="0">
              <a:ln>
                <a:noFill/>
              </a:ln>
              <a:solidFill>
                <a:sysClr val="windowText" lastClr="000000"/>
              </a:solidFill>
              <a:effectLst/>
              <a:uLnTx/>
              <a:uFillTx/>
              <a:latin typeface="Gill Sans MT"/>
              <a:ea typeface="+mn-ea"/>
              <a:cs typeface="+mn-cs"/>
            </a:endParaRPr>
          </a:p>
        </p:txBody>
      </p:sp>
    </p:spTree>
    <p:extLst>
      <p:ext uri="{BB962C8B-B14F-4D97-AF65-F5344CB8AC3E}">
        <p14:creationId xmlns:p14="http://schemas.microsoft.com/office/powerpoint/2010/main" val="17010515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579438"/>
            <a:ext cx="9144000" cy="1143000"/>
          </a:xfrm>
          <a:prstGeom prst="rect">
            <a:avLst/>
          </a:prstGeom>
        </p:spPr>
        <p:txBody>
          <a:bodyPr/>
          <a:lst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rtl="0">
              <a:defRPr/>
            </a:pPr>
            <a:r>
              <a:rPr lang="en-US" sz="3600" smtClean="0">
                <a:solidFill>
                  <a:srgbClr val="C00000"/>
                </a:solidFill>
              </a:rPr>
              <a:t>Originality</a:t>
            </a:r>
            <a:endParaRPr lang="en-US" sz="3600" dirty="0">
              <a:solidFill>
                <a:srgbClr val="C00000"/>
              </a:solidFill>
            </a:endParaRPr>
          </a:p>
        </p:txBody>
      </p:sp>
      <p:sp>
        <p:nvSpPr>
          <p:cNvPr id="3" name="Rectangle 3"/>
          <p:cNvSpPr txBox="1">
            <a:spLocks noChangeArrowheads="1"/>
          </p:cNvSpPr>
          <p:nvPr/>
        </p:nvSpPr>
        <p:spPr>
          <a:xfrm>
            <a:off x="0" y="1752600"/>
            <a:ext cx="9144000" cy="4800600"/>
          </a:xfrm>
          <a:prstGeom prst="rect">
            <a:avLst/>
          </a:prstGeom>
        </p:spPr>
        <p:txBody>
          <a:bodyPr/>
          <a:lst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l" rtl="0"/>
            <a:r>
              <a:rPr lang="en-US" smtClean="0"/>
              <a:t>Not republishing the same findings (except under special circumstances, with the original source cited)</a:t>
            </a:r>
          </a:p>
          <a:p>
            <a:pPr algn="l" rtl="0"/>
            <a:r>
              <a:rPr lang="en-US" smtClean="0"/>
              <a:t>Not submitting the same manuscript to two or more journals at once</a:t>
            </a:r>
          </a:p>
          <a:p>
            <a:pPr algn="l" rtl="0"/>
            <a:r>
              <a:rPr lang="en-US" smtClean="0"/>
              <a:t>Not dividing one research project into many little papers (“salami science”)</a:t>
            </a:r>
          </a:p>
        </p:txBody>
      </p:sp>
    </p:spTree>
    <p:extLst>
      <p:ext uri="{BB962C8B-B14F-4D97-AF65-F5344CB8AC3E}">
        <p14:creationId xmlns:p14="http://schemas.microsoft.com/office/powerpoint/2010/main" val="24928832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93524" y="274638"/>
            <a:ext cx="8540926" cy="1143000"/>
          </a:xfrm>
          <a:prstGeom prst="rect">
            <a:avLst/>
          </a:prstGeom>
        </p:spPr>
        <p:txBody>
          <a:bodyPr anchor="ctr">
            <a:noAutofit/>
          </a:bodyP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Gill Sans MT"/>
                <a:ea typeface="+mj-ea"/>
                <a:cs typeface="+mj-cs"/>
              </a:rPr>
              <a:t>Adherence to peer review and publication conventions</a:t>
            </a:r>
            <a:br>
              <a:rPr kumimoji="0" lang="en-US" sz="3600" b="1" i="0"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Gill Sans MT"/>
                <a:ea typeface="+mj-ea"/>
                <a:cs typeface="+mj-cs"/>
              </a:rPr>
            </a:br>
            <a:endParaRPr kumimoji="0" lang="en-US" sz="3600" b="1" i="0"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Gill Sans MT"/>
              <a:ea typeface="+mj-ea"/>
              <a:cs typeface="+mj-cs"/>
            </a:endParaRPr>
          </a:p>
        </p:txBody>
      </p:sp>
      <p:sp>
        <p:nvSpPr>
          <p:cNvPr id="3" name="Содержимое 2"/>
          <p:cNvSpPr txBox="1">
            <a:spLocks/>
          </p:cNvSpPr>
          <p:nvPr/>
        </p:nvSpPr>
        <p:spPr bwMode="auto">
          <a:xfrm>
            <a:off x="-228600" y="1524000"/>
            <a:ext cx="93726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65125" marR="0" lvl="0" indent="-282575" algn="just" defTabSz="914400" rtl="0" eaLnBrk="1" fontAlgn="base" latinLnBrk="0" hangingPunct="1">
              <a:lnSpc>
                <a:spcPct val="100000"/>
              </a:lnSpc>
              <a:spcBef>
                <a:spcPts val="600"/>
              </a:spcBef>
              <a:spcAft>
                <a:spcPct val="0"/>
              </a:spcAft>
              <a:buClr>
                <a:srgbClr val="3891A7"/>
              </a:buClr>
              <a:buSzPct val="80000"/>
              <a:buFont typeface="Wingdings 2" pitchFamily="18" charset="2"/>
              <a:buChar char=""/>
              <a:tabLst/>
              <a:defRPr/>
            </a:pPr>
            <a:r>
              <a:rPr kumimoji="0" lang="en-US" sz="2000" b="0" i="0" u="none" strike="noStrike" kern="1200" cap="none" spc="0" normalizeH="0" baseline="0" noProof="0" dirty="0" smtClean="0">
                <a:ln>
                  <a:noFill/>
                </a:ln>
                <a:effectLst/>
                <a:uLnTx/>
                <a:uFillTx/>
                <a:latin typeface="Gill Sans MT"/>
                <a:ea typeface="+mn-ea"/>
                <a:cs typeface="+mn-cs"/>
              </a:rPr>
              <a:t>Authors should follow publishers’ requirements that work is not submitted to more than one publication for consideration at the same time.</a:t>
            </a:r>
          </a:p>
          <a:p>
            <a:pPr marL="365125" marR="0" lvl="0" indent="-282575" algn="l" defTabSz="914400" rtl="0" eaLnBrk="1" fontAlgn="base" latinLnBrk="0" hangingPunct="1">
              <a:lnSpc>
                <a:spcPct val="100000"/>
              </a:lnSpc>
              <a:spcBef>
                <a:spcPts val="600"/>
              </a:spcBef>
              <a:spcAft>
                <a:spcPct val="0"/>
              </a:spcAft>
              <a:buClr>
                <a:srgbClr val="3891A7"/>
              </a:buClr>
              <a:buSzPct val="80000"/>
              <a:buFont typeface="Wingdings 2" pitchFamily="18" charset="2"/>
              <a:buChar char=""/>
              <a:tabLst/>
              <a:defRPr/>
            </a:pPr>
            <a:r>
              <a:rPr kumimoji="0" lang="en-US" sz="2000" b="0" i="0" u="none" strike="noStrike" kern="1200" cap="none" spc="0" normalizeH="0" baseline="0" noProof="0" dirty="0" smtClean="0">
                <a:ln>
                  <a:noFill/>
                </a:ln>
                <a:effectLst/>
                <a:uLnTx/>
                <a:uFillTx/>
                <a:latin typeface="Gill Sans MT"/>
                <a:ea typeface="+mn-ea"/>
                <a:cs typeface="+mn-cs"/>
              </a:rPr>
              <a:t> Authors should inform the editor if they withdraw their work from review, or choose not to respond to reviewer comments after receiving a conditional acceptance.</a:t>
            </a:r>
          </a:p>
          <a:p>
            <a:pPr marL="365125" marR="0" lvl="0" indent="-282575" algn="l" defTabSz="914400" rtl="0" eaLnBrk="1" fontAlgn="base" latinLnBrk="0" hangingPunct="1">
              <a:lnSpc>
                <a:spcPct val="100000"/>
              </a:lnSpc>
              <a:spcBef>
                <a:spcPts val="600"/>
              </a:spcBef>
              <a:spcAft>
                <a:spcPct val="0"/>
              </a:spcAft>
              <a:buClr>
                <a:srgbClr val="3891A7"/>
              </a:buClr>
              <a:buSzPct val="80000"/>
              <a:buFont typeface="Wingdings 2" pitchFamily="18" charset="2"/>
              <a:buChar char=""/>
              <a:tabLst/>
              <a:defRPr/>
            </a:pPr>
            <a:r>
              <a:rPr kumimoji="0" lang="en-US" sz="2000" b="0" i="0" u="none" strike="noStrike" kern="1200" cap="none" spc="0" normalizeH="0" baseline="0" noProof="0" dirty="0" smtClean="0">
                <a:ln>
                  <a:noFill/>
                </a:ln>
                <a:effectLst/>
                <a:uLnTx/>
                <a:uFillTx/>
                <a:latin typeface="Gill Sans MT"/>
                <a:ea typeface="+mn-ea"/>
                <a:cs typeface="+mn-cs"/>
              </a:rPr>
              <a:t>Authors should respond to reviewers’ comments in a professional and timely manner.</a:t>
            </a:r>
          </a:p>
          <a:p>
            <a:pPr marL="365125" marR="0" lvl="0" indent="-282575" algn="l" defTabSz="914400" rtl="0" eaLnBrk="1" fontAlgn="base" latinLnBrk="0" hangingPunct="1">
              <a:lnSpc>
                <a:spcPct val="100000"/>
              </a:lnSpc>
              <a:spcBef>
                <a:spcPts val="600"/>
              </a:spcBef>
              <a:spcAft>
                <a:spcPct val="0"/>
              </a:spcAft>
              <a:buClr>
                <a:srgbClr val="3891A7"/>
              </a:buClr>
              <a:buSzPct val="80000"/>
              <a:buFont typeface="Wingdings 2" pitchFamily="18" charset="2"/>
              <a:buChar char=""/>
              <a:tabLst/>
              <a:defRPr/>
            </a:pPr>
            <a:r>
              <a:rPr kumimoji="0" lang="en-US" sz="2000" b="0" i="0" u="none" strike="noStrike" kern="1200" cap="none" spc="0" normalizeH="0" baseline="0" noProof="0" dirty="0" smtClean="0">
                <a:ln>
                  <a:noFill/>
                </a:ln>
                <a:effectLst/>
                <a:uLnTx/>
                <a:uFillTx/>
                <a:latin typeface="Gill Sans MT"/>
                <a:ea typeface="+mn-ea"/>
                <a:cs typeface="+mn-cs"/>
              </a:rPr>
              <a:t>Authors should respect publishers’ requests for press embargos and should not generally allow their findings to be reported in the press if they have been accepted for publication (but not yet published) in a scholarly publication. </a:t>
            </a:r>
          </a:p>
          <a:p>
            <a:pPr marL="365125" marR="0" lvl="0" indent="-282575" algn="l" defTabSz="914400" rtl="0" eaLnBrk="1" fontAlgn="base" latinLnBrk="0" hangingPunct="1">
              <a:lnSpc>
                <a:spcPct val="100000"/>
              </a:lnSpc>
              <a:spcBef>
                <a:spcPts val="600"/>
              </a:spcBef>
              <a:spcAft>
                <a:spcPct val="0"/>
              </a:spcAft>
              <a:buClr>
                <a:srgbClr val="3891A7"/>
              </a:buClr>
              <a:buSzPct val="80000"/>
              <a:buFont typeface="Wingdings 2" pitchFamily="18" charset="2"/>
              <a:buChar char=""/>
              <a:tabLst/>
              <a:defRPr/>
            </a:pPr>
            <a:r>
              <a:rPr kumimoji="0" lang="en-US" sz="2000" b="0" i="0" u="none" strike="noStrike" kern="1200" cap="none" spc="0" normalizeH="0" baseline="0" noProof="0" dirty="0" smtClean="0">
                <a:ln>
                  <a:noFill/>
                </a:ln>
                <a:effectLst/>
                <a:uLnTx/>
                <a:uFillTx/>
                <a:latin typeface="Gill Sans MT"/>
                <a:ea typeface="+mn-ea"/>
                <a:cs typeface="+mn-cs"/>
              </a:rPr>
              <a:t>Authors and their institutions should liaise and cooperate with publishers to coordinate media activity (e.g. press releases and press conferences) around publication. Press releases should accurately reflect the work and should not include statements that go further than the research findings.</a:t>
            </a:r>
          </a:p>
        </p:txBody>
      </p:sp>
    </p:spTree>
    <p:extLst>
      <p:ext uri="{BB962C8B-B14F-4D97-AF65-F5344CB8AC3E}">
        <p14:creationId xmlns:p14="http://schemas.microsoft.com/office/powerpoint/2010/main" val="33261172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28600" y="274638"/>
            <a:ext cx="8705850" cy="1143000"/>
          </a:xfrm>
          <a:prstGeom prst="rect">
            <a:avLst/>
          </a:prstGeom>
        </p:spPr>
        <p:txBody>
          <a:bodyPr>
            <a:noAutofit/>
          </a:bodyPr>
          <a:lst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rtl="0">
              <a:defRPr/>
            </a:pPr>
            <a:r>
              <a:rPr lang="en-US" sz="3600" smtClean="0">
                <a:solidFill>
                  <a:srgbClr val="C00000"/>
                </a:solidFill>
              </a:rPr>
              <a:t>Balance</a:t>
            </a:r>
            <a:br>
              <a:rPr lang="en-US" sz="3600" smtClean="0">
                <a:solidFill>
                  <a:srgbClr val="C00000"/>
                </a:solidFill>
              </a:rPr>
            </a:br>
            <a:endParaRPr lang="en-US" sz="3600" dirty="0">
              <a:solidFill>
                <a:srgbClr val="C00000"/>
              </a:solidFill>
            </a:endParaRPr>
          </a:p>
        </p:txBody>
      </p:sp>
      <p:sp>
        <p:nvSpPr>
          <p:cNvPr id="3" name="Содержимое 2"/>
          <p:cNvSpPr txBox="1">
            <a:spLocks/>
          </p:cNvSpPr>
          <p:nvPr/>
        </p:nvSpPr>
        <p:spPr>
          <a:xfrm>
            <a:off x="228600" y="1447800"/>
            <a:ext cx="8705850" cy="4800600"/>
          </a:xfrm>
          <a:prstGeom prst="rect">
            <a:avLst/>
          </a:prstGeom>
        </p:spPr>
        <p:txBody>
          <a:bodyPr>
            <a:normAutofit fontScale="92500"/>
          </a:bodyPr>
          <a:lst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65760" indent="-283464" algn="l" rtl="0">
              <a:buFont typeface="Wingdings 2"/>
              <a:buChar char=""/>
              <a:defRPr/>
            </a:pPr>
            <a:r>
              <a:rPr lang="en-US" smtClean="0"/>
              <a:t>New findings should be presented in the context of previous research. The work of others should be fairly represented. Scholarly reviews and syntheses of existing research should be complete, balanced, and should include findings regardless of whether they support the hypothesis or interpretation being proposed. </a:t>
            </a:r>
          </a:p>
          <a:p>
            <a:pPr marL="365760" indent="-283464" algn="l" rtl="0">
              <a:buFont typeface="Wingdings 2"/>
              <a:buChar char=""/>
              <a:defRPr/>
            </a:pPr>
            <a:r>
              <a:rPr lang="en-US" smtClean="0"/>
              <a:t>Editorials or opinion pieces presenting a single viewpoint or argument should be clearly distinguished from scholarly reviews.</a:t>
            </a:r>
          </a:p>
          <a:p>
            <a:pPr marL="365760" indent="-283464" algn="l" rtl="0">
              <a:buFont typeface="Wingdings 2"/>
              <a:buChar char=""/>
              <a:defRPr/>
            </a:pPr>
            <a:r>
              <a:rPr lang="en-US" smtClean="0"/>
              <a:t>Study limitations should be addressed in publications.</a:t>
            </a:r>
            <a:endParaRPr lang="en-US" dirty="0"/>
          </a:p>
        </p:txBody>
      </p:sp>
    </p:spTree>
    <p:extLst>
      <p:ext uri="{BB962C8B-B14F-4D97-AF65-F5344CB8AC3E}">
        <p14:creationId xmlns:p14="http://schemas.microsoft.com/office/powerpoint/2010/main" val="2321829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238465" y="816433"/>
            <a:ext cx="7499350" cy="1143000"/>
          </a:xfrm>
          <a:prstGeom prst="rect">
            <a:avLst/>
          </a:prstGeom>
        </p:spPr>
        <p:txBody>
          <a:bodyPr anchor="ctr">
            <a:noAutofit/>
          </a:bodyP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C00000"/>
                </a:solidFill>
                <a:effectLst>
                  <a:outerShdw blurRad="50000" dist="30000" dir="5400000" algn="tl" rotWithShape="0">
                    <a:srgbClr val="000000">
                      <a:alpha val="30000"/>
                    </a:srgbClr>
                  </a:outerShdw>
                </a:effectLst>
                <a:uLnTx/>
                <a:uFillTx/>
                <a:latin typeface="Gill Sans MT"/>
                <a:ea typeface="+mj-ea"/>
                <a:cs typeface="+mj-cs"/>
              </a:rPr>
              <a:t>Publication</a:t>
            </a:r>
            <a:br>
              <a:rPr kumimoji="0" lang="en-US" sz="3600" b="1" i="0" u="none" strike="noStrike" kern="1200" cap="none" spc="0" normalizeH="0" baseline="0" noProof="0" smtClean="0">
                <a:ln>
                  <a:noFill/>
                </a:ln>
                <a:solidFill>
                  <a:srgbClr val="C00000"/>
                </a:solidFill>
                <a:effectLst>
                  <a:outerShdw blurRad="50000" dist="30000" dir="5400000" algn="tl" rotWithShape="0">
                    <a:srgbClr val="000000">
                      <a:alpha val="30000"/>
                    </a:srgbClr>
                  </a:outerShdw>
                </a:effectLst>
                <a:uLnTx/>
                <a:uFillTx/>
                <a:latin typeface="Gill Sans MT"/>
                <a:ea typeface="+mj-ea"/>
                <a:cs typeface="+mj-cs"/>
              </a:rPr>
            </a:br>
            <a:endParaRPr kumimoji="0" lang="en-US" sz="3600" b="0" i="0" u="none" strike="noStrike" kern="1200" cap="none" spc="0" normalizeH="0" baseline="0" noProof="0" dirty="0">
              <a:ln>
                <a:noFill/>
              </a:ln>
              <a:solidFill>
                <a:srgbClr val="C00000"/>
              </a:solidFill>
              <a:effectLst>
                <a:outerShdw blurRad="50000" dist="30000" dir="5400000" algn="tl" rotWithShape="0">
                  <a:srgbClr val="000000">
                    <a:alpha val="30000"/>
                  </a:srgbClr>
                </a:outerShdw>
              </a:effectLst>
              <a:uLnTx/>
              <a:uFillTx/>
              <a:latin typeface="Gill Sans MT"/>
              <a:ea typeface="+mj-ea"/>
              <a:cs typeface="+mj-cs"/>
            </a:endParaRPr>
          </a:p>
        </p:txBody>
      </p:sp>
      <p:sp>
        <p:nvSpPr>
          <p:cNvPr id="6" name="Содержимое 2"/>
          <p:cNvSpPr txBox="1">
            <a:spLocks/>
          </p:cNvSpPr>
          <p:nvPr/>
        </p:nvSpPr>
        <p:spPr bwMode="auto">
          <a:xfrm>
            <a:off x="803490" y="1327608"/>
            <a:ext cx="749776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n-US" sz="2800" b="0" i="0" u="none" strike="noStrike" kern="1200" cap="none" spc="0" normalizeH="0" baseline="0" noProof="0" smtClean="0">
                <a:ln>
                  <a:noFill/>
                </a:ln>
                <a:solidFill>
                  <a:sysClr val="windowText" lastClr="000000"/>
                </a:solidFill>
                <a:effectLst/>
                <a:uLnTx/>
                <a:uFillTx/>
                <a:latin typeface="Gill Sans MT"/>
                <a:ea typeface="+mn-ea"/>
                <a:cs typeface="+mn-cs"/>
              </a:rPr>
              <a:t>Publication of results is an integral and essential component of research. </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endParaRPr kumimoji="0" lang="ru-RU" sz="2800" b="0" i="0" u="none" strike="noStrike" kern="1200" cap="none" spc="0" normalizeH="0" baseline="0" noProof="0" smtClean="0">
              <a:ln>
                <a:noFill/>
              </a:ln>
              <a:solidFill>
                <a:sysClr val="windowText" lastClr="000000"/>
              </a:solidFill>
              <a:effectLst/>
              <a:uLnTx/>
              <a:uFillTx/>
              <a:latin typeface="Corbel"/>
              <a:ea typeface="+mn-ea"/>
              <a:cs typeface="+mn-cs"/>
            </a:endParaRP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n-US" sz="2800" b="0" i="0" u="none" strike="noStrike" kern="1200" cap="none" spc="0" normalizeH="0" baseline="0" noProof="0" smtClean="0">
                <a:ln>
                  <a:noFill/>
                </a:ln>
                <a:solidFill>
                  <a:sysClr val="windowText" lastClr="000000"/>
                </a:solidFill>
                <a:effectLst/>
                <a:uLnTx/>
                <a:uFillTx/>
                <a:latin typeface="Gill Sans MT"/>
                <a:ea typeface="+mn-ea"/>
                <a:cs typeface="+mn-cs"/>
              </a:rPr>
              <a:t>The University encourages all researchers to promote their work through publishing and other forms of dissemination. </a:t>
            </a:r>
            <a:endParaRPr kumimoji="0" lang="en-US" sz="2800" b="0" i="0" u="none" strike="noStrike" kern="1200" cap="none" spc="0" normalizeH="0" baseline="0" noProof="0" dirty="0">
              <a:ln>
                <a:noFill/>
              </a:ln>
              <a:solidFill>
                <a:sysClr val="windowText" lastClr="000000"/>
              </a:solidFill>
              <a:effectLst/>
              <a:uLnTx/>
              <a:uFillTx/>
              <a:latin typeface="Gill Sans MT"/>
              <a:ea typeface="+mn-ea"/>
              <a:cs typeface="+mn-cs"/>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6740" y="3613608"/>
            <a:ext cx="45720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4"/>
          <p:cNvSpPr>
            <a:spLocks noChangeArrowheads="1"/>
          </p:cNvSpPr>
          <p:nvPr/>
        </p:nvSpPr>
        <p:spPr bwMode="auto">
          <a:xfrm>
            <a:off x="160553" y="4899483"/>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Gill Sans MT" pitchFamily="34" charset="0"/>
              </a:rPr>
              <a:t>Flow diagram of review and publication process for a manuscript</a:t>
            </a:r>
          </a:p>
          <a:p>
            <a:r>
              <a:rPr lang="en-US">
                <a:latin typeface="Gill Sans MT" pitchFamily="34" charset="0"/>
              </a:rPr>
              <a:t>submitted to a journal</a:t>
            </a:r>
          </a:p>
        </p:txBody>
      </p:sp>
      <p:sp>
        <p:nvSpPr>
          <p:cNvPr id="9" name="Прямоугольник 5"/>
          <p:cNvSpPr>
            <a:spLocks noChangeArrowheads="1"/>
          </p:cNvSpPr>
          <p:nvPr/>
        </p:nvSpPr>
        <p:spPr bwMode="auto">
          <a:xfrm>
            <a:off x="2517990" y="6937833"/>
            <a:ext cx="6429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Gill Sans MT" pitchFamily="34" charset="0"/>
              </a:rPr>
              <a:t>Dale J. Benos, Jorge Fabres, John Farmer, et al Ethics and scientific publication// </a:t>
            </a:r>
            <a:r>
              <a:rPr lang="en-US" sz="1200" i="1">
                <a:latin typeface="Gill Sans MT" pitchFamily="34" charset="0"/>
              </a:rPr>
              <a:t>Adv Physiol Educ 29: 59–74, 2005</a:t>
            </a:r>
            <a:endParaRPr lang="en-US" sz="1200">
              <a:latin typeface="Gill Sans MT" pitchFamily="34" charset="0"/>
            </a:endParaRPr>
          </a:p>
        </p:txBody>
      </p:sp>
    </p:spTree>
    <p:extLst>
      <p:ext uri="{BB962C8B-B14F-4D97-AF65-F5344CB8AC3E}">
        <p14:creationId xmlns:p14="http://schemas.microsoft.com/office/powerpoint/2010/main" val="7956343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74638"/>
            <a:ext cx="8934450" cy="1143000"/>
          </a:xfrm>
          <a:prstGeom prst="rect">
            <a:avLst/>
          </a:prstGeom>
        </p:spPr>
        <p:txBody>
          <a:bodyPr anchor="ctr">
            <a:normAutofit fontScale="90000" lnSpcReduction="20000"/>
          </a:bodyP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300" b="1" i="0" u="none" strike="noStrike" kern="1200" cap="none" spc="0" normalizeH="0" baseline="0" noProof="0" smtClean="0">
                <a:ln>
                  <a:noFill/>
                </a:ln>
                <a:solidFill>
                  <a:schemeClr val="tx1"/>
                </a:solidFill>
                <a:effectLst>
                  <a:outerShdw blurRad="50000" dist="30000" dir="5400000" algn="tl" rotWithShape="0">
                    <a:srgbClr val="000000">
                      <a:alpha val="30000"/>
                    </a:srgbClr>
                  </a:outerShdw>
                </a:effectLst>
                <a:uLnTx/>
                <a:uFillTx/>
                <a:latin typeface="Gill Sans MT"/>
                <a:ea typeface="+mj-ea"/>
                <a:cs typeface="+mj-cs"/>
              </a:rPr>
              <a:t>Ethical responsibilities of Editors and reviewers</a:t>
            </a:r>
            <a:endParaRPr kumimoji="0" lang="en-GB" sz="4300" b="1" i="0"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Gill Sans MT"/>
              <a:ea typeface="+mj-ea"/>
              <a:cs typeface="+mj-cs"/>
            </a:endParaRPr>
          </a:p>
        </p:txBody>
      </p:sp>
      <p:sp>
        <p:nvSpPr>
          <p:cNvPr id="3" name="Rectangle 3"/>
          <p:cNvSpPr txBox="1">
            <a:spLocks noChangeArrowheads="1"/>
          </p:cNvSpPr>
          <p:nvPr/>
        </p:nvSpPr>
        <p:spPr bwMode="auto">
          <a:xfrm>
            <a:off x="0" y="1447800"/>
            <a:ext cx="89344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365125" marR="0" lvl="0" indent="-282575" algn="l" defTabSz="914400" rtl="0" eaLnBrk="1" fontAlgn="base" latinLnBrk="0" hangingPunct="1">
              <a:lnSpc>
                <a:spcPct val="100000"/>
              </a:lnSpc>
              <a:spcBef>
                <a:spcPts val="600"/>
              </a:spcBef>
              <a:spcAft>
                <a:spcPct val="0"/>
              </a:spcAft>
              <a:buClr>
                <a:srgbClr val="3891A7"/>
              </a:buClr>
              <a:buSzPct val="80000"/>
              <a:buFont typeface="Wingdings 2" pitchFamily="18" charset="2"/>
              <a:buChar char=""/>
              <a:tabLst/>
              <a:defRPr/>
            </a:pPr>
            <a:r>
              <a:rPr kumimoji="0" lang="en-GB" sz="3200" b="0" i="0" u="none" strike="noStrike" kern="1200" cap="none" spc="0" normalizeH="0" baseline="0" noProof="0" smtClean="0">
                <a:ln>
                  <a:noFill/>
                </a:ln>
                <a:effectLst/>
                <a:uLnTx/>
                <a:uFillTx/>
                <a:latin typeface="Gill Sans MT"/>
                <a:ea typeface="+mn-ea"/>
                <a:cs typeface="+mn-cs"/>
              </a:rPr>
              <a:t>Maintain confidentiality</a:t>
            </a:r>
          </a:p>
          <a:p>
            <a:pPr marL="365125" marR="0" lvl="0" indent="-282575" algn="l" defTabSz="914400" rtl="0" eaLnBrk="1" fontAlgn="base" latinLnBrk="0" hangingPunct="1">
              <a:lnSpc>
                <a:spcPct val="100000"/>
              </a:lnSpc>
              <a:spcBef>
                <a:spcPts val="600"/>
              </a:spcBef>
              <a:spcAft>
                <a:spcPct val="0"/>
              </a:spcAft>
              <a:buClr>
                <a:srgbClr val="3891A7"/>
              </a:buClr>
              <a:buSzPct val="80000"/>
              <a:buFont typeface="Wingdings 2" pitchFamily="18" charset="2"/>
              <a:buChar char=""/>
              <a:tabLst/>
              <a:defRPr/>
            </a:pPr>
            <a:r>
              <a:rPr kumimoji="0" lang="en-GB" sz="3200" b="0" i="0" u="none" strike="noStrike" kern="1200" cap="none" spc="0" normalizeH="0" baseline="0" noProof="0" smtClean="0">
                <a:ln>
                  <a:noFill/>
                </a:ln>
                <a:effectLst/>
                <a:uLnTx/>
                <a:uFillTx/>
                <a:latin typeface="Gill Sans MT"/>
                <a:ea typeface="+mn-ea"/>
                <a:cs typeface="+mn-cs"/>
              </a:rPr>
              <a:t>Not to misappropriate ideas or text</a:t>
            </a:r>
          </a:p>
          <a:p>
            <a:pPr marL="365125" marR="0" lvl="0" indent="-282575" algn="l" defTabSz="914400" rtl="0" eaLnBrk="1" fontAlgn="base" latinLnBrk="0" hangingPunct="1">
              <a:lnSpc>
                <a:spcPct val="100000"/>
              </a:lnSpc>
              <a:spcBef>
                <a:spcPts val="600"/>
              </a:spcBef>
              <a:spcAft>
                <a:spcPct val="0"/>
              </a:spcAft>
              <a:buClr>
                <a:srgbClr val="3891A7"/>
              </a:buClr>
              <a:buSzPct val="80000"/>
              <a:buFont typeface="Wingdings 2" pitchFamily="18" charset="2"/>
              <a:buChar char=""/>
              <a:tabLst/>
              <a:defRPr/>
            </a:pPr>
            <a:r>
              <a:rPr kumimoji="0" lang="en-GB" sz="3200" b="0" i="0" u="none" strike="noStrike" kern="1200" cap="none" spc="0" normalizeH="0" baseline="0" noProof="0" smtClean="0">
                <a:ln>
                  <a:noFill/>
                </a:ln>
                <a:effectLst/>
                <a:uLnTx/>
                <a:uFillTx/>
                <a:latin typeface="Gill Sans MT"/>
                <a:ea typeface="+mn-ea"/>
                <a:cs typeface="+mn-cs"/>
              </a:rPr>
              <a:t>Emit reviews that are justifiable and without bias</a:t>
            </a:r>
          </a:p>
          <a:p>
            <a:pPr marL="365125" marR="0" lvl="0" indent="-282575" algn="l" defTabSz="914400" rtl="0" eaLnBrk="1" fontAlgn="base" latinLnBrk="0" hangingPunct="1">
              <a:lnSpc>
                <a:spcPct val="100000"/>
              </a:lnSpc>
              <a:spcBef>
                <a:spcPts val="600"/>
              </a:spcBef>
              <a:spcAft>
                <a:spcPct val="0"/>
              </a:spcAft>
              <a:buClr>
                <a:srgbClr val="3891A7"/>
              </a:buClr>
              <a:buSzPct val="80000"/>
              <a:buFont typeface="Wingdings 2" pitchFamily="18" charset="2"/>
              <a:buChar char=""/>
              <a:tabLst/>
              <a:defRPr/>
            </a:pPr>
            <a:r>
              <a:rPr kumimoji="0" lang="en-GB" sz="3200" b="0" i="0" u="none" strike="noStrike" kern="1200" cap="none" spc="0" normalizeH="0" baseline="0" noProof="0" smtClean="0">
                <a:ln>
                  <a:noFill/>
                </a:ln>
                <a:effectLst/>
                <a:uLnTx/>
                <a:uFillTx/>
                <a:latin typeface="Gill Sans MT"/>
                <a:ea typeface="+mn-ea"/>
                <a:cs typeface="+mn-cs"/>
              </a:rPr>
              <a:t>Transmit information to authors in a timely fashion</a:t>
            </a:r>
          </a:p>
          <a:p>
            <a:pPr marL="365125" marR="0" lvl="0" indent="-282575" algn="l" defTabSz="914400" rtl="0" eaLnBrk="1" fontAlgn="base" latinLnBrk="0" hangingPunct="1">
              <a:lnSpc>
                <a:spcPct val="100000"/>
              </a:lnSpc>
              <a:spcBef>
                <a:spcPts val="600"/>
              </a:spcBef>
              <a:spcAft>
                <a:spcPct val="0"/>
              </a:spcAft>
              <a:buClr>
                <a:srgbClr val="3891A7"/>
              </a:buClr>
              <a:buSzPct val="80000"/>
              <a:buFont typeface="Wingdings 2" pitchFamily="18" charset="2"/>
              <a:buChar char=""/>
              <a:tabLst/>
              <a:defRPr/>
            </a:pPr>
            <a:r>
              <a:rPr kumimoji="0" lang="en-GB" sz="3200" b="0" i="0" u="none" strike="noStrike" kern="1200" cap="none" spc="0" normalizeH="0" baseline="0" noProof="0" smtClean="0">
                <a:ln>
                  <a:noFill/>
                </a:ln>
                <a:effectLst/>
                <a:uLnTx/>
                <a:uFillTx/>
                <a:latin typeface="Gill Sans MT"/>
                <a:ea typeface="+mn-ea"/>
                <a:cs typeface="+mn-cs"/>
              </a:rPr>
              <a:t>Declare any conflict of interest</a:t>
            </a:r>
          </a:p>
          <a:p>
            <a:pPr marL="639763" marR="0" lvl="1" indent="-236538" algn="l" defTabSz="914400" rtl="0" eaLnBrk="1" fontAlgn="base" latinLnBrk="0" hangingPunct="1">
              <a:lnSpc>
                <a:spcPct val="100000"/>
              </a:lnSpc>
              <a:spcBef>
                <a:spcPts val="550"/>
              </a:spcBef>
              <a:spcAft>
                <a:spcPct val="0"/>
              </a:spcAft>
              <a:buClr>
                <a:srgbClr val="3891A7"/>
              </a:buClr>
              <a:buSzTx/>
              <a:buFont typeface="Verdana" pitchFamily="34" charset="0"/>
              <a:buChar char="◦"/>
              <a:tabLst/>
              <a:defRPr/>
            </a:pPr>
            <a:endParaRPr kumimoji="0" lang="en-GB" sz="2800" b="0" i="0" u="none" strike="noStrike" kern="1200" cap="none" spc="0" normalizeH="0" baseline="0" noProof="0" smtClean="0">
              <a:ln>
                <a:noFill/>
              </a:ln>
              <a:effectLst/>
              <a:uLnTx/>
              <a:uFillTx/>
              <a:latin typeface="Gill Sans MT"/>
              <a:ea typeface="+mn-ea"/>
              <a:cs typeface="+mn-cs"/>
            </a:endParaRPr>
          </a:p>
          <a:p>
            <a:pPr marL="639763" marR="0" lvl="1" indent="-236538" algn="l" defTabSz="914400" rtl="0" eaLnBrk="1" fontAlgn="base" latinLnBrk="0" hangingPunct="1">
              <a:lnSpc>
                <a:spcPct val="100000"/>
              </a:lnSpc>
              <a:spcBef>
                <a:spcPts val="550"/>
              </a:spcBef>
              <a:spcAft>
                <a:spcPct val="0"/>
              </a:spcAft>
              <a:buClr>
                <a:srgbClr val="3891A7"/>
              </a:buClr>
              <a:buSzTx/>
              <a:buFont typeface="Verdana" pitchFamily="34" charset="0"/>
              <a:buChar char="◦"/>
              <a:tabLst/>
              <a:defRPr/>
            </a:pPr>
            <a:endParaRPr kumimoji="0" lang="en-GB" sz="2800" b="0" i="0" u="none" strike="noStrike" kern="1200" cap="none" spc="0" normalizeH="0" baseline="0" noProof="0" dirty="0" smtClean="0">
              <a:ln>
                <a:noFill/>
              </a:ln>
              <a:effectLst/>
              <a:uLnTx/>
              <a:uFillTx/>
              <a:latin typeface="Gill Sans MT"/>
              <a:ea typeface="+mn-ea"/>
              <a:cs typeface="+mn-cs"/>
            </a:endParaRPr>
          </a:p>
        </p:txBody>
      </p:sp>
    </p:spTree>
    <p:extLst>
      <p:ext uri="{BB962C8B-B14F-4D97-AF65-F5344CB8AC3E}">
        <p14:creationId xmlns:p14="http://schemas.microsoft.com/office/powerpoint/2010/main" val="21930763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86370" y="23812"/>
            <a:ext cx="8534400" cy="685800"/>
          </a:xfrm>
          <a:prstGeom prst="rect">
            <a:avLst/>
          </a:prstGeom>
        </p:spPr>
        <p:txBody>
          <a:bodyPr vert="horz" anchor="ctr">
            <a:normAutofit lnSpcReduction="10000"/>
            <a:scene3d>
              <a:camera prst="orthographicFront"/>
              <a:lightRig rig="soft" dir="t">
                <a:rot lat="0" lon="0" rev="16800000"/>
              </a:lightRig>
            </a:scene3d>
            <a:sp3d prstMaterial="softEdge">
              <a:bevelT w="38100" h="38100"/>
            </a:sp3d>
          </a:bodyPr>
          <a:lst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rtl="0"/>
            <a:r>
              <a:rPr lang="en-US" dirty="0" smtClean="0"/>
              <a:t>Search </a:t>
            </a:r>
          </a:p>
        </p:txBody>
      </p:sp>
      <p:sp>
        <p:nvSpPr>
          <p:cNvPr id="3" name="Content Placeholder 2"/>
          <p:cNvSpPr txBox="1">
            <a:spLocks/>
          </p:cNvSpPr>
          <p:nvPr/>
        </p:nvSpPr>
        <p:spPr>
          <a:xfrm>
            <a:off x="586370" y="928687"/>
            <a:ext cx="7410450" cy="4724400"/>
          </a:xfrm>
          <a:prstGeom prst="rect">
            <a:avLst/>
          </a:prstGeom>
        </p:spPr>
        <p:txBody>
          <a:bodyPr vert="horz">
            <a:normAutofit fontScale="92500" lnSpcReduction="10000"/>
          </a:bodyPr>
          <a:lst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gn="l" rtl="0">
              <a:defRPr/>
            </a:pPr>
            <a:r>
              <a:rPr lang="en-GB" sz="2000" smtClean="0">
                <a:solidFill>
                  <a:schemeClr val="bg1">
                    <a:lumMod val="75000"/>
                  </a:schemeClr>
                </a:solidFill>
              </a:rPr>
              <a:t>Find out what’s Hot</a:t>
            </a:r>
          </a:p>
          <a:p>
            <a:pPr lvl="1" algn="l" rtl="0">
              <a:defRPr/>
            </a:pPr>
            <a:r>
              <a:rPr lang="en-GB" sz="1600" smtClean="0">
                <a:solidFill>
                  <a:schemeClr val="bg1">
                    <a:lumMod val="75000"/>
                  </a:schemeClr>
                </a:solidFill>
                <a:hlinkClick r:id="rId2"/>
              </a:rPr>
              <a:t>http://info.scopus.com/topcited/</a:t>
            </a:r>
            <a:endParaRPr lang="en-GB" sz="1600" smtClean="0">
              <a:solidFill>
                <a:schemeClr val="bg1">
                  <a:lumMod val="75000"/>
                </a:schemeClr>
              </a:solidFill>
            </a:endParaRPr>
          </a:p>
          <a:p>
            <a:pPr lvl="1" algn="l" rtl="0">
              <a:defRPr/>
            </a:pPr>
            <a:r>
              <a:rPr lang="en-GB" sz="1600" smtClean="0">
                <a:solidFill>
                  <a:schemeClr val="bg1">
                    <a:lumMod val="75000"/>
                  </a:schemeClr>
                </a:solidFill>
                <a:hlinkClick r:id="rId3"/>
              </a:rPr>
              <a:t>http://top25.sciencedirect.com/</a:t>
            </a:r>
            <a:endParaRPr lang="en-GB" sz="1600" smtClean="0">
              <a:solidFill>
                <a:schemeClr val="bg1">
                  <a:lumMod val="75000"/>
                </a:schemeClr>
              </a:solidFill>
            </a:endParaRPr>
          </a:p>
          <a:p>
            <a:pPr algn="l" rtl="0">
              <a:defRPr/>
            </a:pPr>
            <a:r>
              <a:rPr lang="en-GB" sz="2000" smtClean="0">
                <a:solidFill>
                  <a:schemeClr val="bg1">
                    <a:lumMod val="75000"/>
                  </a:schemeClr>
                </a:solidFill>
              </a:rPr>
              <a:t>Find the trends of the subject area 	</a:t>
            </a:r>
          </a:p>
          <a:p>
            <a:pPr lvl="1" algn="l" rtl="0">
              <a:defRPr/>
            </a:pPr>
            <a:r>
              <a:rPr lang="en-GB" sz="1600" smtClean="0">
                <a:solidFill>
                  <a:schemeClr val="bg1">
                    <a:lumMod val="75000"/>
                  </a:schemeClr>
                </a:solidFill>
              </a:rPr>
              <a:t>Search tips (including alerts)</a:t>
            </a:r>
          </a:p>
          <a:p>
            <a:pPr lvl="1" algn="l" rtl="0">
              <a:defRPr/>
            </a:pPr>
            <a:r>
              <a:rPr lang="en-GB" sz="1600" smtClean="0">
                <a:solidFill>
                  <a:schemeClr val="bg1">
                    <a:lumMod val="75000"/>
                  </a:schemeClr>
                </a:solidFill>
              </a:rPr>
              <a:t>Journals, authors, publications per year</a:t>
            </a:r>
          </a:p>
          <a:p>
            <a:pPr algn="l" rtl="0">
              <a:defRPr/>
            </a:pPr>
            <a:r>
              <a:rPr lang="en-GB" sz="2000" smtClean="0"/>
              <a:t>Evaluate which journal is right for your article</a:t>
            </a:r>
          </a:p>
          <a:p>
            <a:pPr lvl="1" algn="l" rtl="0">
              <a:defRPr/>
            </a:pPr>
            <a:r>
              <a:rPr lang="en-GB" sz="1600" smtClean="0"/>
              <a:t>Impact Factor</a:t>
            </a:r>
          </a:p>
          <a:p>
            <a:pPr lvl="1" algn="l" rtl="0">
              <a:defRPr/>
            </a:pPr>
            <a:r>
              <a:rPr lang="en-GB" sz="1600" smtClean="0"/>
              <a:t>Subject Specific Impact Factor (</a:t>
            </a:r>
            <a:r>
              <a:rPr lang="en-GB" sz="1600" u="sng" smtClean="0">
                <a:solidFill>
                  <a:srgbClr val="0070C0"/>
                </a:solidFill>
              </a:rPr>
              <a:t>http://tinyurl.com/scopusimpact)</a:t>
            </a:r>
            <a:endParaRPr lang="en-GB" sz="1600" smtClean="0"/>
          </a:p>
          <a:p>
            <a:pPr lvl="1" algn="l" rtl="0">
              <a:defRPr/>
            </a:pPr>
            <a:r>
              <a:rPr lang="en-GB" sz="1600" smtClean="0"/>
              <a:t>SCImago Journal &amp; Country Ranking (</a:t>
            </a:r>
            <a:r>
              <a:rPr lang="en-GB" sz="1600" smtClean="0">
                <a:hlinkClick r:id="rId4"/>
              </a:rPr>
              <a:t>http://scimagojr.com/</a:t>
            </a:r>
            <a:r>
              <a:rPr lang="en-GB" sz="1600" smtClean="0"/>
              <a:t>)</a:t>
            </a:r>
          </a:p>
          <a:p>
            <a:pPr lvl="1" algn="l" rtl="0">
              <a:defRPr/>
            </a:pPr>
            <a:r>
              <a:rPr lang="en-GB" sz="1600" smtClean="0"/>
              <a:t>Journal Analyzer</a:t>
            </a:r>
          </a:p>
          <a:p>
            <a:pPr lvl="1" algn="l" rtl="0">
              <a:defRPr/>
            </a:pPr>
            <a:r>
              <a:rPr lang="en-GB" sz="1600" i="1" smtClean="0"/>
              <a:t>h-</a:t>
            </a:r>
            <a:r>
              <a:rPr lang="en-GB" sz="1600" smtClean="0"/>
              <a:t>Index</a:t>
            </a:r>
            <a:endParaRPr lang="en-GB" sz="1600" i="1" smtClean="0"/>
          </a:p>
          <a:p>
            <a:pPr algn="l" rtl="0">
              <a:defRPr/>
            </a:pPr>
            <a:r>
              <a:rPr lang="en-GB" sz="2000" smtClean="0"/>
              <a:t>Find out more about the journals</a:t>
            </a:r>
          </a:p>
          <a:p>
            <a:pPr lvl="1" algn="l" rtl="0">
              <a:defRPr/>
            </a:pPr>
            <a:r>
              <a:rPr lang="en-GB" sz="1600" smtClean="0"/>
              <a:t>Who are the editors?</a:t>
            </a:r>
          </a:p>
          <a:p>
            <a:pPr lvl="1" algn="l" rtl="0">
              <a:defRPr/>
            </a:pPr>
            <a:r>
              <a:rPr lang="en-GB" sz="1600" smtClean="0"/>
              <a:t>Guide for authors</a:t>
            </a:r>
          </a:p>
          <a:p>
            <a:pPr lvl="1" algn="l" rtl="0">
              <a:defRPr/>
            </a:pPr>
            <a:r>
              <a:rPr lang="en-GB" sz="1600" smtClean="0"/>
              <a:t>Article of the future</a:t>
            </a:r>
          </a:p>
          <a:p>
            <a:pPr lvl="1" algn="l" rtl="0">
              <a:buFont typeface="Wingdings" pitchFamily="2" charset="2"/>
              <a:buNone/>
              <a:defRPr/>
            </a:pPr>
            <a:r>
              <a:rPr lang="en-GB" sz="1600" smtClean="0">
                <a:hlinkClick r:id="rId5"/>
              </a:rPr>
              <a:t>http://beta.cell.com/erickson/</a:t>
            </a:r>
            <a:r>
              <a:rPr lang="en-GB" sz="1600" smtClean="0"/>
              <a:t> </a:t>
            </a:r>
          </a:p>
          <a:p>
            <a:pPr lvl="1" algn="l" rtl="0">
              <a:buFont typeface="Wingdings" pitchFamily="2" charset="2"/>
              <a:buNone/>
              <a:defRPr/>
            </a:pPr>
            <a:endParaRPr lang="en-GB" sz="1600" smtClean="0"/>
          </a:p>
          <a:p>
            <a:pPr lvl="1" algn="l" rtl="0">
              <a:defRPr/>
            </a:pPr>
            <a:endParaRPr lang="en-GB" sz="1600" dirty="0" smtClean="0"/>
          </a:p>
        </p:txBody>
      </p:sp>
      <p:pic>
        <p:nvPicPr>
          <p:cNvPr id="4" name="Picture 2" descr="SJR Scimago Journal Ran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1445" y="3651250"/>
            <a:ext cx="18383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08411" y="2682138"/>
            <a:ext cx="678391" cy="58477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defRPr/>
            </a:pPr>
            <a:r>
              <a:rPr lang="en-GB" sz="3200" dirty="0">
                <a:latin typeface="Courier New" pitchFamily="49" charset="0"/>
                <a:cs typeface="Courier New" pitchFamily="49" charset="0"/>
              </a:rPr>
              <a:t>IF</a:t>
            </a:r>
          </a:p>
        </p:txBody>
      </p:sp>
      <p:pic>
        <p:nvPicPr>
          <p:cNvPr id="6" name="Picture 4" descr="ScienceDirect™ makes sense."/>
          <p:cNvPicPr>
            <a:picLocks noChangeAspect="1" noChangeArrowheads="1"/>
          </p:cNvPicPr>
          <p:nvPr/>
        </p:nvPicPr>
        <p:blipFill>
          <a:blip r:embed="rId7" cstate="print"/>
          <a:srcRect/>
          <a:stretch>
            <a:fillRect/>
          </a:stretch>
        </p:blipFill>
        <p:spPr bwMode="auto">
          <a:xfrm>
            <a:off x="5917195" y="1462087"/>
            <a:ext cx="2324100" cy="561975"/>
          </a:xfrm>
          <a:prstGeom prst="rect">
            <a:avLst/>
          </a:prstGeom>
        </p:spPr>
        <p:style>
          <a:lnRef idx="0">
            <a:schemeClr val="accent1"/>
          </a:lnRef>
          <a:fillRef idx="3">
            <a:schemeClr val="accent1"/>
          </a:fillRef>
          <a:effectRef idx="3">
            <a:schemeClr val="accent1"/>
          </a:effectRef>
          <a:fontRef idx="minor">
            <a:schemeClr val="lt1"/>
          </a:fontRef>
        </p:style>
      </p:pic>
      <p:grpSp>
        <p:nvGrpSpPr>
          <p:cNvPr id="7" name="Group 10"/>
          <p:cNvGrpSpPr>
            <a:grpSpLocks/>
          </p:cNvGrpSpPr>
          <p:nvPr/>
        </p:nvGrpSpPr>
        <p:grpSpPr bwMode="auto">
          <a:xfrm>
            <a:off x="4967870" y="4214812"/>
            <a:ext cx="1952625" cy="1585913"/>
            <a:chOff x="5486400" y="4791075"/>
            <a:chExt cx="1952625" cy="1585913"/>
          </a:xfrm>
        </p:grpSpPr>
        <p:pic>
          <p:nvPicPr>
            <p:cNvPr id="8" name="Picture 8"/>
            <p:cNvPicPr>
              <a:picLocks noChangeAspect="1" noChangeArrowheads="1"/>
            </p:cNvPicPr>
            <p:nvPr/>
          </p:nvPicPr>
          <p:blipFill>
            <a:blip r:embed="rId8" cstate="print"/>
            <a:srcRect/>
            <a:stretch>
              <a:fillRect/>
            </a:stretch>
          </p:blipFill>
          <p:spPr bwMode="auto">
            <a:xfrm>
              <a:off x="5486400" y="4791075"/>
              <a:ext cx="1143000" cy="1504950"/>
            </a:xfrm>
            <a:prstGeom prst="rect">
              <a:avLst/>
            </a:prstGeom>
            <a:noFill/>
            <a:ln w="9525">
              <a:noFill/>
              <a:miter lim="800000"/>
              <a:headEnd/>
              <a:tailEnd/>
            </a:ln>
            <a:effectLst>
              <a:reflection blurRad="6350" stA="52000" endA="300" endPos="35000" dir="5400000" sy="-100000" algn="bl" rotWithShape="0"/>
            </a:effectLst>
            <a:scene3d>
              <a:camera prst="perspectiveContrastingRightFacing"/>
              <a:lightRig rig="threePt" dir="t"/>
            </a:scene3d>
            <a:sp3d>
              <a:bevelT w="165100" prst="coolSlant"/>
            </a:sp3d>
          </p:spPr>
        </p:pic>
        <p:pic>
          <p:nvPicPr>
            <p:cNvPr id="9" name="Picture 7"/>
            <p:cNvPicPr>
              <a:picLocks noChangeAspect="1" noChangeArrowheads="1"/>
            </p:cNvPicPr>
            <p:nvPr/>
          </p:nvPicPr>
          <p:blipFill>
            <a:blip r:embed="rId9" cstate="print"/>
            <a:srcRect/>
            <a:stretch>
              <a:fillRect/>
            </a:stretch>
          </p:blipFill>
          <p:spPr bwMode="auto">
            <a:xfrm>
              <a:off x="5867402" y="4819649"/>
              <a:ext cx="1157652" cy="1504949"/>
            </a:xfrm>
            <a:prstGeom prst="rect">
              <a:avLst/>
            </a:prstGeom>
            <a:noFill/>
            <a:ln w="9525">
              <a:noFill/>
              <a:miter lim="800000"/>
              <a:headEnd/>
              <a:tailEnd/>
            </a:ln>
            <a:effectLst>
              <a:reflection blurRad="6350" stA="52000" endA="300" endPos="35000" dir="5400000" sy="-100000" algn="bl" rotWithShape="0"/>
            </a:effectLst>
            <a:scene3d>
              <a:camera prst="perspectiveContrastingRightFacing"/>
              <a:lightRig rig="threePt" dir="t"/>
            </a:scene3d>
            <a:sp3d>
              <a:bevelT w="165100" prst="coolSlant"/>
            </a:sp3d>
          </p:spPr>
        </p:pic>
        <p:pic>
          <p:nvPicPr>
            <p:cNvPr id="10" name="Picture 5"/>
            <p:cNvPicPr>
              <a:picLocks noChangeAspect="1" noChangeArrowheads="1"/>
            </p:cNvPicPr>
            <p:nvPr/>
          </p:nvPicPr>
          <p:blipFill>
            <a:blip r:embed="rId10" cstate="print"/>
            <a:srcRect/>
            <a:stretch>
              <a:fillRect/>
            </a:stretch>
          </p:blipFill>
          <p:spPr bwMode="auto">
            <a:xfrm>
              <a:off x="6257925" y="4824413"/>
              <a:ext cx="1181100" cy="1552575"/>
            </a:xfrm>
            <a:prstGeom prst="rect">
              <a:avLst/>
            </a:prstGeom>
            <a:noFill/>
            <a:ln w="9525">
              <a:noFill/>
              <a:miter lim="800000"/>
              <a:headEnd/>
              <a:tailEnd/>
            </a:ln>
            <a:effectLst>
              <a:reflection blurRad="6350" stA="52000" endA="300" endPos="35000" dir="5400000" sy="-100000" algn="bl" rotWithShape="0"/>
            </a:effectLst>
            <a:scene3d>
              <a:camera prst="perspectiveContrastingRightFacing"/>
              <a:lightRig rig="threePt" dir="t"/>
            </a:scene3d>
            <a:sp3d>
              <a:bevelT w="165100" prst="coolSlant"/>
            </a:sp3d>
          </p:spPr>
        </p:pic>
      </p:grpSp>
    </p:spTree>
    <p:extLst>
      <p:ext uri="{BB962C8B-B14F-4D97-AF65-F5344CB8AC3E}">
        <p14:creationId xmlns:p14="http://schemas.microsoft.com/office/powerpoint/2010/main" val="23449288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47" y="-19373"/>
            <a:ext cx="9144000" cy="8279190"/>
          </a:xfrm>
          <a:prstGeom prst="rect">
            <a:avLst/>
          </a:prstGeom>
        </p:spPr>
        <p:txBody>
          <a:bodyPr wrap="square">
            <a:spAutoFit/>
          </a:bodyPr>
          <a:lstStyle/>
          <a:p>
            <a:pPr algn="ctr"/>
            <a:r>
              <a:rPr lang="en-US" sz="2800" i="1" dirty="0" smtClean="0">
                <a:latin typeface="Minion-Italic"/>
              </a:rPr>
              <a:t>References</a:t>
            </a:r>
          </a:p>
          <a:p>
            <a:pPr algn="ctr"/>
            <a:endParaRPr lang="en-US" sz="2800" i="1" dirty="0">
              <a:latin typeface="Minion-Italic"/>
            </a:endParaRPr>
          </a:p>
          <a:p>
            <a:pPr algn="just"/>
            <a:r>
              <a:rPr lang="en-US" sz="2800" b="1" dirty="0">
                <a:latin typeface="Microsoft Yi Baiti" pitchFamily="66" charset="0"/>
                <a:ea typeface="Microsoft Yi Baiti" pitchFamily="66" charset="0"/>
              </a:rPr>
              <a:t>George M. Hall ,How to Write a Paper, Fifth Edition. John Wiley &amp; Sons, Ltd. Published 2013 </a:t>
            </a:r>
          </a:p>
          <a:p>
            <a:pPr algn="just"/>
            <a:r>
              <a:rPr lang="en-US" sz="2800" b="1" dirty="0">
                <a:latin typeface="Microsoft Yi Baiti" pitchFamily="66" charset="0"/>
                <a:ea typeface="Microsoft Yi Baiti" pitchFamily="66" charset="0"/>
              </a:rPr>
              <a:t>Barbara </a:t>
            </a:r>
            <a:r>
              <a:rPr lang="en-US" sz="2800" b="1" dirty="0" err="1">
                <a:latin typeface="Microsoft Yi Baiti" pitchFamily="66" charset="0"/>
                <a:ea typeface="Microsoft Yi Baiti" pitchFamily="66" charset="0"/>
              </a:rPr>
              <a:t>Gastel</a:t>
            </a:r>
            <a:r>
              <a:rPr lang="en-US" sz="2800" b="1" dirty="0">
                <a:latin typeface="Microsoft Yi Baiti" pitchFamily="66" charset="0"/>
                <a:ea typeface="Microsoft Yi Baiti" pitchFamily="66" charset="0"/>
              </a:rPr>
              <a:t> and Robert A. Day ,How to Write and Publish a Scientific Paper , Eighth Edition,.. Published  by Greenwood An Imprint of ABC-CLIO, LLC </a:t>
            </a:r>
            <a:r>
              <a:rPr lang="en-US" sz="2800" b="1" dirty="0" smtClean="0">
                <a:latin typeface="Microsoft Yi Baiti" pitchFamily="66" charset="0"/>
                <a:ea typeface="Microsoft Yi Baiti" pitchFamily="66" charset="0"/>
              </a:rPr>
              <a:t>2016</a:t>
            </a:r>
          </a:p>
          <a:p>
            <a:pPr lvl="0" algn="just" fontAlgn="base">
              <a:spcBef>
                <a:spcPct val="0"/>
              </a:spcBef>
              <a:spcAft>
                <a:spcPct val="0"/>
              </a:spcAft>
            </a:pPr>
            <a:r>
              <a:rPr lang="en-US" sz="2800" b="1" dirty="0" err="1">
                <a:latin typeface="Microsoft Yi Baiti" pitchFamily="66" charset="0"/>
                <a:ea typeface="Microsoft Yi Baiti" pitchFamily="66" charset="0"/>
              </a:rPr>
              <a:t>Ainur</a:t>
            </a:r>
            <a:r>
              <a:rPr lang="en-US" sz="2800" b="1" dirty="0">
                <a:latin typeface="Microsoft Yi Baiti" pitchFamily="66" charset="0"/>
                <a:ea typeface="Microsoft Yi Baiti" pitchFamily="66" charset="0"/>
              </a:rPr>
              <a:t> </a:t>
            </a:r>
            <a:r>
              <a:rPr lang="en-US" sz="2800" b="1" dirty="0" err="1">
                <a:latin typeface="Microsoft Yi Baiti" pitchFamily="66" charset="0"/>
                <a:ea typeface="Microsoft Yi Baiti" pitchFamily="66" charset="0"/>
              </a:rPr>
              <a:t>Akilzhanova</a:t>
            </a:r>
            <a:r>
              <a:rPr lang="en-US" sz="2800" b="1" dirty="0">
                <a:latin typeface="Microsoft Yi Baiti" pitchFamily="66" charset="0"/>
                <a:ea typeface="Microsoft Yi Baiti" pitchFamily="66" charset="0"/>
              </a:rPr>
              <a:t>. Responsible research publication:  international standards for authors. Ethical Considerations in the Conduct and Reporting of Research, </a:t>
            </a:r>
            <a:r>
              <a:rPr lang="en-US" sz="2800" b="1" dirty="0" smtClean="0">
                <a:latin typeface="Microsoft Yi Baiti" pitchFamily="66" charset="0"/>
                <a:ea typeface="Microsoft Yi Baiti" pitchFamily="66" charset="0"/>
              </a:rPr>
              <a:t> super-</a:t>
            </a:r>
            <a:r>
              <a:rPr lang="en-US" sz="2800" b="1" dirty="0" err="1" smtClean="0">
                <a:latin typeface="Microsoft Yi Baiti" pitchFamily="66" charset="0"/>
                <a:ea typeface="Microsoft Yi Baiti" pitchFamily="66" charset="0"/>
              </a:rPr>
              <a:t>cousre</a:t>
            </a:r>
            <a:r>
              <a:rPr lang="en-US" sz="2800" b="1" dirty="0" smtClean="0">
                <a:latin typeface="Microsoft Yi Baiti" pitchFamily="66" charset="0"/>
                <a:ea typeface="Microsoft Yi Baiti" pitchFamily="66" charset="0"/>
              </a:rPr>
              <a:t> lecture </a:t>
            </a:r>
            <a:r>
              <a:rPr lang="en-US" sz="2800" b="1" dirty="0">
                <a:latin typeface="Microsoft Yi Baiti" pitchFamily="66" charset="0"/>
                <a:ea typeface="Microsoft Yi Baiti" pitchFamily="66" charset="0"/>
              </a:rPr>
              <a:t>2012( </a:t>
            </a:r>
            <a:r>
              <a:rPr lang="en-US" sz="2800" b="1" dirty="0" err="1">
                <a:latin typeface="Microsoft Yi Baiti" pitchFamily="66" charset="0"/>
                <a:ea typeface="Microsoft Yi Baiti" pitchFamily="66" charset="0"/>
              </a:rPr>
              <a:t>ppt</a:t>
            </a:r>
            <a:r>
              <a:rPr lang="en-US" sz="2800" b="1" dirty="0" smtClean="0">
                <a:latin typeface="Microsoft Yi Baiti" pitchFamily="66" charset="0"/>
                <a:ea typeface="Microsoft Yi Baiti" pitchFamily="66" charset="0"/>
              </a:rPr>
              <a:t>),</a:t>
            </a:r>
            <a:r>
              <a:rPr lang="en-US" sz="2800" b="1" dirty="0" smtClean="0">
                <a:latin typeface="Microsoft Yi Baiti" pitchFamily="66" charset="0"/>
                <a:ea typeface="Microsoft Yi Baiti" pitchFamily="66" charset="0"/>
                <a:hlinkClick r:id="rId2"/>
              </a:rPr>
              <a:t> </a:t>
            </a:r>
            <a:r>
              <a:rPr lang="en-US" sz="2800" b="1" dirty="0">
                <a:latin typeface="Microsoft Yi Baiti" pitchFamily="66" charset="0"/>
                <a:ea typeface="Microsoft Yi Baiti" pitchFamily="66" charset="0"/>
                <a:hlinkClick r:id="rId2"/>
              </a:rPr>
              <a:t>available http://www.pitt.edu/~</a:t>
            </a:r>
            <a:r>
              <a:rPr lang="en-US" sz="2800" b="1" dirty="0" smtClean="0">
                <a:latin typeface="Microsoft Yi Baiti" pitchFamily="66" charset="0"/>
                <a:ea typeface="Microsoft Yi Baiti" pitchFamily="66" charset="0"/>
                <a:hlinkClick r:id="rId2"/>
              </a:rPr>
              <a:t>super1/CentralAsia/workshop.htm</a:t>
            </a:r>
            <a:endParaRPr lang="ar-SA" sz="2800" b="1" dirty="0">
              <a:latin typeface="Microsoft Yi Baiti" pitchFamily="66" charset="0"/>
              <a:ea typeface="Microsoft Yi Baiti" pitchFamily="66" charset="0"/>
            </a:endParaRPr>
          </a:p>
          <a:p>
            <a:pPr algn="just"/>
            <a:r>
              <a:rPr lang="en-US" sz="2800" b="1" dirty="0">
                <a:latin typeface="Microsoft Yi Baiti" pitchFamily="66" charset="0"/>
                <a:ea typeface="Microsoft Yi Baiti" pitchFamily="66" charset="0"/>
              </a:rPr>
              <a:t>An-</a:t>
            </a:r>
            <a:r>
              <a:rPr lang="en-US" sz="2800" b="1" dirty="0" err="1">
                <a:latin typeface="Microsoft Yi Baiti" pitchFamily="66" charset="0"/>
                <a:ea typeface="Microsoft Yi Baiti" pitchFamily="66" charset="0"/>
              </a:rPr>
              <a:t>Rong</a:t>
            </a:r>
            <a:r>
              <a:rPr lang="en-US" sz="2800" b="1" dirty="0">
                <a:latin typeface="Microsoft Yi Baiti" pitchFamily="66" charset="0"/>
                <a:ea typeface="Microsoft Yi Baiti" pitchFamily="66" charset="0"/>
              </a:rPr>
              <a:t> Lee , Publication Issues, Taiwan , 970129-03 (</a:t>
            </a:r>
            <a:r>
              <a:rPr lang="en-US" sz="2800" b="1" dirty="0" err="1">
                <a:latin typeface="Microsoft Yi Baiti" pitchFamily="66" charset="0"/>
                <a:ea typeface="Microsoft Yi Baiti" pitchFamily="66" charset="0"/>
              </a:rPr>
              <a:t>pdf</a:t>
            </a:r>
            <a:r>
              <a:rPr lang="en-US" sz="2800" b="1" dirty="0" smtClean="0">
                <a:latin typeface="Microsoft Yi Baiti" pitchFamily="66" charset="0"/>
                <a:ea typeface="Microsoft Yi Baiti" pitchFamily="66" charset="0"/>
              </a:rPr>
              <a:t>).</a:t>
            </a:r>
            <a:endParaRPr lang="en-US" sz="2800" b="1" dirty="0">
              <a:latin typeface="Microsoft Yi Baiti" pitchFamily="66" charset="0"/>
              <a:ea typeface="Microsoft Yi Baiti" pitchFamily="66" charset="0"/>
            </a:endParaRPr>
          </a:p>
          <a:p>
            <a:pPr lvl="0" algn="just" fontAlgn="base">
              <a:spcBef>
                <a:spcPct val="0"/>
              </a:spcBef>
              <a:spcAft>
                <a:spcPct val="0"/>
              </a:spcAft>
            </a:pPr>
            <a:r>
              <a:rPr lang="en-GB" sz="2800" b="1" dirty="0">
                <a:latin typeface="Microsoft Yi Baiti" pitchFamily="66" charset="0"/>
                <a:ea typeface="Microsoft Yi Baiti" pitchFamily="66" charset="0"/>
              </a:rPr>
              <a:t>Anthony Newman.</a:t>
            </a:r>
            <a:r>
              <a:rPr lang="en-US" sz="2800" b="1" dirty="0">
                <a:latin typeface="Microsoft Yi Baiti" pitchFamily="66" charset="0"/>
                <a:ea typeface="Microsoft Yi Baiti" pitchFamily="66" charset="0"/>
              </a:rPr>
              <a:t> How To Get Your Article </a:t>
            </a:r>
            <a:r>
              <a:rPr lang="en-US" sz="2800" b="1" dirty="0" smtClean="0">
                <a:latin typeface="Microsoft Yi Baiti" pitchFamily="66" charset="0"/>
                <a:ea typeface="Microsoft Yi Baiti" pitchFamily="66" charset="0"/>
              </a:rPr>
              <a:t>Published From </a:t>
            </a:r>
            <a:r>
              <a:rPr lang="en-US" sz="2800" b="1" dirty="0">
                <a:latin typeface="Microsoft Yi Baiti" pitchFamily="66" charset="0"/>
                <a:ea typeface="Microsoft Yi Baiti" pitchFamily="66" charset="0"/>
              </a:rPr>
              <a:t>title to </a:t>
            </a:r>
            <a:r>
              <a:rPr lang="en-US" sz="2800" b="1" dirty="0" smtClean="0">
                <a:latin typeface="Microsoft Yi Baiti" pitchFamily="66" charset="0"/>
                <a:ea typeface="Microsoft Yi Baiti" pitchFamily="66" charset="0"/>
              </a:rPr>
              <a:t>references From </a:t>
            </a:r>
            <a:r>
              <a:rPr lang="en-US" sz="2800" b="1" dirty="0">
                <a:latin typeface="Microsoft Yi Baiti" pitchFamily="66" charset="0"/>
                <a:ea typeface="Microsoft Yi Baiti" pitchFamily="66" charset="0"/>
              </a:rPr>
              <a:t>submission to revision ,</a:t>
            </a:r>
            <a:r>
              <a:rPr lang="en-GB" sz="2800" b="1" dirty="0">
                <a:latin typeface="Microsoft Yi Baiti" pitchFamily="66" charset="0"/>
                <a:ea typeface="Microsoft Yi Baiti" pitchFamily="66" charset="0"/>
              </a:rPr>
              <a:t> Elsevier, Amsterdam Birmingham, Nov. 2010 ( </a:t>
            </a:r>
            <a:r>
              <a:rPr lang="en-GB" sz="2800" b="1" dirty="0" err="1">
                <a:latin typeface="Microsoft Yi Baiti" pitchFamily="66" charset="0"/>
                <a:ea typeface="Microsoft Yi Baiti" pitchFamily="66" charset="0"/>
              </a:rPr>
              <a:t>ppt</a:t>
            </a:r>
            <a:r>
              <a:rPr lang="en-GB" sz="2800" b="1" dirty="0">
                <a:latin typeface="Microsoft Yi Baiti" pitchFamily="66" charset="0"/>
                <a:ea typeface="Microsoft Yi Baiti" pitchFamily="66" charset="0"/>
              </a:rPr>
              <a:t>) </a:t>
            </a:r>
          </a:p>
          <a:p>
            <a:pPr algn="just"/>
            <a:r>
              <a:rPr lang="en-US" sz="2800" b="1" dirty="0">
                <a:latin typeface="Microsoft Yi Baiti" pitchFamily="66" charset="0"/>
                <a:ea typeface="Microsoft Yi Baiti" pitchFamily="66" charset="0"/>
              </a:rPr>
              <a:t> </a:t>
            </a:r>
          </a:p>
          <a:p>
            <a:pPr lvl="0">
              <a:defRPr/>
            </a:pPr>
            <a:r>
              <a:rPr lang="en-US" sz="2800" b="1" dirty="0">
                <a:latin typeface="Microsoft Yi Baiti" pitchFamily="66" charset="0"/>
                <a:ea typeface="Microsoft Yi Baiti" pitchFamily="66" charset="0"/>
              </a:rPr>
              <a:t> </a:t>
            </a:r>
          </a:p>
          <a:p>
            <a:pPr algn="just"/>
            <a:endParaRPr lang="en-US" sz="2800" b="1" dirty="0" smtClean="0">
              <a:latin typeface="Microsoft Yi Baiti" pitchFamily="66" charset="0"/>
              <a:ea typeface="Microsoft Yi Baiti" pitchFamily="66" charset="0"/>
            </a:endParaRPr>
          </a:p>
          <a:p>
            <a:pPr algn="just"/>
            <a:endParaRPr lang="ar-SA" sz="2800" b="1" dirty="0">
              <a:latin typeface="Microsoft Yi Baiti" pitchFamily="66" charset="0"/>
              <a:ea typeface="Microsoft Yi Baiti" pitchFamily="66" charset="0"/>
            </a:endParaRPr>
          </a:p>
        </p:txBody>
      </p:sp>
    </p:spTree>
    <p:extLst>
      <p:ext uri="{BB962C8B-B14F-4D97-AF65-F5344CB8AC3E}">
        <p14:creationId xmlns:p14="http://schemas.microsoft.com/office/powerpoint/2010/main" val="639706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905506"/>
            <a:ext cx="7924800" cy="2800767"/>
          </a:xfrm>
          <a:prstGeom prst="rect">
            <a:avLst/>
          </a:prstGeom>
        </p:spPr>
        <p:txBody>
          <a:bodyPr wrap="square">
            <a:spAutoFit/>
          </a:bodyPr>
          <a:lstStyle/>
          <a:p>
            <a:pPr algn="ctr"/>
            <a:r>
              <a:rPr lang="en-US" sz="4400" i="1" dirty="0">
                <a:solidFill>
                  <a:srgbClr val="C00000"/>
                </a:solidFill>
                <a:latin typeface="ScalaPro-Italic"/>
              </a:rPr>
              <a:t>Without publication, science is dead.</a:t>
            </a:r>
          </a:p>
          <a:p>
            <a:pPr algn="r"/>
            <a:r>
              <a:rPr lang="en-US" sz="4400" dirty="0">
                <a:solidFill>
                  <a:srgbClr val="C00000"/>
                </a:solidFill>
                <a:latin typeface="ScalaPro-Regular"/>
              </a:rPr>
              <a:t>—</a:t>
            </a:r>
            <a:r>
              <a:rPr lang="en-US" sz="4400" dirty="0" smtClean="0">
                <a:solidFill>
                  <a:srgbClr val="C00000"/>
                </a:solidFill>
                <a:latin typeface="ScalaPro-Regular"/>
              </a:rPr>
              <a:t>Gerard </a:t>
            </a:r>
            <a:r>
              <a:rPr lang="en-US" sz="4400" dirty="0" err="1" smtClean="0">
                <a:solidFill>
                  <a:srgbClr val="C00000"/>
                </a:solidFill>
                <a:latin typeface="ScalaPro-Regular"/>
              </a:rPr>
              <a:t>Piel</a:t>
            </a:r>
            <a:endParaRPr lang="en-US" sz="4400" dirty="0" smtClean="0">
              <a:solidFill>
                <a:srgbClr val="C00000"/>
              </a:solidFill>
              <a:latin typeface="ScalaPro-Regular"/>
            </a:endParaRPr>
          </a:p>
          <a:p>
            <a:pPr algn="r"/>
            <a:r>
              <a:rPr lang="en-US" sz="4400" dirty="0">
                <a:solidFill>
                  <a:srgbClr val="C00000"/>
                </a:solidFill>
                <a:latin typeface="ScalaPro-Regular"/>
              </a:rPr>
              <a:t> </a:t>
            </a:r>
            <a:endParaRPr lang="ar-SA" sz="4400" dirty="0">
              <a:solidFill>
                <a:srgbClr val="C00000"/>
              </a:solidFill>
            </a:endParaRPr>
          </a:p>
        </p:txBody>
      </p:sp>
    </p:spTree>
    <p:extLst>
      <p:ext uri="{BB962C8B-B14F-4D97-AF65-F5344CB8AC3E}">
        <p14:creationId xmlns:p14="http://schemas.microsoft.com/office/powerpoint/2010/main" val="317258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1600200" y="1219200"/>
            <a:ext cx="6270625" cy="49076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SzPct val="70000"/>
              <a:buFont typeface="Wingdings" pitchFamily="2" charset="2"/>
              <a:buChar char="§"/>
              <a:defRPr sz="3200" b="1">
                <a:solidFill>
                  <a:srgbClr val="32323D"/>
                </a:solidFill>
                <a:latin typeface="Calibri" pitchFamily="34" charset="0"/>
                <a:ea typeface="+mn-ea"/>
                <a:cs typeface="+mn-cs"/>
              </a:defRPr>
            </a:lvl1pPr>
            <a:lvl2pPr marL="742950" indent="-285750" algn="l" rtl="0" eaLnBrk="0" fontAlgn="base" hangingPunct="0">
              <a:spcBef>
                <a:spcPct val="20000"/>
              </a:spcBef>
              <a:spcAft>
                <a:spcPct val="0"/>
              </a:spcAft>
              <a:buClr>
                <a:srgbClr val="000066"/>
              </a:buClr>
              <a:buSzPct val="70000"/>
              <a:buFont typeface="Wingdings" pitchFamily="2" charset="2"/>
              <a:buChar char="§"/>
              <a:defRPr sz="2800">
                <a:solidFill>
                  <a:srgbClr val="32323D"/>
                </a:solidFill>
                <a:latin typeface="Calibri" pitchFamily="34" charset="0"/>
              </a:defRPr>
            </a:lvl2pPr>
            <a:lvl3pPr marL="1143000" indent="-228600" algn="l" rtl="0" eaLnBrk="0" fontAlgn="base" hangingPunct="0">
              <a:spcBef>
                <a:spcPct val="20000"/>
              </a:spcBef>
              <a:spcAft>
                <a:spcPct val="0"/>
              </a:spcAft>
              <a:buClr>
                <a:srgbClr val="000066"/>
              </a:buClr>
              <a:buSzPct val="70000"/>
              <a:buFont typeface="Wingdings" pitchFamily="2" charset="2"/>
              <a:buChar char="§"/>
              <a:defRPr sz="2400">
                <a:solidFill>
                  <a:srgbClr val="32323D"/>
                </a:solidFill>
                <a:latin typeface="Calibri" pitchFamily="34" charset="0"/>
              </a:defRPr>
            </a:lvl3pPr>
            <a:lvl4pPr marL="1600200" indent="-228600" algn="l" rtl="0" eaLnBrk="0" fontAlgn="base" hangingPunct="0">
              <a:spcBef>
                <a:spcPct val="20000"/>
              </a:spcBef>
              <a:spcAft>
                <a:spcPct val="0"/>
              </a:spcAft>
              <a:buClr>
                <a:srgbClr val="000066"/>
              </a:buClr>
              <a:buSzPct val="70000"/>
              <a:buFont typeface="Wingdings" pitchFamily="2" charset="2"/>
              <a:buChar char="§"/>
              <a:defRPr sz="2000">
                <a:solidFill>
                  <a:srgbClr val="32323D"/>
                </a:solidFill>
                <a:latin typeface="Calibri" pitchFamily="34" charset="0"/>
              </a:defRPr>
            </a:lvl4pPr>
            <a:lvl5pPr marL="2057400" indent="-228600" algn="l" rtl="0" eaLnBrk="0" fontAlgn="base" hangingPunct="0">
              <a:spcBef>
                <a:spcPct val="20000"/>
              </a:spcBef>
              <a:spcAft>
                <a:spcPct val="0"/>
              </a:spcAft>
              <a:buClr>
                <a:srgbClr val="000066"/>
              </a:buClr>
              <a:buSzPct val="70000"/>
              <a:buFont typeface="Wingdings" pitchFamily="2" charset="2"/>
              <a:buChar char="§"/>
              <a:defRPr sz="2000">
                <a:solidFill>
                  <a:srgbClr val="32323D"/>
                </a:solidFill>
                <a:latin typeface="Calibri" pitchFamily="34" charset="0"/>
              </a:defRPr>
            </a:lvl5pPr>
            <a:lvl6pPr marL="2514600" indent="-228600" algn="l" rtl="0" fontAlgn="base">
              <a:spcBef>
                <a:spcPct val="20000"/>
              </a:spcBef>
              <a:spcAft>
                <a:spcPct val="0"/>
              </a:spcAft>
              <a:buClr>
                <a:srgbClr val="000066"/>
              </a:buClr>
              <a:buSzPct val="70000"/>
              <a:buFont typeface="Wingdings" pitchFamily="2" charset="2"/>
              <a:buChar char="§"/>
              <a:defRPr sz="2000">
                <a:solidFill>
                  <a:srgbClr val="32323D"/>
                </a:solidFill>
                <a:latin typeface="+mn-lt"/>
              </a:defRPr>
            </a:lvl6pPr>
            <a:lvl7pPr marL="2971800" indent="-228600" algn="l" rtl="0" fontAlgn="base">
              <a:spcBef>
                <a:spcPct val="20000"/>
              </a:spcBef>
              <a:spcAft>
                <a:spcPct val="0"/>
              </a:spcAft>
              <a:buClr>
                <a:srgbClr val="000066"/>
              </a:buClr>
              <a:buSzPct val="70000"/>
              <a:buFont typeface="Wingdings" pitchFamily="2" charset="2"/>
              <a:buChar char="§"/>
              <a:defRPr sz="2000">
                <a:solidFill>
                  <a:srgbClr val="32323D"/>
                </a:solidFill>
                <a:latin typeface="+mn-lt"/>
              </a:defRPr>
            </a:lvl7pPr>
            <a:lvl8pPr marL="3429000" indent="-228600" algn="l" rtl="0" fontAlgn="base">
              <a:spcBef>
                <a:spcPct val="20000"/>
              </a:spcBef>
              <a:spcAft>
                <a:spcPct val="0"/>
              </a:spcAft>
              <a:buClr>
                <a:srgbClr val="000066"/>
              </a:buClr>
              <a:buSzPct val="70000"/>
              <a:buFont typeface="Wingdings" pitchFamily="2" charset="2"/>
              <a:buChar char="§"/>
              <a:defRPr sz="2000">
                <a:solidFill>
                  <a:srgbClr val="32323D"/>
                </a:solidFill>
                <a:latin typeface="+mn-lt"/>
              </a:defRPr>
            </a:lvl8pPr>
            <a:lvl9pPr marL="3886200" indent="-228600" algn="l" rtl="0" fontAlgn="base">
              <a:spcBef>
                <a:spcPct val="20000"/>
              </a:spcBef>
              <a:spcAft>
                <a:spcPct val="0"/>
              </a:spcAft>
              <a:buClr>
                <a:srgbClr val="000066"/>
              </a:buClr>
              <a:buSzPct val="70000"/>
              <a:buFont typeface="Wingdings" pitchFamily="2" charset="2"/>
              <a:buChar char="§"/>
              <a:defRPr sz="2000">
                <a:solidFill>
                  <a:srgbClr val="32323D"/>
                </a:solidFill>
                <a:latin typeface="+mn-lt"/>
              </a:defRPr>
            </a:lvl9pPr>
          </a:lstStyle>
          <a:p>
            <a:pPr eaLnBrk="1" hangingPunct="1">
              <a:lnSpc>
                <a:spcPct val="80000"/>
              </a:lnSpc>
            </a:pPr>
            <a:r>
              <a:rPr lang="en-US" altLang="zh-CN" sz="2000" dirty="0" smtClean="0">
                <a:ea typeface="SimSun" pitchFamily="2" charset="-122"/>
              </a:rPr>
              <a:t>Title</a:t>
            </a:r>
          </a:p>
          <a:p>
            <a:pPr eaLnBrk="1" hangingPunct="1">
              <a:lnSpc>
                <a:spcPct val="80000"/>
              </a:lnSpc>
            </a:pPr>
            <a:r>
              <a:rPr lang="en-US" altLang="zh-CN" sz="2000" dirty="0" smtClean="0">
                <a:ea typeface="SimSun" pitchFamily="2" charset="-122"/>
              </a:rPr>
              <a:t>Authors</a:t>
            </a:r>
          </a:p>
          <a:p>
            <a:pPr eaLnBrk="1" hangingPunct="1">
              <a:lnSpc>
                <a:spcPct val="80000"/>
              </a:lnSpc>
            </a:pPr>
            <a:r>
              <a:rPr lang="en-US" altLang="zh-CN" sz="2000" dirty="0" smtClean="0">
                <a:ea typeface="SimSun" pitchFamily="2" charset="-122"/>
              </a:rPr>
              <a:t>Abstract</a:t>
            </a:r>
          </a:p>
          <a:p>
            <a:pPr eaLnBrk="1" hangingPunct="1">
              <a:lnSpc>
                <a:spcPct val="80000"/>
              </a:lnSpc>
            </a:pPr>
            <a:r>
              <a:rPr lang="en-US" altLang="zh-CN" sz="2000" dirty="0" smtClean="0">
                <a:ea typeface="SimSun" pitchFamily="2" charset="-122"/>
              </a:rPr>
              <a:t>Keywords</a:t>
            </a:r>
          </a:p>
          <a:p>
            <a:pPr eaLnBrk="1" hangingPunct="1">
              <a:lnSpc>
                <a:spcPct val="80000"/>
              </a:lnSpc>
            </a:pPr>
            <a:r>
              <a:rPr lang="en-US" altLang="zh-CN" sz="2000" dirty="0" smtClean="0">
                <a:ea typeface="SimSun" pitchFamily="2" charset="-122"/>
              </a:rPr>
              <a:t>Main text (IMRAD)</a:t>
            </a:r>
          </a:p>
          <a:p>
            <a:pPr lvl="1" eaLnBrk="1" hangingPunct="1">
              <a:lnSpc>
                <a:spcPct val="80000"/>
              </a:lnSpc>
            </a:pPr>
            <a:endParaRPr lang="en-US" altLang="zh-CN" sz="1800" u="sng" dirty="0" smtClean="0">
              <a:ea typeface="SimSun" pitchFamily="2" charset="-122"/>
            </a:endParaRPr>
          </a:p>
          <a:p>
            <a:pPr lvl="1" eaLnBrk="1" hangingPunct="1">
              <a:lnSpc>
                <a:spcPct val="80000"/>
              </a:lnSpc>
            </a:pPr>
            <a:endParaRPr lang="en-US" altLang="zh-CN" sz="1800" u="sng" dirty="0" smtClean="0">
              <a:ea typeface="SimSun" pitchFamily="2" charset="-122"/>
            </a:endParaRPr>
          </a:p>
          <a:p>
            <a:pPr lvl="1" eaLnBrk="1" hangingPunct="1">
              <a:lnSpc>
                <a:spcPct val="80000"/>
              </a:lnSpc>
            </a:pPr>
            <a:endParaRPr lang="en-US" altLang="zh-CN" sz="1800" u="sng" dirty="0" smtClean="0">
              <a:ea typeface="SimSun" pitchFamily="2" charset="-122"/>
            </a:endParaRPr>
          </a:p>
          <a:p>
            <a:pPr lvl="1" eaLnBrk="1" hangingPunct="1">
              <a:lnSpc>
                <a:spcPct val="80000"/>
              </a:lnSpc>
            </a:pPr>
            <a:r>
              <a:rPr lang="en-US" altLang="zh-CN" sz="1800" u="sng" dirty="0" smtClean="0">
                <a:ea typeface="SimSun" pitchFamily="2" charset="-122"/>
              </a:rPr>
              <a:t>I</a:t>
            </a:r>
            <a:r>
              <a:rPr lang="en-US" altLang="zh-CN" sz="1800" dirty="0" smtClean="0">
                <a:ea typeface="SimSun" pitchFamily="2" charset="-122"/>
              </a:rPr>
              <a:t>ntroduction</a:t>
            </a:r>
          </a:p>
          <a:p>
            <a:pPr lvl="1" eaLnBrk="1" hangingPunct="1">
              <a:lnSpc>
                <a:spcPct val="80000"/>
              </a:lnSpc>
            </a:pPr>
            <a:r>
              <a:rPr lang="en-US" altLang="zh-CN" sz="1800" u="sng" dirty="0" smtClean="0">
                <a:ea typeface="SimSun" pitchFamily="2" charset="-122"/>
              </a:rPr>
              <a:t>M</a:t>
            </a:r>
            <a:r>
              <a:rPr lang="en-US" altLang="zh-CN" sz="1800" dirty="0" smtClean="0">
                <a:ea typeface="SimSun" pitchFamily="2" charset="-122"/>
              </a:rPr>
              <a:t>ethods</a:t>
            </a:r>
          </a:p>
          <a:p>
            <a:pPr lvl="1" eaLnBrk="1" hangingPunct="1">
              <a:lnSpc>
                <a:spcPct val="80000"/>
              </a:lnSpc>
            </a:pPr>
            <a:r>
              <a:rPr lang="en-US" altLang="zh-CN" sz="1800" u="sng" dirty="0" smtClean="0">
                <a:ea typeface="SimSun" pitchFamily="2" charset="-122"/>
              </a:rPr>
              <a:t>R</a:t>
            </a:r>
            <a:r>
              <a:rPr lang="en-US" altLang="zh-CN" sz="1800" dirty="0" smtClean="0">
                <a:ea typeface="SimSun" pitchFamily="2" charset="-122"/>
              </a:rPr>
              <a:t>esults</a:t>
            </a:r>
          </a:p>
          <a:p>
            <a:pPr lvl="1" eaLnBrk="1" hangingPunct="1">
              <a:lnSpc>
                <a:spcPct val="80000"/>
              </a:lnSpc>
            </a:pPr>
            <a:r>
              <a:rPr lang="en-US" altLang="zh-CN" sz="1800" u="sng" dirty="0" smtClean="0">
                <a:ea typeface="SimSun" pitchFamily="2" charset="-122"/>
              </a:rPr>
              <a:t>A</a:t>
            </a:r>
            <a:r>
              <a:rPr lang="en-US" altLang="zh-CN" sz="1800" dirty="0" smtClean="0">
                <a:ea typeface="SimSun" pitchFamily="2" charset="-122"/>
              </a:rPr>
              <a:t>nd </a:t>
            </a:r>
          </a:p>
          <a:p>
            <a:pPr lvl="1" eaLnBrk="1" hangingPunct="1">
              <a:lnSpc>
                <a:spcPct val="80000"/>
              </a:lnSpc>
            </a:pPr>
            <a:r>
              <a:rPr lang="en-US" altLang="zh-CN" sz="1800" u="sng" dirty="0" smtClean="0">
                <a:ea typeface="SimSun" pitchFamily="2" charset="-122"/>
              </a:rPr>
              <a:t>D</a:t>
            </a:r>
            <a:r>
              <a:rPr lang="en-US" altLang="zh-CN" sz="1800" dirty="0" smtClean="0">
                <a:ea typeface="SimSun" pitchFamily="2" charset="-122"/>
              </a:rPr>
              <a:t>iscussion (Conclusions)</a:t>
            </a:r>
          </a:p>
          <a:p>
            <a:pPr eaLnBrk="1" hangingPunct="1">
              <a:lnSpc>
                <a:spcPct val="80000"/>
              </a:lnSpc>
            </a:pPr>
            <a:r>
              <a:rPr lang="en-US" altLang="zh-CN" sz="2000" dirty="0" smtClean="0">
                <a:ea typeface="SimSun" pitchFamily="2" charset="-122"/>
              </a:rPr>
              <a:t>Acknowledgements</a:t>
            </a:r>
          </a:p>
          <a:p>
            <a:pPr eaLnBrk="1" hangingPunct="1">
              <a:lnSpc>
                <a:spcPct val="80000"/>
              </a:lnSpc>
            </a:pPr>
            <a:r>
              <a:rPr lang="en-US" altLang="zh-CN" sz="2000" dirty="0" smtClean="0">
                <a:ea typeface="SimSun" pitchFamily="2" charset="-122"/>
              </a:rPr>
              <a:t>References</a:t>
            </a:r>
          </a:p>
          <a:p>
            <a:pPr eaLnBrk="1" hangingPunct="1">
              <a:lnSpc>
                <a:spcPct val="80000"/>
              </a:lnSpc>
            </a:pPr>
            <a:r>
              <a:rPr lang="en-US" altLang="zh-CN" sz="2000" dirty="0" smtClean="0">
                <a:ea typeface="SimSun" pitchFamily="2" charset="-122"/>
              </a:rPr>
              <a:t>Supplementary material</a:t>
            </a:r>
          </a:p>
        </p:txBody>
      </p:sp>
      <p:sp>
        <p:nvSpPr>
          <p:cNvPr id="2" name="Rectangle 1"/>
          <p:cNvSpPr/>
          <p:nvPr/>
        </p:nvSpPr>
        <p:spPr>
          <a:xfrm>
            <a:off x="2809323" y="381000"/>
            <a:ext cx="3778599" cy="707886"/>
          </a:xfrm>
          <a:prstGeom prst="rect">
            <a:avLst/>
          </a:prstGeom>
        </p:spPr>
        <p:txBody>
          <a:bodyPr wrap="none">
            <a:spAutoFit/>
          </a:bodyPr>
          <a:lstStyle/>
          <a:p>
            <a:pPr algn="r"/>
            <a:r>
              <a:rPr lang="en-US" sz="4000" dirty="0" smtClean="0">
                <a:solidFill>
                  <a:srgbClr val="C00000"/>
                </a:solidFill>
                <a:latin typeface="ScalaPro-Regular"/>
              </a:rPr>
              <a:t>Paper  contents</a:t>
            </a:r>
            <a:endParaRPr lang="ar-SA" sz="4000" dirty="0">
              <a:solidFill>
                <a:srgbClr val="C00000"/>
              </a:solidFill>
            </a:endParaRPr>
          </a:p>
        </p:txBody>
      </p:sp>
    </p:spTree>
    <p:extLst>
      <p:ext uri="{BB962C8B-B14F-4D97-AF65-F5344CB8AC3E}">
        <p14:creationId xmlns:p14="http://schemas.microsoft.com/office/powerpoint/2010/main" val="443310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51344"/>
            <a:ext cx="9220200" cy="5078313"/>
          </a:xfrm>
          <a:prstGeom prst="rect">
            <a:avLst/>
          </a:prstGeom>
        </p:spPr>
        <p:txBody>
          <a:bodyPr wrap="square">
            <a:spAutoFit/>
          </a:bodyPr>
          <a:lstStyle/>
          <a:p>
            <a:pPr marL="457200" indent="-457200" algn="just">
              <a:buFont typeface="Wingdings" pitchFamily="2" charset="2"/>
              <a:buChar char="ü"/>
            </a:pPr>
            <a:r>
              <a:rPr lang="en-US" sz="3200" b="1" dirty="0">
                <a:latin typeface="Microsoft Yi Baiti" pitchFamily="66" charset="0"/>
                <a:ea typeface="Microsoft Yi Baiti" pitchFamily="66" charset="0"/>
              </a:rPr>
              <a:t>The term </a:t>
            </a:r>
            <a:r>
              <a:rPr lang="en-US" sz="3600" b="1" i="1" dirty="0">
                <a:solidFill>
                  <a:srgbClr val="FF0000"/>
                </a:solidFill>
                <a:latin typeface="Microsoft Yi Baiti" pitchFamily="66" charset="0"/>
                <a:ea typeface="Microsoft Yi Baiti" pitchFamily="66" charset="0"/>
              </a:rPr>
              <a:t>scientific writing </a:t>
            </a:r>
            <a:r>
              <a:rPr lang="en-US" sz="3200" b="1" dirty="0">
                <a:latin typeface="Microsoft Yi Baiti" pitchFamily="66" charset="0"/>
                <a:ea typeface="Microsoft Yi Baiti" pitchFamily="66" charset="0"/>
              </a:rPr>
              <a:t>commonly denotes the reporting of original research in journals, through scientific papers in standard format. In its broader sense, scientific writing also includes communication about science through other types of journal articles, such as review papers summarizing and integrating previously published research. And in a still broader sense, it includes other types of professional communication by scientists—for example, grant proposals, oral presentations, and poster presentations.</a:t>
            </a:r>
          </a:p>
        </p:txBody>
      </p:sp>
    </p:spTree>
    <p:extLst>
      <p:ext uri="{BB962C8B-B14F-4D97-AF65-F5344CB8AC3E}">
        <p14:creationId xmlns:p14="http://schemas.microsoft.com/office/powerpoint/2010/main" val="42917902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577</TotalTime>
  <Words>3585</Words>
  <Application>Microsoft Office PowerPoint</Application>
  <PresentationFormat>On-screen Show (4:3)</PresentationFormat>
  <Paragraphs>296</Paragraphs>
  <Slides>62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Apex</vt:lpstr>
      <vt:lpstr>Visio</vt:lpstr>
      <vt:lpstr>بسم الله الرحمن الرحيم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reduce bias ,encourage complete and transparent reporting and to ensure appropriate attribution and accountability, the following was practical guides to the areas    in which you need to think about publication ethics while you conduct your research and write your paper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Scientific Misconduct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SAMSUNG</dc:creator>
  <cp:lastModifiedBy>SAMSUNG</cp:lastModifiedBy>
  <cp:revision>64</cp:revision>
  <dcterms:created xsi:type="dcterms:W3CDTF">2006-08-16T00:00:00Z</dcterms:created>
  <dcterms:modified xsi:type="dcterms:W3CDTF">2018-10-18T10:20:16Z</dcterms:modified>
</cp:coreProperties>
</file>