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2" r:id="rId4"/>
    <p:sldId id="258" r:id="rId5"/>
    <p:sldId id="261" r:id="rId6"/>
    <p:sldId id="264" r:id="rId7"/>
    <p:sldId id="263" r:id="rId8"/>
  </p:sldIdLst>
  <p:sldSz cx="12192000" cy="6858000"/>
  <p:notesSz cx="2532063" cy="39020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097227" cy="195781"/>
          </a:xfrm>
          <a:prstGeom prst="rect">
            <a:avLst/>
          </a:prstGeom>
        </p:spPr>
        <p:txBody>
          <a:bodyPr vert="horz" lIns="36759" tIns="18379" rIns="36759" bIns="18379" rtlCol="0"/>
          <a:lstStyle>
            <a:lvl1pPr algn="l">
              <a:defRPr sz="5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1434250" y="0"/>
            <a:ext cx="1097227" cy="195781"/>
          </a:xfrm>
          <a:prstGeom prst="rect">
            <a:avLst/>
          </a:prstGeom>
        </p:spPr>
        <p:txBody>
          <a:bodyPr vert="horz" lIns="36759" tIns="18379" rIns="36759" bIns="18379" rtlCol="0"/>
          <a:lstStyle>
            <a:lvl1pPr algn="r">
              <a:defRPr sz="500"/>
            </a:lvl1pPr>
          </a:lstStyle>
          <a:p>
            <a:fld id="{17639F25-8E52-490B-BD30-D16EABA17455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6838" y="487363"/>
            <a:ext cx="2339975" cy="1317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6759" tIns="18379" rIns="36759" bIns="1837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253207" y="1877874"/>
            <a:ext cx="2025650" cy="1536442"/>
          </a:xfrm>
          <a:prstGeom prst="rect">
            <a:avLst/>
          </a:prstGeom>
        </p:spPr>
        <p:txBody>
          <a:bodyPr vert="horz" lIns="36759" tIns="18379" rIns="36759" bIns="18379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3706294"/>
            <a:ext cx="1097227" cy="195781"/>
          </a:xfrm>
          <a:prstGeom prst="rect">
            <a:avLst/>
          </a:prstGeom>
        </p:spPr>
        <p:txBody>
          <a:bodyPr vert="horz" lIns="36759" tIns="18379" rIns="36759" bIns="18379" rtlCol="0" anchor="b"/>
          <a:lstStyle>
            <a:lvl1pPr algn="l">
              <a:defRPr sz="5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1434250" y="3706294"/>
            <a:ext cx="1097227" cy="195781"/>
          </a:xfrm>
          <a:prstGeom prst="rect">
            <a:avLst/>
          </a:prstGeom>
        </p:spPr>
        <p:txBody>
          <a:bodyPr vert="horz" lIns="36759" tIns="18379" rIns="36759" bIns="18379" rtlCol="0" anchor="b"/>
          <a:lstStyle>
            <a:lvl1pPr algn="r">
              <a:defRPr sz="500"/>
            </a:lvl1pPr>
          </a:lstStyle>
          <a:p>
            <a:fld id="{339BC32D-F53F-4AFD-BDA7-9F9916BEA7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2601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D96FE-86DF-4911-884F-0D5A7DC69B55}" type="slidenum">
              <a:rPr lang="es-MX" smtClean="0"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17993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0014FF7-AC0C-4A21-8A24-76561507F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DF8AFA3-170A-41F4-B82C-EC02716FA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80E0CC7-89E8-4D76-A8F2-565CEDB33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A3D5D98-2A94-4354-9085-48C98D064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36A8243-193A-4A41-A700-BCEEB547D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773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6C3071-DCF5-4F1A-B816-6A5477603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6BB21AC5-CEC3-4E41-A3E1-1582EDE81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472AB32-CA03-497C-AEE8-8A2AE4ED4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DB9CE5F-0CFB-41FE-BEBB-BC67BFC87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D482EBE-20E7-4E31-8D27-177B70A92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4325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4AE00559-2627-4C02-AB7C-D909010F2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A21C0D76-355A-4AAF-98DD-C91E90608D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464B47C-B6A5-4B4B-A0CF-264D975A4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8D158C6-5A18-4C62-A63F-347B69F6C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8835311-D3D7-48A4-B537-FF09C0572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813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3D7FFAA-828D-4522-9759-9E3083E35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966C021-7A5B-406A-B50C-FB6E3D966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57D092-8C37-49C5-A080-A82C4B812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C617F50-61D5-4CDD-A259-122FDD3D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B3F2070-E038-46EB-9A19-DACF88ACF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24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47A0F28-C744-45EA-84EF-6B21BFE7C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9B4FA22-2AEF-49AD-B2BF-0A1B39F8A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4E2B318-873B-4A0D-830D-741BC5742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D3DD142-8803-4160-B01C-704BC17CD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F069540-6B03-45B4-95E1-9A915F733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028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C0C681F-D9DC-4F7E-B1FB-6F93C8595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FE724A7-E216-4469-88D9-B9753A1AB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455A6F54-03CF-4AD7-B9E5-22C28C7D9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5293746E-A67D-446D-BF8B-F64C038F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CFF5436C-3FB5-4910-9EBE-808A9BAE5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11F972EB-24A2-48DB-ACC5-22DEFD06E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13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76496BE-B46D-42F7-B0FD-16A2FE176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73885135-FA74-4E81-A927-EA9816865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0FC15E5-6DD1-4C4C-B365-27AA18A1F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507CE0B0-C07D-446A-9D3A-4B28E8D289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9C7E067F-C02E-43D0-A7F1-742AE3ADD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D638E0EC-54A8-4B45-AC47-C00325C8A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DB0D6771-C74C-406A-ACFC-A1CB798A3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E7A50A63-A7D4-4EFF-9C08-CDC00FAA5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6636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7335C1C-480E-4A16-9B27-B35CC8813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CA6C2D12-CDCF-41C5-BE99-6D8B71C8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D065C9BC-3E94-46F6-9392-1CA36AE5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DDBAA079-002F-4797-AA45-4138F5EE8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5346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BAE38855-7B61-44C1-BBEC-4EDA37B47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38D7EA58-FF99-47C0-987E-4039E2D0F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AFB8C916-21D1-4AEE-947A-125E25222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134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BACEB84-DC15-4441-A41A-BE70B6EBD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C8881B6-E99A-4CC5-B8CA-1925DCE24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673A7CE-50AF-4BCA-B2C8-8BD5F3D4F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76BCE99-B3B2-493C-86EE-5D05F06F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A6638B6D-6C4B-4BC8-A107-8F7D15B4E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0878A77D-F16A-45D2-9CB8-30D10DC95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7458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08E0C6B-172B-42F9-8FB2-C75340640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62E37F1E-5242-4F9B-A6DF-9D7C9F8C3D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9C817B6F-1F03-48DD-A371-1AB90EC6B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92B29D7-71DC-45F5-B8D8-1BA25CAD7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9EC71D2-3570-43E9-9305-CA3E94F02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359BB4D-758A-48C9-BD93-9CE04CBB9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172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7DE9280D-0C68-4060-8985-3A260BDFD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7737576-9080-455C-9323-3B332F0F7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175CAC5-36A4-4DC3-8898-6F4E25051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ACD62-E0F0-438B-A90B-4FD94953FDA0}" type="datetimeFigureOut">
              <a:rPr lang="es-MX" smtClean="0"/>
              <a:t>11/12/2018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A992B25-9C62-4577-A0D2-1BEE242AA7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6570701-58AA-4104-84FC-528B477CD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3D7E4-275F-4A1C-B3AF-92E0B737C3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82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6197D16-FE75-4A0E-A0C9-28C0F04A43D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557022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FA8FCEC6-4B30-4FF2-8B32-504BEAEA3A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9820"/>
          <a:stretch>
            <a:fillRect/>
          </a:stretch>
        </p:blipFill>
        <p:spPr>
          <a:xfrm>
            <a:off x="0" y="3808676"/>
            <a:ext cx="12192000" cy="3049325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FCBAE47-C9C9-4CA6-9900-3E11C15A5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571" y="1191796"/>
            <a:ext cx="10929257" cy="2976344"/>
          </a:xfrm>
        </p:spPr>
        <p:txBody>
          <a:bodyPr anchor="ctr">
            <a:normAutofit/>
          </a:bodyPr>
          <a:lstStyle/>
          <a:p>
            <a:r>
              <a:rPr lang="es-MX" dirty="0">
                <a:solidFill>
                  <a:srgbClr val="FFFFFF"/>
                </a:solidFill>
              </a:rPr>
              <a:t>“Si me en</a:t>
            </a:r>
            <a:r>
              <a:rPr lang="es-MX" b="1" dirty="0">
                <a:solidFill>
                  <a:srgbClr val="FFFFFF"/>
                </a:solidFill>
              </a:rPr>
              <a:t>señas</a:t>
            </a:r>
            <a:r>
              <a:rPr lang="es-MX" dirty="0">
                <a:solidFill>
                  <a:srgbClr val="FFFFFF"/>
                </a:solidFill>
              </a:rPr>
              <a:t> te entiendo mejor”</a:t>
            </a:r>
          </a:p>
        </p:txBody>
      </p:sp>
    </p:spTree>
    <p:extLst>
      <p:ext uri="{BB962C8B-B14F-4D97-AF65-F5344CB8AC3E}">
        <p14:creationId xmlns:p14="http://schemas.microsoft.com/office/powerpoint/2010/main" val="309691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644BD4A-D408-4CAD-B097-3B2FF5883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6628" y="1783959"/>
            <a:ext cx="4955042" cy="288911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s-MX" sz="4200" dirty="0"/>
              <a:t>En nuestros país existen mas de 2 millones de mexicanos sordos</a:t>
            </a:r>
            <a:br>
              <a:rPr lang="es-MX" sz="4200" dirty="0"/>
            </a:br>
            <a:endParaRPr lang="es-MX" sz="420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1DB7C82F-AB7E-4F0C-B829-FA1B9C4151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n 3" descr="Imagen que contiene imágenes prediseñadas&#10;&#10;Descripción generada con confianza muy alta">
            <a:extLst>
              <a:ext uri="{FF2B5EF4-FFF2-40B4-BE49-F238E27FC236}">
                <a16:creationId xmlns:a16="http://schemas.microsoft.com/office/drawing/2014/main" xmlns="" id="{AC7C74C2-CFEF-40F0-9A1F-8FE6511B04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8" r="-1" b="-1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834424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seÃ±as">
            <a:extLst>
              <a:ext uri="{FF2B5EF4-FFF2-40B4-BE49-F238E27FC236}">
                <a16:creationId xmlns:a16="http://schemas.microsoft.com/office/drawing/2014/main" xmlns="" id="{AE054F7D-EF91-436F-9FE1-EE84B49998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6" b="4521"/>
          <a:stretch/>
        </p:blipFill>
        <p:spPr bwMode="auto">
          <a:xfrm>
            <a:off x="-1" y="10"/>
            <a:ext cx="1219200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 5">
            <a:extLst>
              <a:ext uri="{FF2B5EF4-FFF2-40B4-BE49-F238E27FC236}">
                <a16:creationId xmlns:a16="http://schemas.microsoft.com/office/drawing/2014/main" xmlns="" id="{3CD9DF72-87A3-404E-A828-84CBF11A8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3B86A01-F0EE-4B2D-B449-20989413A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dirty="0"/>
              <a:t>Aproximadamente 40 interpretes Lenguaje de Señas Mexicano certificados </a:t>
            </a:r>
            <a:br>
              <a:rPr lang="es-MX" sz="3600" dirty="0"/>
            </a:br>
            <a:endParaRPr lang="es-MX" sz="3600" dirty="0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20E3A342-4D61-4E3F-AF90-1AB42AEB96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80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4625" y="-71864"/>
            <a:ext cx="1335203" cy="1335203"/>
          </a:xfrm>
          <a:prstGeom prst="rect">
            <a:avLst/>
          </a:prstGeom>
        </p:spPr>
      </p:pic>
      <p:grpSp>
        <p:nvGrpSpPr>
          <p:cNvPr id="28" name="Grupo 27"/>
          <p:cNvGrpSpPr/>
          <p:nvPr/>
        </p:nvGrpSpPr>
        <p:grpSpPr>
          <a:xfrm>
            <a:off x="3188736" y="2651477"/>
            <a:ext cx="3371333" cy="3311872"/>
            <a:chOff x="1664735" y="2651477"/>
            <a:chExt cx="3371333" cy="3311872"/>
          </a:xfrm>
        </p:grpSpPr>
        <p:sp>
          <p:nvSpPr>
            <p:cNvPr id="10" name="Elipse 9"/>
            <p:cNvSpPr/>
            <p:nvPr/>
          </p:nvSpPr>
          <p:spPr>
            <a:xfrm>
              <a:off x="2108200" y="3111819"/>
              <a:ext cx="2927868" cy="2851530"/>
            </a:xfrm>
            <a:prstGeom prst="ellipse">
              <a:avLst/>
            </a:prstGeom>
            <a:solidFill>
              <a:schemeClr val="accent5">
                <a:lumMod val="20000"/>
                <a:lumOff val="80000"/>
                <a:alpha val="5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5" name="CuadroTexto 4"/>
            <p:cNvSpPr txBox="1"/>
            <p:nvPr/>
          </p:nvSpPr>
          <p:spPr>
            <a:xfrm>
              <a:off x="2225859" y="3645150"/>
              <a:ext cx="1869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400" dirty="0">
                  <a:solidFill>
                    <a:srgbClr val="0070C0"/>
                  </a:solidFill>
                </a:rPr>
                <a:t>Diversidad Funcional</a:t>
              </a:r>
            </a:p>
          </p:txBody>
        </p:sp>
        <p:sp>
          <p:nvSpPr>
            <p:cNvPr id="6" name="Cerrar llave 5"/>
            <p:cNvSpPr/>
            <p:nvPr/>
          </p:nvSpPr>
          <p:spPr>
            <a:xfrm rot="5400000">
              <a:off x="3100389" y="1215823"/>
              <a:ext cx="268157" cy="3139466"/>
            </a:xfrm>
            <a:prstGeom prst="rightBrace">
              <a:avLst>
                <a:gd name="adj1" fmla="val 30785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cxnSp>
          <p:nvCxnSpPr>
            <p:cNvPr id="8" name="Conector recto de flecha 7"/>
            <p:cNvCxnSpPr/>
            <p:nvPr/>
          </p:nvCxnSpPr>
          <p:spPr>
            <a:xfrm>
              <a:off x="3234467" y="2860348"/>
              <a:ext cx="0" cy="205602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CuadroTexto 111"/>
          <p:cNvSpPr txBox="1"/>
          <p:nvPr/>
        </p:nvSpPr>
        <p:spPr>
          <a:xfrm>
            <a:off x="1749287" y="1751114"/>
            <a:ext cx="32908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/>
              <a:t>Deficiencia</a:t>
            </a:r>
          </a:p>
          <a:p>
            <a:pPr algn="ctr"/>
            <a:r>
              <a:rPr lang="es-MX" dirty="0"/>
              <a:t> en las estructuras  y/o funciones del organismo</a:t>
            </a:r>
          </a:p>
        </p:txBody>
      </p:sp>
      <p:sp>
        <p:nvSpPr>
          <p:cNvPr id="113" name="CuadroTexto 112"/>
          <p:cNvSpPr txBox="1"/>
          <p:nvPr/>
        </p:nvSpPr>
        <p:spPr>
          <a:xfrm>
            <a:off x="5550349" y="1751114"/>
            <a:ext cx="164528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/>
              <a:t>Limitación</a:t>
            </a:r>
            <a:r>
              <a:rPr lang="es-MX" dirty="0"/>
              <a:t> en la actividad</a:t>
            </a:r>
          </a:p>
        </p:txBody>
      </p:sp>
      <p:sp>
        <p:nvSpPr>
          <p:cNvPr id="114" name="CuadroTexto 113"/>
          <p:cNvSpPr txBox="1"/>
          <p:nvPr/>
        </p:nvSpPr>
        <p:spPr>
          <a:xfrm>
            <a:off x="8154729" y="1751114"/>
            <a:ext cx="182415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/>
              <a:t>Restricción</a:t>
            </a:r>
            <a:r>
              <a:rPr lang="es-MX" b="1" dirty="0"/>
              <a:t> </a:t>
            </a:r>
            <a:r>
              <a:rPr lang="es-MX" dirty="0"/>
              <a:t>de la participación</a:t>
            </a:r>
          </a:p>
        </p:txBody>
      </p:sp>
      <p:sp>
        <p:nvSpPr>
          <p:cNvPr id="116" name="Abrir corchete 115"/>
          <p:cNvSpPr/>
          <p:nvPr/>
        </p:nvSpPr>
        <p:spPr>
          <a:xfrm rot="5400000">
            <a:off x="5986207" y="-2112142"/>
            <a:ext cx="236252" cy="7547019"/>
          </a:xfrm>
          <a:prstGeom prst="leftBracket">
            <a:avLst>
              <a:gd name="adj" fmla="val 148534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3" name="Imagen 12"/>
          <p:cNvPicPr/>
          <p:nvPr/>
        </p:nvPicPr>
        <p:blipFill rotWithShape="1">
          <a:blip r:embed="rId4" cstate="screen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30938" y="677725"/>
            <a:ext cx="2545661" cy="686448"/>
          </a:xfrm>
          <a:prstGeom prst="rect">
            <a:avLst/>
          </a:prstGeom>
        </p:spPr>
      </p:pic>
      <p:sp>
        <p:nvSpPr>
          <p:cNvPr id="24" name="CuadroTexto 23"/>
          <p:cNvSpPr txBox="1"/>
          <p:nvPr/>
        </p:nvSpPr>
        <p:spPr>
          <a:xfrm>
            <a:off x="4448946" y="6017914"/>
            <a:ext cx="37178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Modelo Social de la Discapacidad</a:t>
            </a:r>
          </a:p>
        </p:txBody>
      </p:sp>
      <p:grpSp>
        <p:nvGrpSpPr>
          <p:cNvPr id="30" name="Grupo 29"/>
          <p:cNvGrpSpPr/>
          <p:nvPr/>
        </p:nvGrpSpPr>
        <p:grpSpPr>
          <a:xfrm>
            <a:off x="5819826" y="2661542"/>
            <a:ext cx="3174764" cy="3263170"/>
            <a:chOff x="4295826" y="2661542"/>
            <a:chExt cx="3174764" cy="3263170"/>
          </a:xfrm>
        </p:grpSpPr>
        <p:sp>
          <p:nvSpPr>
            <p:cNvPr id="29" name="Elipse 28"/>
            <p:cNvSpPr/>
            <p:nvPr/>
          </p:nvSpPr>
          <p:spPr>
            <a:xfrm>
              <a:off x="4295826" y="3066163"/>
              <a:ext cx="3014467" cy="2858549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21" name="CuadroTexto 20"/>
            <p:cNvSpPr txBox="1"/>
            <p:nvPr/>
          </p:nvSpPr>
          <p:spPr>
            <a:xfrm>
              <a:off x="5153727" y="3626770"/>
              <a:ext cx="17250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dirty="0">
                  <a:solidFill>
                    <a:srgbClr val="0070C0"/>
                  </a:solidFill>
                </a:rPr>
                <a:t>Barreras del entorno</a:t>
              </a:r>
            </a:p>
            <a:p>
              <a:endParaRPr lang="es-MX" sz="2400" dirty="0">
                <a:solidFill>
                  <a:srgbClr val="0070C0"/>
                </a:solidFill>
              </a:endParaRPr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6305683" y="4368421"/>
              <a:ext cx="10358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000" b="1" dirty="0">
                  <a:solidFill>
                    <a:schemeClr val="accent2">
                      <a:lumMod val="75000"/>
                    </a:schemeClr>
                  </a:solidFill>
                </a:rPr>
                <a:t>S</a:t>
              </a:r>
              <a:r>
                <a:rPr lang="es-MX" sz="2000" b="1" dirty="0">
                  <a:solidFill>
                    <a:srgbClr val="0070C0"/>
                  </a:solidFill>
                </a:rPr>
                <a:t>ociales</a:t>
              </a:r>
            </a:p>
            <a:p>
              <a:r>
                <a:rPr lang="es-MX" sz="2000" b="1" dirty="0">
                  <a:solidFill>
                    <a:schemeClr val="accent2">
                      <a:lumMod val="75000"/>
                    </a:schemeClr>
                  </a:solidFill>
                </a:rPr>
                <a:t>F</a:t>
              </a:r>
              <a:r>
                <a:rPr lang="es-MX" sz="2000" b="1" dirty="0">
                  <a:solidFill>
                    <a:srgbClr val="0070C0"/>
                  </a:solidFill>
                </a:rPr>
                <a:t>ísicas</a:t>
              </a:r>
            </a:p>
          </p:txBody>
        </p:sp>
        <p:cxnSp>
          <p:nvCxnSpPr>
            <p:cNvPr id="27" name="Conector recto de flecha 26"/>
            <p:cNvCxnSpPr/>
            <p:nvPr/>
          </p:nvCxnSpPr>
          <p:spPr>
            <a:xfrm rot="5400000">
              <a:off x="6759188" y="2666160"/>
              <a:ext cx="716020" cy="706784"/>
            </a:xfrm>
            <a:prstGeom prst="curvedConnector3">
              <a:avLst>
                <a:gd name="adj1" fmla="val 58868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CuadroTexto 31"/>
          <p:cNvSpPr txBox="1"/>
          <p:nvPr/>
        </p:nvSpPr>
        <p:spPr>
          <a:xfrm>
            <a:off x="5184749" y="86807"/>
            <a:ext cx="21398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>
                <a:solidFill>
                  <a:srgbClr val="0070C0"/>
                </a:solidFill>
              </a:rPr>
              <a:t>Discapacidad</a:t>
            </a:r>
          </a:p>
        </p:txBody>
      </p:sp>
      <p:sp>
        <p:nvSpPr>
          <p:cNvPr id="33" name="Forma libre 32"/>
          <p:cNvSpPr/>
          <p:nvPr/>
        </p:nvSpPr>
        <p:spPr>
          <a:xfrm>
            <a:off x="5819274" y="3581000"/>
            <a:ext cx="735798" cy="1873049"/>
          </a:xfrm>
          <a:custGeom>
            <a:avLst/>
            <a:gdLst>
              <a:gd name="connsiteX0" fmla="*/ 348915 w 745958"/>
              <a:gd name="connsiteY0" fmla="*/ 0 h 1900989"/>
              <a:gd name="connsiteX1" fmla="*/ 0 w 745958"/>
              <a:gd name="connsiteY1" fmla="*/ 890337 h 1900989"/>
              <a:gd name="connsiteX2" fmla="*/ 385010 w 745958"/>
              <a:gd name="connsiteY2" fmla="*/ 1900989 h 1900989"/>
              <a:gd name="connsiteX3" fmla="*/ 745958 w 745958"/>
              <a:gd name="connsiteY3" fmla="*/ 914400 h 1900989"/>
              <a:gd name="connsiteX4" fmla="*/ 348915 w 74595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5 w 746008"/>
              <a:gd name="connsiteY0" fmla="*/ 0 h 1900989"/>
              <a:gd name="connsiteX1" fmla="*/ 50 w 746008"/>
              <a:gd name="connsiteY1" fmla="*/ 890337 h 1900989"/>
              <a:gd name="connsiteX2" fmla="*/ 385060 w 746008"/>
              <a:gd name="connsiteY2" fmla="*/ 1900989 h 1900989"/>
              <a:gd name="connsiteX3" fmla="*/ 746008 w 746008"/>
              <a:gd name="connsiteY3" fmla="*/ 914400 h 1900989"/>
              <a:gd name="connsiteX4" fmla="*/ 348965 w 746008"/>
              <a:gd name="connsiteY4" fmla="*/ 0 h 1900989"/>
              <a:gd name="connsiteX0" fmla="*/ 348968 w 746011"/>
              <a:gd name="connsiteY0" fmla="*/ 0 h 1900989"/>
              <a:gd name="connsiteX1" fmla="*/ 53 w 746011"/>
              <a:gd name="connsiteY1" fmla="*/ 890337 h 1900989"/>
              <a:gd name="connsiteX2" fmla="*/ 385063 w 746011"/>
              <a:gd name="connsiteY2" fmla="*/ 1900989 h 1900989"/>
              <a:gd name="connsiteX3" fmla="*/ 746011 w 746011"/>
              <a:gd name="connsiteY3" fmla="*/ 914400 h 1900989"/>
              <a:gd name="connsiteX4" fmla="*/ 348968 w 746011"/>
              <a:gd name="connsiteY4" fmla="*/ 0 h 1900989"/>
              <a:gd name="connsiteX0" fmla="*/ 348968 w 746011"/>
              <a:gd name="connsiteY0" fmla="*/ 0 h 1900989"/>
              <a:gd name="connsiteX1" fmla="*/ 53 w 746011"/>
              <a:gd name="connsiteY1" fmla="*/ 890337 h 1900989"/>
              <a:gd name="connsiteX2" fmla="*/ 385063 w 746011"/>
              <a:gd name="connsiteY2" fmla="*/ 1900989 h 1900989"/>
              <a:gd name="connsiteX3" fmla="*/ 746011 w 746011"/>
              <a:gd name="connsiteY3" fmla="*/ 914400 h 1900989"/>
              <a:gd name="connsiteX4" fmla="*/ 348968 w 746011"/>
              <a:gd name="connsiteY4" fmla="*/ 0 h 1900989"/>
              <a:gd name="connsiteX0" fmla="*/ 348968 w 746011"/>
              <a:gd name="connsiteY0" fmla="*/ 0 h 1900989"/>
              <a:gd name="connsiteX1" fmla="*/ 53 w 746011"/>
              <a:gd name="connsiteY1" fmla="*/ 890337 h 1900989"/>
              <a:gd name="connsiteX2" fmla="*/ 385063 w 746011"/>
              <a:gd name="connsiteY2" fmla="*/ 1900989 h 1900989"/>
              <a:gd name="connsiteX3" fmla="*/ 746011 w 746011"/>
              <a:gd name="connsiteY3" fmla="*/ 914400 h 1900989"/>
              <a:gd name="connsiteX4" fmla="*/ 348968 w 746011"/>
              <a:gd name="connsiteY4" fmla="*/ 0 h 1900989"/>
              <a:gd name="connsiteX0" fmla="*/ 356587 w 746010"/>
              <a:gd name="connsiteY0" fmla="*/ 0 h 1900989"/>
              <a:gd name="connsiteX1" fmla="*/ 52 w 746010"/>
              <a:gd name="connsiteY1" fmla="*/ 890337 h 1900989"/>
              <a:gd name="connsiteX2" fmla="*/ 385062 w 746010"/>
              <a:gd name="connsiteY2" fmla="*/ 1900989 h 1900989"/>
              <a:gd name="connsiteX3" fmla="*/ 746010 w 746010"/>
              <a:gd name="connsiteY3" fmla="*/ 914400 h 1900989"/>
              <a:gd name="connsiteX4" fmla="*/ 356587 w 746010"/>
              <a:gd name="connsiteY4" fmla="*/ 0 h 1900989"/>
              <a:gd name="connsiteX0" fmla="*/ 356588 w 746011"/>
              <a:gd name="connsiteY0" fmla="*/ 0 h 1900989"/>
              <a:gd name="connsiteX1" fmla="*/ 53 w 746011"/>
              <a:gd name="connsiteY1" fmla="*/ 890337 h 1900989"/>
              <a:gd name="connsiteX2" fmla="*/ 385063 w 746011"/>
              <a:gd name="connsiteY2" fmla="*/ 1900989 h 1900989"/>
              <a:gd name="connsiteX3" fmla="*/ 746011 w 746011"/>
              <a:gd name="connsiteY3" fmla="*/ 914400 h 1900989"/>
              <a:gd name="connsiteX4" fmla="*/ 356588 w 746011"/>
              <a:gd name="connsiteY4" fmla="*/ 0 h 1900989"/>
              <a:gd name="connsiteX0" fmla="*/ 356588 w 746011"/>
              <a:gd name="connsiteY0" fmla="*/ 0 h 1900989"/>
              <a:gd name="connsiteX1" fmla="*/ 53 w 746011"/>
              <a:gd name="connsiteY1" fmla="*/ 890337 h 1900989"/>
              <a:gd name="connsiteX2" fmla="*/ 385063 w 746011"/>
              <a:gd name="connsiteY2" fmla="*/ 1900989 h 1900989"/>
              <a:gd name="connsiteX3" fmla="*/ 746011 w 746011"/>
              <a:gd name="connsiteY3" fmla="*/ 914400 h 1900989"/>
              <a:gd name="connsiteX4" fmla="*/ 356588 w 746011"/>
              <a:gd name="connsiteY4" fmla="*/ 0 h 1900989"/>
              <a:gd name="connsiteX0" fmla="*/ 356588 w 746011"/>
              <a:gd name="connsiteY0" fmla="*/ 0 h 1895909"/>
              <a:gd name="connsiteX1" fmla="*/ 53 w 746011"/>
              <a:gd name="connsiteY1" fmla="*/ 890337 h 1895909"/>
              <a:gd name="connsiteX2" fmla="*/ 397763 w 746011"/>
              <a:gd name="connsiteY2" fmla="*/ 1895909 h 1895909"/>
              <a:gd name="connsiteX3" fmla="*/ 746011 w 746011"/>
              <a:gd name="connsiteY3" fmla="*/ 914400 h 1895909"/>
              <a:gd name="connsiteX4" fmla="*/ 356588 w 746011"/>
              <a:gd name="connsiteY4" fmla="*/ 0 h 1895909"/>
              <a:gd name="connsiteX0" fmla="*/ 356588 w 746011"/>
              <a:gd name="connsiteY0" fmla="*/ 0 h 1895909"/>
              <a:gd name="connsiteX1" fmla="*/ 53 w 746011"/>
              <a:gd name="connsiteY1" fmla="*/ 890337 h 1895909"/>
              <a:gd name="connsiteX2" fmla="*/ 397763 w 746011"/>
              <a:gd name="connsiteY2" fmla="*/ 1895909 h 1895909"/>
              <a:gd name="connsiteX3" fmla="*/ 746011 w 746011"/>
              <a:gd name="connsiteY3" fmla="*/ 914400 h 1895909"/>
              <a:gd name="connsiteX4" fmla="*/ 356588 w 746011"/>
              <a:gd name="connsiteY4" fmla="*/ 0 h 1895909"/>
              <a:gd name="connsiteX0" fmla="*/ 356588 w 746011"/>
              <a:gd name="connsiteY0" fmla="*/ 0 h 1895909"/>
              <a:gd name="connsiteX1" fmla="*/ 53 w 746011"/>
              <a:gd name="connsiteY1" fmla="*/ 890337 h 1895909"/>
              <a:gd name="connsiteX2" fmla="*/ 397763 w 746011"/>
              <a:gd name="connsiteY2" fmla="*/ 1895909 h 1895909"/>
              <a:gd name="connsiteX3" fmla="*/ 746011 w 746011"/>
              <a:gd name="connsiteY3" fmla="*/ 914400 h 1895909"/>
              <a:gd name="connsiteX4" fmla="*/ 356588 w 746011"/>
              <a:gd name="connsiteY4" fmla="*/ 0 h 1895909"/>
              <a:gd name="connsiteX0" fmla="*/ 356588 w 746011"/>
              <a:gd name="connsiteY0" fmla="*/ 0 h 1895909"/>
              <a:gd name="connsiteX1" fmla="*/ 53 w 746011"/>
              <a:gd name="connsiteY1" fmla="*/ 890337 h 1895909"/>
              <a:gd name="connsiteX2" fmla="*/ 397763 w 746011"/>
              <a:gd name="connsiteY2" fmla="*/ 1895909 h 1895909"/>
              <a:gd name="connsiteX3" fmla="*/ 746011 w 746011"/>
              <a:gd name="connsiteY3" fmla="*/ 914400 h 1895909"/>
              <a:gd name="connsiteX4" fmla="*/ 356588 w 746011"/>
              <a:gd name="connsiteY4" fmla="*/ 0 h 1895909"/>
              <a:gd name="connsiteX0" fmla="*/ 356535 w 745958"/>
              <a:gd name="connsiteY0" fmla="*/ 0 h 1895909"/>
              <a:gd name="connsiteX1" fmla="*/ 0 w 745958"/>
              <a:gd name="connsiteY1" fmla="*/ 890337 h 1895909"/>
              <a:gd name="connsiteX2" fmla="*/ 397710 w 745958"/>
              <a:gd name="connsiteY2" fmla="*/ 1895909 h 1895909"/>
              <a:gd name="connsiteX3" fmla="*/ 745958 w 745958"/>
              <a:gd name="connsiteY3" fmla="*/ 914400 h 1895909"/>
              <a:gd name="connsiteX4" fmla="*/ 356535 w 745958"/>
              <a:gd name="connsiteY4" fmla="*/ 0 h 1895909"/>
              <a:gd name="connsiteX0" fmla="*/ 356535 w 745958"/>
              <a:gd name="connsiteY0" fmla="*/ 0 h 1888289"/>
              <a:gd name="connsiteX1" fmla="*/ 0 w 745958"/>
              <a:gd name="connsiteY1" fmla="*/ 882717 h 1888289"/>
              <a:gd name="connsiteX2" fmla="*/ 397710 w 745958"/>
              <a:gd name="connsiteY2" fmla="*/ 1888289 h 1888289"/>
              <a:gd name="connsiteX3" fmla="*/ 745958 w 745958"/>
              <a:gd name="connsiteY3" fmla="*/ 906780 h 1888289"/>
              <a:gd name="connsiteX4" fmla="*/ 356535 w 745958"/>
              <a:gd name="connsiteY4" fmla="*/ 0 h 1888289"/>
              <a:gd name="connsiteX0" fmla="*/ 356535 w 745958"/>
              <a:gd name="connsiteY0" fmla="*/ 0 h 1888289"/>
              <a:gd name="connsiteX1" fmla="*/ 0 w 745958"/>
              <a:gd name="connsiteY1" fmla="*/ 882717 h 1888289"/>
              <a:gd name="connsiteX2" fmla="*/ 397710 w 745958"/>
              <a:gd name="connsiteY2" fmla="*/ 1888289 h 1888289"/>
              <a:gd name="connsiteX3" fmla="*/ 745958 w 745958"/>
              <a:gd name="connsiteY3" fmla="*/ 906780 h 1888289"/>
              <a:gd name="connsiteX4" fmla="*/ 356535 w 745958"/>
              <a:gd name="connsiteY4" fmla="*/ 0 h 1888289"/>
              <a:gd name="connsiteX0" fmla="*/ 346375 w 735798"/>
              <a:gd name="connsiteY0" fmla="*/ 0 h 1888289"/>
              <a:gd name="connsiteX1" fmla="*/ 0 w 735798"/>
              <a:gd name="connsiteY1" fmla="*/ 877637 h 1888289"/>
              <a:gd name="connsiteX2" fmla="*/ 387550 w 735798"/>
              <a:gd name="connsiteY2" fmla="*/ 1888289 h 1888289"/>
              <a:gd name="connsiteX3" fmla="*/ 735798 w 735798"/>
              <a:gd name="connsiteY3" fmla="*/ 906780 h 1888289"/>
              <a:gd name="connsiteX4" fmla="*/ 346375 w 735798"/>
              <a:gd name="connsiteY4" fmla="*/ 0 h 1888289"/>
              <a:gd name="connsiteX0" fmla="*/ 356535 w 745958"/>
              <a:gd name="connsiteY0" fmla="*/ 0 h 1888289"/>
              <a:gd name="connsiteX1" fmla="*/ 0 w 745958"/>
              <a:gd name="connsiteY1" fmla="*/ 877637 h 1888289"/>
              <a:gd name="connsiteX2" fmla="*/ 397710 w 745958"/>
              <a:gd name="connsiteY2" fmla="*/ 1888289 h 1888289"/>
              <a:gd name="connsiteX3" fmla="*/ 745958 w 745958"/>
              <a:gd name="connsiteY3" fmla="*/ 906780 h 1888289"/>
              <a:gd name="connsiteX4" fmla="*/ 356535 w 745958"/>
              <a:gd name="connsiteY4" fmla="*/ 0 h 1888289"/>
              <a:gd name="connsiteX0" fmla="*/ 356535 w 733258"/>
              <a:gd name="connsiteY0" fmla="*/ 0 h 1888289"/>
              <a:gd name="connsiteX1" fmla="*/ 0 w 733258"/>
              <a:gd name="connsiteY1" fmla="*/ 877637 h 1888289"/>
              <a:gd name="connsiteX2" fmla="*/ 397710 w 733258"/>
              <a:gd name="connsiteY2" fmla="*/ 1888289 h 1888289"/>
              <a:gd name="connsiteX3" fmla="*/ 733258 w 733258"/>
              <a:gd name="connsiteY3" fmla="*/ 906780 h 1888289"/>
              <a:gd name="connsiteX4" fmla="*/ 356535 w 733258"/>
              <a:gd name="connsiteY4" fmla="*/ 0 h 1888289"/>
              <a:gd name="connsiteX0" fmla="*/ 356535 w 733258"/>
              <a:gd name="connsiteY0" fmla="*/ 0 h 1888289"/>
              <a:gd name="connsiteX1" fmla="*/ 0 w 733258"/>
              <a:gd name="connsiteY1" fmla="*/ 877637 h 1888289"/>
              <a:gd name="connsiteX2" fmla="*/ 397710 w 733258"/>
              <a:gd name="connsiteY2" fmla="*/ 1888289 h 1888289"/>
              <a:gd name="connsiteX3" fmla="*/ 733258 w 733258"/>
              <a:gd name="connsiteY3" fmla="*/ 906780 h 1888289"/>
              <a:gd name="connsiteX4" fmla="*/ 356535 w 733258"/>
              <a:gd name="connsiteY4" fmla="*/ 0 h 1888289"/>
              <a:gd name="connsiteX0" fmla="*/ 356535 w 733258"/>
              <a:gd name="connsiteY0" fmla="*/ 0 h 1873049"/>
              <a:gd name="connsiteX1" fmla="*/ 0 w 733258"/>
              <a:gd name="connsiteY1" fmla="*/ 877637 h 1873049"/>
              <a:gd name="connsiteX2" fmla="*/ 392630 w 733258"/>
              <a:gd name="connsiteY2" fmla="*/ 1873049 h 1873049"/>
              <a:gd name="connsiteX3" fmla="*/ 733258 w 733258"/>
              <a:gd name="connsiteY3" fmla="*/ 906780 h 1873049"/>
              <a:gd name="connsiteX4" fmla="*/ 356535 w 733258"/>
              <a:gd name="connsiteY4" fmla="*/ 0 h 1873049"/>
              <a:gd name="connsiteX0" fmla="*/ 356535 w 733258"/>
              <a:gd name="connsiteY0" fmla="*/ 0 h 1873049"/>
              <a:gd name="connsiteX1" fmla="*/ 0 w 733258"/>
              <a:gd name="connsiteY1" fmla="*/ 877637 h 1873049"/>
              <a:gd name="connsiteX2" fmla="*/ 392630 w 733258"/>
              <a:gd name="connsiteY2" fmla="*/ 1873049 h 1873049"/>
              <a:gd name="connsiteX3" fmla="*/ 733258 w 733258"/>
              <a:gd name="connsiteY3" fmla="*/ 906780 h 1873049"/>
              <a:gd name="connsiteX4" fmla="*/ 356535 w 733258"/>
              <a:gd name="connsiteY4" fmla="*/ 0 h 1873049"/>
              <a:gd name="connsiteX0" fmla="*/ 356535 w 735798"/>
              <a:gd name="connsiteY0" fmla="*/ 0 h 1873049"/>
              <a:gd name="connsiteX1" fmla="*/ 0 w 735798"/>
              <a:gd name="connsiteY1" fmla="*/ 877637 h 1873049"/>
              <a:gd name="connsiteX2" fmla="*/ 392630 w 735798"/>
              <a:gd name="connsiteY2" fmla="*/ 1873049 h 1873049"/>
              <a:gd name="connsiteX3" fmla="*/ 735798 w 735798"/>
              <a:gd name="connsiteY3" fmla="*/ 906780 h 1873049"/>
              <a:gd name="connsiteX4" fmla="*/ 356535 w 735798"/>
              <a:gd name="connsiteY4" fmla="*/ 0 h 1873049"/>
              <a:gd name="connsiteX0" fmla="*/ 356535 w 735798"/>
              <a:gd name="connsiteY0" fmla="*/ 0 h 1873049"/>
              <a:gd name="connsiteX1" fmla="*/ 0 w 735798"/>
              <a:gd name="connsiteY1" fmla="*/ 877637 h 1873049"/>
              <a:gd name="connsiteX2" fmla="*/ 392630 w 735798"/>
              <a:gd name="connsiteY2" fmla="*/ 1873049 h 1873049"/>
              <a:gd name="connsiteX3" fmla="*/ 735798 w 735798"/>
              <a:gd name="connsiteY3" fmla="*/ 906780 h 1873049"/>
              <a:gd name="connsiteX4" fmla="*/ 356535 w 735798"/>
              <a:gd name="connsiteY4" fmla="*/ 0 h 187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5798" h="1873049">
                <a:moveTo>
                  <a:pt x="356535" y="0"/>
                </a:moveTo>
                <a:cubicBezTo>
                  <a:pt x="220418" y="152507"/>
                  <a:pt x="18849" y="472574"/>
                  <a:pt x="0" y="877637"/>
                </a:cubicBezTo>
                <a:cubicBezTo>
                  <a:pt x="30881" y="1475206"/>
                  <a:pt x="249561" y="1698725"/>
                  <a:pt x="392630" y="1873049"/>
                </a:cubicBezTo>
                <a:cubicBezTo>
                  <a:pt x="549629" y="1666775"/>
                  <a:pt x="730665" y="1442319"/>
                  <a:pt x="735798" y="906780"/>
                </a:cubicBezTo>
                <a:cubicBezTo>
                  <a:pt x="731306" y="490434"/>
                  <a:pt x="500567" y="161036"/>
                  <a:pt x="356535" y="0"/>
                </a:cubicBezTo>
                <a:close/>
              </a:path>
            </a:pathLst>
          </a:custGeom>
          <a:solidFill>
            <a:schemeClr val="accent6">
              <a:alpha val="47000"/>
            </a:schemeClr>
          </a:solidFill>
          <a:ln>
            <a:gradFill>
              <a:gsLst>
                <a:gs pos="84000">
                  <a:srgbClr val="B1C38F">
                    <a:alpha val="0"/>
                  </a:srgbClr>
                </a:gs>
                <a:gs pos="100000">
                  <a:srgbClr val="B1C38F">
                    <a:alpha val="23000"/>
                  </a:srgb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4" name="CuadroTexto 33"/>
          <p:cNvSpPr txBox="1"/>
          <p:nvPr/>
        </p:nvSpPr>
        <p:spPr>
          <a:xfrm rot="16200000">
            <a:off x="5277658" y="4226305"/>
            <a:ext cx="182037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>
            <a:defPPr>
              <a:defRPr lang="es-MX"/>
            </a:defPPr>
            <a:lvl1pPr>
              <a:defRPr sz="2400">
                <a:solidFill>
                  <a:schemeClr val="accent2"/>
                </a:solidFill>
              </a:defRPr>
            </a:lvl1pPr>
          </a:lstStyle>
          <a:p>
            <a:r>
              <a:rPr lang="es-MX" sz="2300" dirty="0">
                <a:solidFill>
                  <a:schemeClr val="bg1"/>
                </a:solidFill>
              </a:rPr>
              <a:t>Discapacidad</a:t>
            </a:r>
          </a:p>
        </p:txBody>
      </p:sp>
      <p:pic>
        <p:nvPicPr>
          <p:cNvPr id="36" name="Gráfico 35" descr="Cerebro en cabeza">
            <a:extLst>
              <a:ext uri="{FF2B5EF4-FFF2-40B4-BE49-F238E27FC236}">
                <a16:creationId xmlns:a16="http://schemas.microsoft.com/office/drawing/2014/main" xmlns="" id="{F72579E5-5F69-4ED6-898D-7465E9EA5C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187400" y="678888"/>
            <a:ext cx="672790" cy="672790"/>
          </a:xfrm>
          <a:prstGeom prst="rect">
            <a:avLst/>
          </a:prstGeom>
        </p:spPr>
      </p:pic>
      <p:sp>
        <p:nvSpPr>
          <p:cNvPr id="38" name="CuadroTexto 37">
            <a:extLst>
              <a:ext uri="{FF2B5EF4-FFF2-40B4-BE49-F238E27FC236}">
                <a16:creationId xmlns:a16="http://schemas.microsoft.com/office/drawing/2014/main" xmlns="" id="{D8B00DCA-3DFB-414E-812C-2C423FDF549F}"/>
              </a:ext>
            </a:extLst>
          </p:cNvPr>
          <p:cNvSpPr txBox="1"/>
          <p:nvPr/>
        </p:nvSpPr>
        <p:spPr>
          <a:xfrm>
            <a:off x="1513198" y="6488069"/>
            <a:ext cx="9154802" cy="369332"/>
          </a:xfrm>
          <a:prstGeom prst="rect">
            <a:avLst/>
          </a:prstGeom>
          <a:solidFill>
            <a:srgbClr val="0257A7"/>
          </a:solidFill>
        </p:spPr>
        <p:txBody>
          <a:bodyPr wrap="square" rtlCol="0">
            <a:spAutoFit/>
          </a:bodyPr>
          <a:lstStyle/>
          <a:p>
            <a:pPr algn="r"/>
            <a:r>
              <a:rPr lang="es-MX" dirty="0">
                <a:solidFill>
                  <a:schemeClr val="bg1"/>
                </a:solidFill>
                <a:latin typeface="+mj-lt"/>
              </a:rPr>
              <a:t>¿Qué es la discapacidad y qué es el modelo social?</a:t>
            </a:r>
          </a:p>
        </p:txBody>
      </p:sp>
      <p:pic>
        <p:nvPicPr>
          <p:cNvPr id="41" name="Gráfico 40" descr="Diana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137718" y="4400436"/>
            <a:ext cx="722473" cy="72247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707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3" grpId="0" animBg="1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.bp.blogspot.com/-rjPCNBsWH8Y/U2U2HCdK9MI/AAAAAAAAE7Q/cZm8MXu79BU/s1600/Inclusi%C3%B3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735" y="838201"/>
            <a:ext cx="6858000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2578736" y="944880"/>
            <a:ext cx="1231265" cy="396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7711441" y="944880"/>
            <a:ext cx="1402080" cy="396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2578735" y="3607117"/>
            <a:ext cx="1441450" cy="396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 8"/>
          <p:cNvSpPr/>
          <p:nvPr/>
        </p:nvSpPr>
        <p:spPr>
          <a:xfrm>
            <a:off x="7995285" y="3607117"/>
            <a:ext cx="1441450" cy="396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/>
          <p:cNvSpPr txBox="1"/>
          <p:nvPr/>
        </p:nvSpPr>
        <p:spPr>
          <a:xfrm>
            <a:off x="2578735" y="3139976"/>
            <a:ext cx="57912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A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5934710" y="3145453"/>
            <a:ext cx="57912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B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5934710" y="5683537"/>
            <a:ext cx="57912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C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2594610" y="5636805"/>
            <a:ext cx="57912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B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343344" y="925945"/>
            <a:ext cx="1049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384032" y="480977"/>
            <a:ext cx="1317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Segregación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52565" y="4003357"/>
            <a:ext cx="927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Integrar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8649965" y="3822580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Incluir</a:t>
            </a:r>
          </a:p>
        </p:txBody>
      </p:sp>
    </p:spTree>
    <p:extLst>
      <p:ext uri="{BB962C8B-B14F-4D97-AF65-F5344CB8AC3E}">
        <p14:creationId xmlns:p14="http://schemas.microsoft.com/office/powerpoint/2010/main" val="2317426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6B28492-B9F8-4ED5-A48E-EDA5F80617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/>
          </a:blip>
          <a:srcRect t="14552" b="149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8" name="Freeform 5">
            <a:extLst>
              <a:ext uri="{FF2B5EF4-FFF2-40B4-BE49-F238E27FC236}">
                <a16:creationId xmlns:a16="http://schemas.microsoft.com/office/drawing/2014/main" xmlns="" id="{87CC2527-562A-4F69-B487-4371E5B243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D5713BD-6FAB-4C1C-9FF6-7ADA2428A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2021" y="3231931"/>
            <a:ext cx="3852041" cy="1834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/>
              <a:t>Sordera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6FE346A-9E66-4B7A-87AD-23B297C62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2910" y="5242675"/>
            <a:ext cx="4330262" cy="68328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Discapacidad Invisible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BCDAEC91-5BCE-4B55-9CC0-43EF94CB73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368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B45A142-4255-493C-8284-5D566C121B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8F65AE4-8352-4DC0-B11D-CD619584B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Meta personal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38FB9660-F42F-4313-BBC4-47C007FE48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3" descr="Imagen que contiene imágenes prediseñadas&#10;&#10;Descripción generada con confianza muy alta">
            <a:extLst>
              <a:ext uri="{FF2B5EF4-FFF2-40B4-BE49-F238E27FC236}">
                <a16:creationId xmlns:a16="http://schemas.microsoft.com/office/drawing/2014/main" xmlns="" id="{9964FA36-732B-406A-9702-478156540F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90196" y="492573"/>
            <a:ext cx="5880796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0648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84</Words>
  <Application>Microsoft Office PowerPoint</Application>
  <PresentationFormat>Panorámica</PresentationFormat>
  <Paragraphs>27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“Si me enseñas te entiendo mejor”</vt:lpstr>
      <vt:lpstr>En nuestros país existen mas de 2 millones de mexicanos sordos </vt:lpstr>
      <vt:lpstr>Aproximadamente 40 interpretes Lenguaje de Señas Mexicano certificados  </vt:lpstr>
      <vt:lpstr>Presentación de PowerPoint</vt:lpstr>
      <vt:lpstr>Presentación de PowerPoint</vt:lpstr>
      <vt:lpstr>Sordera </vt:lpstr>
      <vt:lpstr>Meta personal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“Si me enseñas te entiendo”</dc:title>
  <dc:creator>Angie</dc:creator>
  <cp:lastModifiedBy>Toshiba</cp:lastModifiedBy>
  <cp:revision>12</cp:revision>
  <cp:lastPrinted>2018-12-06T04:38:09Z</cp:lastPrinted>
  <dcterms:created xsi:type="dcterms:W3CDTF">2018-12-05T22:59:59Z</dcterms:created>
  <dcterms:modified xsi:type="dcterms:W3CDTF">2018-12-11T15:13:44Z</dcterms:modified>
  <cp:contentStatus/>
</cp:coreProperties>
</file>