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71" r:id="rId10"/>
    <p:sldId id="272" r:id="rId11"/>
    <p:sldId id="265" r:id="rId12"/>
    <p:sldId id="266" r:id="rId13"/>
    <p:sldId id="267" r:id="rId14"/>
    <p:sldId id="268" r:id="rId15"/>
    <p:sldId id="273" r:id="rId16"/>
    <p:sldId id="274" r:id="rId17"/>
    <p:sldId id="275" r:id="rId18"/>
    <p:sldId id="276" r:id="rId19"/>
    <p:sldId id="278" r:id="rId20"/>
    <p:sldId id="277" r:id="rId21"/>
    <p:sldId id="269" r:id="rId22"/>
    <p:sldId id="270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3734" autoAdjust="0"/>
  </p:normalViewPr>
  <p:slideViewPr>
    <p:cSldViewPr snapToGrid="0">
      <p:cViewPr varScale="1">
        <p:scale>
          <a:sx n="61" d="100"/>
          <a:sy n="61" d="100"/>
        </p:scale>
        <p:origin x="10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598375984251967"/>
          <c:y val="0.20673351377952756"/>
          <c:w val="0.47303248031496065"/>
          <c:h val="0.70954872047244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25"/>
          <c:dPt>
            <c:idx val="0"/>
            <c:bubble3D val="0"/>
            <c:explosion val="12"/>
            <c:spPr>
              <a:pattFill prst="ltUpDiag">
                <a:fgClr>
                  <a:schemeClr val="dk1">
                    <a:tint val="88500"/>
                  </a:schemeClr>
                </a:fgClr>
                <a:bgClr>
                  <a:schemeClr val="dk1">
                    <a:tint val="885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dk1">
                    <a:tint val="885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0773-4F3A-95CE-BBF7562FEA43}"/>
              </c:ext>
            </c:extLst>
          </c:dPt>
          <c:dPt>
            <c:idx val="1"/>
            <c:bubble3D val="0"/>
            <c:explosion val="0"/>
            <c:spPr>
              <a:pattFill prst="ltUpDiag">
                <a:fgClr>
                  <a:schemeClr val="dk1">
                    <a:tint val="55000"/>
                  </a:schemeClr>
                </a:fgClr>
                <a:bgClr>
                  <a:schemeClr val="dk1">
                    <a:tint val="55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dk1">
                    <a:tint val="55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0773-4F3A-95CE-BBF7562FEA4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73-4F3A-95CE-BBF7562FEA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Con </a:t>
                    </a:r>
                    <a:r>
                      <a:rPr lang="en-US" dirty="0" err="1"/>
                      <a:t>sordera</a:t>
                    </a:r>
                    <a:r>
                      <a:rPr lang="en-US"/>
                      <a:t>
12.1%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73-4F3A-95CE-BBF7562FEA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Sin sordera</c:v>
                </c:pt>
                <c:pt idx="1">
                  <c:v>Con sordera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87.9</c:v>
                </c:pt>
                <c:pt idx="1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73-4F3A-95CE-BBF7562FEA4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0838008153805702E-2"/>
          <c:y val="0.89504281496062987"/>
          <c:w val="0.79599858102967458"/>
          <c:h val="0.104957185039370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63014-8BFE-4CA5-8C11-0D3EB3E2686E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AD28E-FCDA-4476-9CC5-7B69C02CC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4138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Tratar de guiar las respuestas para generar una empatía hacia la discapacidad auditiva.</a:t>
            </a:r>
          </a:p>
          <a:p>
            <a:r>
              <a:rPr lang="es-ES" dirty="0"/>
              <a:t>Ejercicio de empatía. Tapar los oídos por un minuto. 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F152A-C1EA-4B0E-B20B-CF14721FCFF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06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dificulta su desarrollo educativo, profesional y humano, por consecuencia se ven limitadas sus oportunidades de inclusión.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F152A-C1EA-4B0E-B20B-CF14721FCFF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6155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dificulta su desarrollo educativo, profesional y humano, por consecuencia se ven limitadas sus oportunidades de inclusión.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F152A-C1EA-4B0E-B20B-CF14721FCFF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253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AD28E-FCDA-4476-9CC5-7B69C02CCDE1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05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607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4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04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361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4757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221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993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36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43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5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05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099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42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69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94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420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77000-5AAF-4D2F-B343-382F183A0FEA}" type="datetimeFigureOut">
              <a:rPr lang="es-ES" smtClean="0"/>
              <a:t>05/12/2018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386F12-D03E-4CE2-A914-4EA293CF29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257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6F44E-E823-4AA2-A2AD-D6ED86BBA4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Importancia del uso del LSM en el ámbito de la Psicología Educativa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32A522-5979-4954-81AD-2DCB6152CD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Psic. Kenya Noelia Paredes Gómez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1667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12819F-4FD7-4194-B145-6AF60F81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B5E89C-AEA8-4CD4-8D61-78C6F6F85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>
                <a:solidFill>
                  <a:schemeClr val="tx1"/>
                </a:solidFill>
              </a:rPr>
              <a:t>La sociedad en que vivimos no es homogénea, se caracteriza por su diversidad de personas. El etiquetar, segregar, excluir y desacreditar a un grupo de la población en particular, por su edad o por su discapacidad, son prácticas que remiten a la discriminación.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80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AD9901-F894-4EDE-AF5E-F107F32A7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B6B1FB-B5A0-4876-98A5-9AAF306B4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sz="3200" dirty="0">
                <a:solidFill>
                  <a:schemeClr val="tx1"/>
                </a:solidFill>
              </a:rPr>
              <a:t>La propuesta inclusiva del Gobierno obliga a los profesionales a actualizarse para darle respuesta a las necesidades de las personas con discapacidad.</a:t>
            </a:r>
          </a:p>
        </p:txBody>
      </p:sp>
    </p:spTree>
    <p:extLst>
      <p:ext uri="{BB962C8B-B14F-4D97-AF65-F5344CB8AC3E}">
        <p14:creationId xmlns:p14="http://schemas.microsoft.com/office/powerpoint/2010/main" val="94192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A62598-63AE-4B0B-AFD6-C1E9F83E5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Justificación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589EC6-4025-40DE-90AF-B4E4644F7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35" y="2547707"/>
            <a:ext cx="8923866" cy="47597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sz="3200" dirty="0">
                <a:solidFill>
                  <a:schemeClr val="tx1"/>
                </a:solidFill>
              </a:rPr>
              <a:t>Si el ser humano no contara con algún sistema de lenguaje no podría entonces armar proyectos en común con otros individuos, lo cual es justamente la esencia de la vida en sociedad o en conjunto</a:t>
            </a:r>
            <a:r>
              <a:rPr lang="es-ES" sz="2800" dirty="0">
                <a:solidFill>
                  <a:schemeClr val="tx2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es-MX" sz="28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5380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AE2C70-BC1E-4B8B-9919-D415E6199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8781"/>
            <a:ext cx="9152466" cy="48069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ES" sz="3200" dirty="0">
                <a:solidFill>
                  <a:schemeClr val="tx1"/>
                </a:solidFill>
              </a:rPr>
              <a:t>Contribuir con herramientas de comunicación no oral a estudiantes del nivel superior, proporcionará la posibilidad de establecer diálogos con personas no oyentes dentro de un contexto adaptado a ellos y que por lo mismo, la interacción aumente y mejore</a:t>
            </a:r>
            <a:r>
              <a:rPr lang="es-E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9917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2D0032-8AF4-4E9B-B616-5EDBAD338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Marco de referencia.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7D8FBC-8389-402B-BECE-843C52985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s-ES" sz="2800" dirty="0"/>
              <a:t>Educación inclusiva </a:t>
            </a:r>
          </a:p>
          <a:p>
            <a:pPr>
              <a:buFont typeface="+mj-lt"/>
              <a:buAutoNum type="arabicPeriod"/>
            </a:pPr>
            <a:r>
              <a:rPr lang="es-ES" sz="2800" dirty="0"/>
              <a:t>Modelo de Atención a los servicios de Educación Especial (MASEE)</a:t>
            </a:r>
          </a:p>
          <a:p>
            <a:pPr>
              <a:buFont typeface="+mj-lt"/>
              <a:buAutoNum type="arabicPeriod"/>
            </a:pPr>
            <a:r>
              <a:rPr lang="es-ES" sz="2800" dirty="0"/>
              <a:t>Teoría sociocultural de Lev Vygotski </a:t>
            </a:r>
          </a:p>
        </p:txBody>
      </p:sp>
    </p:spTree>
    <p:extLst>
      <p:ext uri="{BB962C8B-B14F-4D97-AF65-F5344CB8AC3E}">
        <p14:creationId xmlns:p14="http://schemas.microsoft.com/office/powerpoint/2010/main" val="527179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A3A75-CEAE-45D2-8CBD-3B6A3372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Educación Inclusiva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1E5072-4789-471A-963B-9B1BF2E15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El derecho a la educación –sin discriminación alguna– para niños y niñas con discapacidad está garantizado en un amplio marco incluyente. Las autoridades educativas tienen la obligación de proteger a todas las personas con discapacidad frente a las acciones de terceros o privados en materia educativa.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44025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758067-6BE2-4E8C-8C1B-FEA00C5BB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1892E3-FA39-44D0-9D82-1AC889B33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 La responsabilidad que el Estado tiene sobre la administración del sistema educativo, lo sitúa en el compromiso de asegurar y prevenir que los actores públicos y privados no incurran en acciones que incumplan y transgredan los derechos de las niñas y los niños con discapacidad. </a:t>
            </a: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4431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9A99A-02DE-41CD-8120-A3D13079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MASEE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60EA15-8BEE-4293-8EA4-24F4E131C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sz="2800" dirty="0"/>
              <a:t>El proceso que concreta la Reforma Integral de la Educación Básica (RIEB, 2011) fue la reforma al articulo tercero en donde impulsa a la Dirección de Educación Especial a sumarse a los esfuerzos de implantar una política publica integral capaz de responder, con oportunidad y pertinencia a las transformaciones, necesidades y aspiraciones de las niñas, niños y jóvenes de México. </a:t>
            </a:r>
          </a:p>
        </p:txBody>
      </p:sp>
    </p:spTree>
    <p:extLst>
      <p:ext uri="{BB962C8B-B14F-4D97-AF65-F5344CB8AC3E}">
        <p14:creationId xmlns:p14="http://schemas.microsoft.com/office/powerpoint/2010/main" val="3066657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91EC93-EED9-4AC7-838A-937A64304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54" y="1488613"/>
            <a:ext cx="8596668" cy="388077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/>
              <a:t>En este sentido, el Modelo de Atención de los Servicios de Educación Especial (MASEE), asume que el Acuerdo </a:t>
            </a:r>
            <a:r>
              <a:rPr lang="es-MX" sz="2800" dirty="0" err="1"/>
              <a:t>N°</a:t>
            </a:r>
            <a:r>
              <a:rPr lang="es-MX" sz="2800" dirty="0"/>
              <a:t> 592 que establece la Articulación  de la Educación Básica, en el proceso de transformación educativa impulsado por la RIEB, se inscribe en los principios de la Educación Inclusiva.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040898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4BE30-7053-4016-B34A-8B265B45A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Teoría Sociocultural de Lev Vygotski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1B6719-7BFA-429E-B231-A7CC42285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0201"/>
            <a:ext cx="9175326" cy="444116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/>
              <a:t>Su concepción acerca del pensamiento y el lenguaje. En donde el autor señala que la transmisión  racional e intencional de la experiencia y el pensamiento a los demás, requiere un sistema mediatizador y el prototipo de éste es el lenguaje humano.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/>
              <a:t>Además indica que la unidad del pensamiento verbal se encuentra en el aspecto interno de la palabra, en su significado.</a:t>
            </a:r>
          </a:p>
        </p:txBody>
      </p:sp>
    </p:spTree>
    <p:extLst>
      <p:ext uri="{BB962C8B-B14F-4D97-AF65-F5344CB8AC3E}">
        <p14:creationId xmlns:p14="http://schemas.microsoft.com/office/powerpoint/2010/main" val="3518319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659FF-2B06-4351-A551-9F2EB888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Contextualización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ED4952-5838-4103-A9A8-9A824EDCB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3757"/>
            <a:ext cx="10066866" cy="447760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sz="2800" dirty="0">
                <a:solidFill>
                  <a:schemeClr val="tx1"/>
                </a:solidFill>
              </a:rPr>
              <a:t>El lenguaje, es un medio de acceso humano al mundo, por este medio nos comunicamos y nos relacionamos con otras personas.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800" dirty="0">
                <a:solidFill>
                  <a:schemeClr val="tx1"/>
                </a:solidFill>
              </a:rPr>
              <a:t>La comunicación y el lenguaje  son modos de acceso a la vida cotidiana, al pensamiento, a la resolución de problemas, a la interacción con los demás, sin duda la comunicación y el lenguaje forman parte de la diversidad, las ideas y los conceptos mediante los cuales nos reconocemos, nos relacionamos y nos reinventamos.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0065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041A1-16F0-4AB8-868B-5290851D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D65274-888D-437F-8362-72A22CB89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/>
              <a:t>En donde la escuela es caracterizada por ser un espacio de oportunidades de aprendizaje para todo el alumnado de preescolar, primaria y secundaria, orientado a atender con calidad a la diversidad y a promover relaciones democráticas en las cuales, la libertad se ejerce con responsabilidad por parte de los actores de la comunidad escolar.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615552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EFAE9F-E5F3-497E-8E5B-7F373DF1F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Lengua de Señas Mexicana.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D0F46B0-B2FD-46D6-B341-AE8136808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930400"/>
            <a:ext cx="8596312" cy="411162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La Lengua de Señas Mexicana (LSM), es la lengua que utilizan las personas sordas en México. Como toda lengua, posee su propia sintaxis, gramática y léxico.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800" dirty="0"/>
              <a:t>Las personas sordas que utilizan la lengua de señas ejecutada con las manos, la expresión corporal y los gestos.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800" dirty="0"/>
              <a:t>Cada palabra, cada objeto y cada acción tiene una seña especifica.</a:t>
            </a: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20529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1AB38-3765-4F72-AFAF-A84461640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Universalidad de las Señas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616B8-30DC-43C2-BAC2-AFAF1F94B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>
                <a:solidFill>
                  <a:schemeClr val="tx1"/>
                </a:solidFill>
              </a:rPr>
              <a:t>Es importante aclarar que, a pesar de la creencia de que la lengua de señas es universal, es específica de cada país; incluso en el mismo país hay regionalismos, como en cualquier idioma.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427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0A47B-7A3F-4099-8AA0-057A81217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Conclusión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6CD919-49E4-44FC-AFA7-C951B043A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0540"/>
            <a:ext cx="8596668" cy="3880773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¿Por qué es importante que el Psicólogo Educativo domine el lenguaje de señas?</a:t>
            </a:r>
          </a:p>
          <a:p>
            <a:r>
              <a:rPr lang="es-ES" sz="4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¿En que ámbitos podría ser uso de esta herramienta?</a:t>
            </a:r>
          </a:p>
        </p:txBody>
      </p:sp>
    </p:spTree>
    <p:extLst>
      <p:ext uri="{BB962C8B-B14F-4D97-AF65-F5344CB8AC3E}">
        <p14:creationId xmlns:p14="http://schemas.microsoft.com/office/powerpoint/2010/main" val="397140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E4EA0F-82C4-44C9-9E80-6A6D6F352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51561"/>
            <a:ext cx="8596668" cy="498980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E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ES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pasaría si nos falta el lenguaje y la comunicación?</a:t>
            </a:r>
          </a:p>
          <a:p>
            <a:pPr>
              <a:buFont typeface="Wingdings" panose="05000000000000000000" pitchFamily="2" charset="2"/>
              <a:buChar char="v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11162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7DA642-8F98-4127-8967-F700812AD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1296697"/>
            <a:ext cx="8885382" cy="556130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ES" sz="3600" dirty="0">
                <a:solidFill>
                  <a:schemeClr val="tx1"/>
                </a:solidFill>
              </a:rPr>
              <a:t>Los niños con discapacidad auditiva enfrentan una dificultad para adquirir el lenguaje, un niño con perdida auditiva que no logra desarrollar un lenguaje le será difícil adquirir conocimientos y comprender los eventos de su alrededor.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5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7DA642-8F98-4127-8967-F700812AD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654" y="685801"/>
            <a:ext cx="8626686" cy="422909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ES" sz="3200" dirty="0">
                <a:solidFill>
                  <a:schemeClr val="tx1"/>
                </a:solidFill>
              </a:rPr>
              <a:t>La discapacidad auditiva se define como dificultad que presentan algunas personas para participar en actividades propias de la vida cotidiana, que surge como consecuencia de la perdida auditiva.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839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9A03F-3541-4D1A-8F8B-01DD9D41C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8761"/>
            <a:ext cx="8596668" cy="453260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ES" sz="2800" dirty="0">
                <a:solidFill>
                  <a:schemeClr val="tx1"/>
                </a:solidFill>
              </a:rPr>
              <a:t> En este sentido, es importante reconocer que la discapacidad no es solo una dificultad meramente de la persona. En gran medida, las dificultades a las que ella se enfrenta, pueden verse disminuidas si se cuenta con un contexto adecuado que se flexibiliza en función de la discapacidad.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532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9A03F-3541-4D1A-8F8B-01DD9D41C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8761"/>
            <a:ext cx="8596668" cy="453260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ES" sz="4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crees que seria la vida cotidiana de una persona con discapacidad auditiva si viviera en un entorno con estímulos que le favorecen la interacción con el mismo?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4736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B896FF-A729-4378-8D8F-6CD73841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Problematización </a:t>
            </a:r>
          </a:p>
        </p:txBody>
      </p:sp>
      <p:grpSp>
        <p:nvGrpSpPr>
          <p:cNvPr id="4" name="3 Grupo">
            <a:extLst>
              <a:ext uri="{FF2B5EF4-FFF2-40B4-BE49-F238E27FC236}">
                <a16:creationId xmlns:a16="http://schemas.microsoft.com/office/drawing/2014/main" id="{8EBDAC8F-8CED-4C22-8485-7CEC28B221CD}"/>
              </a:ext>
            </a:extLst>
          </p:cNvPr>
          <p:cNvGrpSpPr/>
          <p:nvPr/>
        </p:nvGrpSpPr>
        <p:grpSpPr>
          <a:xfrm>
            <a:off x="1408854" y="1397000"/>
            <a:ext cx="9865096" cy="4064000"/>
            <a:chOff x="611560" y="373112"/>
            <a:chExt cx="9865096" cy="4064000"/>
          </a:xfrm>
        </p:grpSpPr>
        <p:pic>
          <p:nvPicPr>
            <p:cNvPr id="5" name="5 Imagen">
              <a:extLst>
                <a:ext uri="{FF2B5EF4-FFF2-40B4-BE49-F238E27FC236}">
                  <a16:creationId xmlns:a16="http://schemas.microsoft.com/office/drawing/2014/main" id="{9EDBC241-30CA-4506-9856-58724D7A815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30" r="26292" b="21860"/>
            <a:stretch/>
          </p:blipFill>
          <p:spPr>
            <a:xfrm>
              <a:off x="611560" y="1412776"/>
              <a:ext cx="1620180" cy="1609928"/>
            </a:xfrm>
            <a:prstGeom prst="rect">
              <a:avLst/>
            </a:prstGeom>
          </p:spPr>
        </p:pic>
        <p:sp>
          <p:nvSpPr>
            <p:cNvPr id="6" name="6 Flecha derecha">
              <a:extLst>
                <a:ext uri="{FF2B5EF4-FFF2-40B4-BE49-F238E27FC236}">
                  <a16:creationId xmlns:a16="http://schemas.microsoft.com/office/drawing/2014/main" id="{957DA0FF-7B85-4C3D-B2FB-1FDB80C7E934}"/>
                </a:ext>
              </a:extLst>
            </p:cNvPr>
            <p:cNvSpPr/>
            <p:nvPr/>
          </p:nvSpPr>
          <p:spPr>
            <a:xfrm>
              <a:off x="2339752" y="2378977"/>
              <a:ext cx="667133" cy="275502"/>
            </a:xfrm>
            <a:prstGeom prst="rightArrow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7 CuadroTexto">
              <a:extLst>
                <a:ext uri="{FF2B5EF4-FFF2-40B4-BE49-F238E27FC236}">
                  <a16:creationId xmlns:a16="http://schemas.microsoft.com/office/drawing/2014/main" id="{BA7036BD-9466-43B0-803A-C9C76EE94DDB}"/>
                </a:ext>
              </a:extLst>
            </p:cNvPr>
            <p:cNvSpPr txBox="1"/>
            <p:nvPr/>
          </p:nvSpPr>
          <p:spPr>
            <a:xfrm>
              <a:off x="2987824" y="1585704"/>
              <a:ext cx="2628292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s-ES" sz="3200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Población sorda cuenta con:</a:t>
              </a:r>
            </a:p>
            <a:p>
              <a:pPr algn="ctr"/>
              <a:r>
                <a:rPr lang="es-ES" sz="4000" b="1" dirty="0">
                  <a:solidFill>
                    <a:schemeClr val="accent5"/>
                  </a:solidFill>
                  <a:latin typeface="Arial Narrow" panose="020B0606020202030204" pitchFamily="34" charset="0"/>
                </a:rPr>
                <a:t>649.451,07</a:t>
              </a:r>
            </a:p>
            <a:p>
              <a:pPr algn="ctr">
                <a:lnSpc>
                  <a:spcPts val="3000"/>
                </a:lnSpc>
              </a:pPr>
              <a:r>
                <a:rPr lang="es-ES" sz="4000" b="1" dirty="0">
                  <a:solidFill>
                    <a:schemeClr val="accent5"/>
                  </a:solidFill>
                  <a:latin typeface="Arial Narrow" panose="020B0606020202030204" pitchFamily="34" charset="0"/>
                </a:rPr>
                <a:t>personas</a:t>
              </a:r>
            </a:p>
          </p:txBody>
        </p:sp>
        <p:sp>
          <p:nvSpPr>
            <p:cNvPr id="8" name="8 Igual que">
              <a:extLst>
                <a:ext uri="{FF2B5EF4-FFF2-40B4-BE49-F238E27FC236}">
                  <a16:creationId xmlns:a16="http://schemas.microsoft.com/office/drawing/2014/main" id="{7F6F74A2-1D03-48DE-8D3E-F4834012B385}"/>
                </a:ext>
              </a:extLst>
            </p:cNvPr>
            <p:cNvSpPr/>
            <p:nvPr/>
          </p:nvSpPr>
          <p:spPr>
            <a:xfrm>
              <a:off x="5616116" y="2316963"/>
              <a:ext cx="540060" cy="399530"/>
            </a:xfrm>
            <a:prstGeom prst="mathEqual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graphicFrame>
          <p:nvGraphicFramePr>
            <p:cNvPr id="9" name="9 Gráfico">
              <a:extLst>
                <a:ext uri="{FF2B5EF4-FFF2-40B4-BE49-F238E27FC236}">
                  <a16:creationId xmlns:a16="http://schemas.microsoft.com/office/drawing/2014/main" id="{8D772AB9-F39D-4DE1-A571-2AA47A5BD20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02724729"/>
                </p:ext>
              </p:extLst>
            </p:nvPr>
          </p:nvGraphicFramePr>
          <p:xfrm>
            <a:off x="4788024" y="373112"/>
            <a:ext cx="5688632" cy="406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8271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99118F-AEDF-4794-86AC-C8CD9EB17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>
                <a:solidFill>
                  <a:schemeClr val="tx1"/>
                </a:solidFill>
              </a:rPr>
              <a:t>En México, 7 de cada 10 personas creen que los derechos de las personas con discapacidad no se respetan o sólo se respetan en parte (</a:t>
            </a:r>
            <a:r>
              <a:rPr lang="es-MX" sz="2800" dirty="0" err="1">
                <a:solidFill>
                  <a:schemeClr val="tx1"/>
                </a:solidFill>
              </a:rPr>
              <a:t>Enadis</a:t>
            </a:r>
            <a:r>
              <a:rPr lang="es-MX" sz="2800" dirty="0">
                <a:solidFill>
                  <a:schemeClr val="tx1"/>
                </a:solidFill>
              </a:rPr>
              <a:t> 2010.)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7755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1040</Words>
  <Application>Microsoft Office PowerPoint</Application>
  <PresentationFormat>Panorámica</PresentationFormat>
  <Paragraphs>54</Paragraphs>
  <Slides>23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Arial Narrow</vt:lpstr>
      <vt:lpstr>Calibri</vt:lpstr>
      <vt:lpstr>Trebuchet MS</vt:lpstr>
      <vt:lpstr>Wingdings</vt:lpstr>
      <vt:lpstr>Wingdings 3</vt:lpstr>
      <vt:lpstr>Faceta</vt:lpstr>
      <vt:lpstr>Importancia del uso del LSM en el ámbito de la Psicología Educativa</vt:lpstr>
      <vt:lpstr>Contextualización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Problematización </vt:lpstr>
      <vt:lpstr>Presentación de PowerPoint</vt:lpstr>
      <vt:lpstr>Presentación de PowerPoint</vt:lpstr>
      <vt:lpstr>Presentación de PowerPoint</vt:lpstr>
      <vt:lpstr>Justificación </vt:lpstr>
      <vt:lpstr>Presentación de PowerPoint</vt:lpstr>
      <vt:lpstr>Marco de referencia.</vt:lpstr>
      <vt:lpstr>Educación Inclusiva</vt:lpstr>
      <vt:lpstr>Presentación de PowerPoint</vt:lpstr>
      <vt:lpstr>MASEE</vt:lpstr>
      <vt:lpstr>Presentación de PowerPoint</vt:lpstr>
      <vt:lpstr>Teoría Sociocultural de Lev Vygotski</vt:lpstr>
      <vt:lpstr>Presentación de PowerPoint</vt:lpstr>
      <vt:lpstr>La Lengua de Señas Mexicana.</vt:lpstr>
      <vt:lpstr>Universalidad de las Señas </vt:lpstr>
      <vt:lpstr>Conclusión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Importancia del uso del LSM en el ámbito de la Psicología Educativa</dc:title>
  <dc:creator>Kenya Paredes</dc:creator>
  <cp:lastModifiedBy>Kenya Paredes</cp:lastModifiedBy>
  <cp:revision>7</cp:revision>
  <dcterms:created xsi:type="dcterms:W3CDTF">2018-12-06T03:07:55Z</dcterms:created>
  <dcterms:modified xsi:type="dcterms:W3CDTF">2018-12-06T04:10:23Z</dcterms:modified>
</cp:coreProperties>
</file>