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ABEA-FC0F-492A-93FD-FD89E68EF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742E42-F288-40A1-A4D4-AC7DEA64F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81589A-5F2E-452C-8E72-0ADFE84F2CD6}"/>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5" name="Footer Placeholder 4">
            <a:extLst>
              <a:ext uri="{FF2B5EF4-FFF2-40B4-BE49-F238E27FC236}">
                <a16:creationId xmlns:a16="http://schemas.microsoft.com/office/drawing/2014/main" id="{88020E79-D345-45B9-81B4-B0E003EB4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25B77-4D30-4269-BE61-75A463373FB5}"/>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111774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1972-B4FD-4018-AC5D-033508A7AA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34B0DE-6774-4400-ABE6-FD4EABEB65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A80F1-D31D-4786-B6F4-C541F4ED6A28}"/>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5" name="Footer Placeholder 4">
            <a:extLst>
              <a:ext uri="{FF2B5EF4-FFF2-40B4-BE49-F238E27FC236}">
                <a16:creationId xmlns:a16="http://schemas.microsoft.com/office/drawing/2014/main" id="{B11E8C57-7E11-45C9-B0BD-8E5CFB15C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3D25B-766C-46E1-BADF-298EAEFF4F19}"/>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406527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EAF85-0170-4CD9-9848-C9DC6FC1E3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3BD311-7A12-4938-8DF4-7DAC5D816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725E9-93D7-4CC9-B1A9-3D19C20E0E7D}"/>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5" name="Footer Placeholder 4">
            <a:extLst>
              <a:ext uri="{FF2B5EF4-FFF2-40B4-BE49-F238E27FC236}">
                <a16:creationId xmlns:a16="http://schemas.microsoft.com/office/drawing/2014/main" id="{6AEE6CCD-3643-4A49-BE3D-89A2B6F9B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F52A1-1FED-411A-9A40-4999269AB9B7}"/>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27789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64D9-294A-4517-BEB2-9F1B1B411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4CD76-75E5-43E2-AC69-6618AD2B8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30D97-4420-4DDF-B769-9A4D49AE821A}"/>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5" name="Footer Placeholder 4">
            <a:extLst>
              <a:ext uri="{FF2B5EF4-FFF2-40B4-BE49-F238E27FC236}">
                <a16:creationId xmlns:a16="http://schemas.microsoft.com/office/drawing/2014/main" id="{C8F595C9-B515-4383-A8C1-E358BD44A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6DA47-DF60-48F4-BB4D-507CB9A9DECE}"/>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427876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0796-3DEC-46B5-B2F1-B47E31AFCF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2900B-63BC-4198-AB38-BE5AF7315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28DED4-D51B-468A-A043-A8AE2D4DCB9D}"/>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5" name="Footer Placeholder 4">
            <a:extLst>
              <a:ext uri="{FF2B5EF4-FFF2-40B4-BE49-F238E27FC236}">
                <a16:creationId xmlns:a16="http://schemas.microsoft.com/office/drawing/2014/main" id="{EA4C2981-4E4E-44E4-88D1-0B35FC4F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E9FE1-DD05-45A2-806C-AEAEEB772BA2}"/>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390493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B1B3-9304-4E32-B3A0-7935B16D1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F3CE6-CD55-4289-968F-3AC35970B9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E02F4-F87D-43C5-BE1F-6B0211174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A311F8-BD9A-4CDF-B78B-E569B1B78782}"/>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6" name="Footer Placeholder 5">
            <a:extLst>
              <a:ext uri="{FF2B5EF4-FFF2-40B4-BE49-F238E27FC236}">
                <a16:creationId xmlns:a16="http://schemas.microsoft.com/office/drawing/2014/main" id="{7E4AC8F3-4ABA-4192-975B-78B33B5C4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F8F94-CE40-406C-B63F-BC41993B475C}"/>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382519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CA24-6BFB-4CAD-AA4B-5BF82F1DA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7B9231-D813-4951-B18F-D37182BC0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CD480-A17D-49EF-856B-6C32A1E9B9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BD5BDE-1951-45E6-B77F-0E2C55F29F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7795AC-5844-43A4-8C47-7EB90D62F2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F823D4-9D94-4454-B543-636FC7C34065}"/>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8" name="Footer Placeholder 7">
            <a:extLst>
              <a:ext uri="{FF2B5EF4-FFF2-40B4-BE49-F238E27FC236}">
                <a16:creationId xmlns:a16="http://schemas.microsoft.com/office/drawing/2014/main" id="{5C0B5D7E-7EF3-426A-97A8-775889160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032EBF-F90C-41FB-9473-038233FBF3F4}"/>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397335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EA79-D39C-431B-9555-0950BB3CA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EBE8E-F14D-4B60-92A7-A16393CDAF15}"/>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4" name="Footer Placeholder 3">
            <a:extLst>
              <a:ext uri="{FF2B5EF4-FFF2-40B4-BE49-F238E27FC236}">
                <a16:creationId xmlns:a16="http://schemas.microsoft.com/office/drawing/2014/main" id="{8BD6700C-01AB-407C-AE20-7A2E07B85D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213F75-7910-46B0-9FB2-B088A4995037}"/>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96598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EA98F-DFE3-4E7E-8E63-C781E83EEB99}"/>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3" name="Footer Placeholder 2">
            <a:extLst>
              <a:ext uri="{FF2B5EF4-FFF2-40B4-BE49-F238E27FC236}">
                <a16:creationId xmlns:a16="http://schemas.microsoft.com/office/drawing/2014/main" id="{7DDD93B5-B506-44AB-8647-2E88966809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EDB137-E2E7-46F0-B080-458C0516751A}"/>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142229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2294-8186-4219-A2DD-372C4F126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E2D273-77C0-4E8E-AB4A-8E6D15880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B0607E-15BA-4BB4-BC39-B8903DDA5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75D2D-6945-40B7-A32A-27900E201DDF}"/>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6" name="Footer Placeholder 5">
            <a:extLst>
              <a:ext uri="{FF2B5EF4-FFF2-40B4-BE49-F238E27FC236}">
                <a16:creationId xmlns:a16="http://schemas.microsoft.com/office/drawing/2014/main" id="{B8F6C4D5-75D8-44D6-8DB6-D315147B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3442B-9AFE-4589-AFE8-557C9DD27880}"/>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372318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AC2E-88A6-472F-A76E-E5E807459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B859A1-F71B-4B4E-B189-46F2C69BC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D9CC1-2A65-4ABE-AF68-B8F9330C8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A3E8EB-0CF7-4F85-B2E7-338A549B24EA}"/>
              </a:ext>
            </a:extLst>
          </p:cNvPr>
          <p:cNvSpPr>
            <a:spLocks noGrp="1"/>
          </p:cNvSpPr>
          <p:nvPr>
            <p:ph type="dt" sz="half" idx="10"/>
          </p:nvPr>
        </p:nvSpPr>
        <p:spPr/>
        <p:txBody>
          <a:bodyPr/>
          <a:lstStyle/>
          <a:p>
            <a:fld id="{CEC5E450-5033-4B05-9066-6813453D43E3}" type="datetimeFigureOut">
              <a:rPr lang="en-US" smtClean="0"/>
              <a:t>07-Sep-21</a:t>
            </a:fld>
            <a:endParaRPr lang="en-US"/>
          </a:p>
        </p:txBody>
      </p:sp>
      <p:sp>
        <p:nvSpPr>
          <p:cNvPr id="6" name="Footer Placeholder 5">
            <a:extLst>
              <a:ext uri="{FF2B5EF4-FFF2-40B4-BE49-F238E27FC236}">
                <a16:creationId xmlns:a16="http://schemas.microsoft.com/office/drawing/2014/main" id="{D3F0EB6A-8C7D-4CB7-9592-6EF1C3A083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7FED5-652B-4706-9413-6AB68483D56C}"/>
              </a:ext>
            </a:extLst>
          </p:cNvPr>
          <p:cNvSpPr>
            <a:spLocks noGrp="1"/>
          </p:cNvSpPr>
          <p:nvPr>
            <p:ph type="sldNum" sz="quarter" idx="12"/>
          </p:nvPr>
        </p:nvSpPr>
        <p:spPr/>
        <p:txBody>
          <a:bodyPr/>
          <a:lstStyle/>
          <a:p>
            <a:fld id="{EDE01A5F-533F-4D51-981E-500C0D40E74B}" type="slidenum">
              <a:rPr lang="en-US" smtClean="0"/>
              <a:t>‹#›</a:t>
            </a:fld>
            <a:endParaRPr lang="en-US"/>
          </a:p>
        </p:txBody>
      </p:sp>
    </p:spTree>
    <p:extLst>
      <p:ext uri="{BB962C8B-B14F-4D97-AF65-F5344CB8AC3E}">
        <p14:creationId xmlns:p14="http://schemas.microsoft.com/office/powerpoint/2010/main" val="182144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FFDF5-6CEF-4CA2-93B4-934A87218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E1F36D-3ED6-45DE-9435-AA0B1D801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07B58-F6D9-4B9A-8470-EDE322945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5E450-5033-4B05-9066-6813453D43E3}" type="datetimeFigureOut">
              <a:rPr lang="en-US" smtClean="0"/>
              <a:t>07-Sep-21</a:t>
            </a:fld>
            <a:endParaRPr lang="en-US"/>
          </a:p>
        </p:txBody>
      </p:sp>
      <p:sp>
        <p:nvSpPr>
          <p:cNvPr id="5" name="Footer Placeholder 4">
            <a:extLst>
              <a:ext uri="{FF2B5EF4-FFF2-40B4-BE49-F238E27FC236}">
                <a16:creationId xmlns:a16="http://schemas.microsoft.com/office/drawing/2014/main" id="{9C7BFBEB-653A-4870-9FD6-2D06FB8D7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C4BE7-523B-4FE4-9811-D6B9EEC6E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01A5F-533F-4D51-981E-500C0D40E74B}" type="slidenum">
              <a:rPr lang="en-US" smtClean="0"/>
              <a:t>‹#›</a:t>
            </a:fld>
            <a:endParaRPr lang="en-US"/>
          </a:p>
        </p:txBody>
      </p:sp>
    </p:spTree>
    <p:extLst>
      <p:ext uri="{BB962C8B-B14F-4D97-AF65-F5344CB8AC3E}">
        <p14:creationId xmlns:p14="http://schemas.microsoft.com/office/powerpoint/2010/main" val="365548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EC084A16-00CB-4832-9C42-677870DBC85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959E5-3484-4033-9217-E752AA01DE9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Monocular Imaging System</a:t>
            </a:r>
          </a:p>
        </p:txBody>
      </p:sp>
      <p:sp>
        <p:nvSpPr>
          <p:cNvPr id="3" name="Subtitle 2">
            <a:extLst>
              <a:ext uri="{FF2B5EF4-FFF2-40B4-BE49-F238E27FC236}">
                <a16:creationId xmlns:a16="http://schemas.microsoft.com/office/drawing/2014/main" id="{A85C1D25-8FC4-4F01-9F63-EC12A8E8CC0F}"/>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Unit 2 Image Formation Models</a:t>
            </a:r>
          </a:p>
        </p:txBody>
      </p:sp>
    </p:spTree>
    <p:extLst>
      <p:ext uri="{BB962C8B-B14F-4D97-AF65-F5344CB8AC3E}">
        <p14:creationId xmlns:p14="http://schemas.microsoft.com/office/powerpoint/2010/main" val="11589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D3314-A280-46C2-A8CD-86F1415BC196}"/>
              </a:ext>
            </a:extLst>
          </p:cNvPr>
          <p:cNvSpPr>
            <a:spLocks noGrp="1"/>
          </p:cNvSpPr>
          <p:nvPr>
            <p:ph type="title"/>
          </p:nvPr>
        </p:nvSpPr>
        <p:spPr>
          <a:xfrm>
            <a:off x="466722" y="586855"/>
            <a:ext cx="3201366" cy="3387497"/>
          </a:xfrm>
        </p:spPr>
        <p:txBody>
          <a:bodyPr anchor="b">
            <a:normAutofit/>
          </a:bodyPr>
          <a:lstStyle/>
          <a:p>
            <a:pPr algn="r"/>
            <a:r>
              <a:rPr lang="en-US" sz="4000" b="1" i="0">
                <a:solidFill>
                  <a:srgbClr val="FFFFFF"/>
                </a:solidFill>
                <a:effectLst/>
                <a:latin typeface="Open Sans" panose="020B0604020202020204" pitchFamily="34" charset="0"/>
              </a:rPr>
              <a:t>What Is Monocular Vision?</a:t>
            </a:r>
            <a:br>
              <a:rPr lang="en-US" sz="4000" b="1" i="0">
                <a:solidFill>
                  <a:srgbClr val="FFFFFF"/>
                </a:solidFill>
                <a:effectLst/>
                <a:latin typeface="Open Sans" panose="020B0604020202020204"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195CF734-A30D-439E-AA34-F0C704E6503B}"/>
              </a:ext>
            </a:extLst>
          </p:cNvPr>
          <p:cNvSpPr>
            <a:spLocks noGrp="1"/>
          </p:cNvSpPr>
          <p:nvPr>
            <p:ph idx="1"/>
          </p:nvPr>
        </p:nvSpPr>
        <p:spPr>
          <a:xfrm>
            <a:off x="4810259" y="649480"/>
            <a:ext cx="6555347" cy="5546047"/>
          </a:xfrm>
        </p:spPr>
        <p:txBody>
          <a:bodyPr anchor="ctr">
            <a:normAutofit/>
          </a:bodyPr>
          <a:lstStyle/>
          <a:p>
            <a:pPr algn="just"/>
            <a:r>
              <a:rPr lang="en-US" sz="2000" b="1" i="0" dirty="0">
                <a:effectLst/>
                <a:latin typeface="Open Sans" panose="020B0606030504020204" pitchFamily="34" charset="0"/>
              </a:rPr>
              <a:t>Monocular vision</a:t>
            </a:r>
            <a:r>
              <a:rPr lang="en-US" sz="2000" b="0" i="0" dirty="0">
                <a:effectLst/>
                <a:latin typeface="Open Sans" panose="020B0606030504020204" pitchFamily="34" charset="0"/>
              </a:rPr>
              <a:t> is seeing with only one eye at a time. </a:t>
            </a:r>
          </a:p>
          <a:p>
            <a:pPr algn="just"/>
            <a:r>
              <a:rPr lang="en-US" sz="2000" b="0" i="0" dirty="0">
                <a:effectLst/>
                <a:latin typeface="Open Sans" panose="020B0606030504020204" pitchFamily="34" charset="0"/>
              </a:rPr>
              <a:t>Seeing with both eyes is </a:t>
            </a:r>
            <a:r>
              <a:rPr lang="en-US" sz="2000" b="1" i="0" dirty="0">
                <a:effectLst/>
                <a:latin typeface="Open Sans" panose="020B0606030504020204" pitchFamily="34" charset="0"/>
              </a:rPr>
              <a:t>binocular vision</a:t>
            </a:r>
            <a:r>
              <a:rPr lang="en-US" sz="2000" b="0" i="0" dirty="0">
                <a:effectLst/>
                <a:latin typeface="Open Sans" panose="020B0606030504020204" pitchFamily="34" charset="0"/>
              </a:rPr>
              <a:t>.</a:t>
            </a:r>
            <a:endParaRPr lang="en-US" sz="2000" dirty="0">
              <a:latin typeface="Open Sans" panose="020B0606030504020204" pitchFamily="34" charset="0"/>
            </a:endParaRPr>
          </a:p>
          <a:p>
            <a:pPr algn="just"/>
            <a:r>
              <a:rPr lang="en-US" sz="2000" b="0" i="0" dirty="0">
                <a:effectLst/>
                <a:latin typeface="Open Sans" panose="020B0606030504020204" pitchFamily="34" charset="0"/>
              </a:rPr>
              <a:t>Animals with monocular vision can see a lot of area with that one eye - more than we can. </a:t>
            </a:r>
          </a:p>
          <a:p>
            <a:pPr algn="just"/>
            <a:r>
              <a:rPr lang="en-US" sz="2000" b="0" i="0" dirty="0">
                <a:effectLst/>
                <a:latin typeface="Open Sans" panose="020B0606030504020204" pitchFamily="34" charset="0"/>
              </a:rPr>
              <a:t>This means they have an increased </a:t>
            </a:r>
            <a:r>
              <a:rPr lang="en-US" sz="2000" b="1" i="0" dirty="0">
                <a:effectLst/>
                <a:latin typeface="Open Sans" panose="020B0606030504020204" pitchFamily="34" charset="0"/>
              </a:rPr>
              <a:t>field of view</a:t>
            </a:r>
            <a:r>
              <a:rPr lang="en-US" sz="2000" b="0" i="0" dirty="0">
                <a:effectLst/>
                <a:latin typeface="Open Sans" panose="020B0606030504020204" pitchFamily="34" charset="0"/>
              </a:rPr>
              <a:t>, or area that is visible to the eye. </a:t>
            </a:r>
          </a:p>
          <a:p>
            <a:pPr algn="just"/>
            <a:r>
              <a:rPr lang="en-US" sz="2000" b="0" i="0" dirty="0">
                <a:effectLst/>
                <a:latin typeface="Open Sans" panose="020B0606030504020204" pitchFamily="34" charset="0"/>
              </a:rPr>
              <a:t>The downside is, that animal will have more trouble figuring out the distance between themselves an object. </a:t>
            </a:r>
          </a:p>
          <a:p>
            <a:pPr algn="just"/>
            <a:r>
              <a:rPr lang="en-US" sz="2000" b="0" i="0" dirty="0">
                <a:effectLst/>
                <a:latin typeface="Open Sans" panose="020B0606030504020204" pitchFamily="34" charset="0"/>
              </a:rPr>
              <a:t>In other words, it limits their </a:t>
            </a:r>
            <a:r>
              <a:rPr lang="en-US" sz="2000" b="1" i="0" dirty="0">
                <a:effectLst/>
                <a:latin typeface="Open Sans" panose="020B0606030504020204" pitchFamily="34" charset="0"/>
              </a:rPr>
              <a:t>depth perception</a:t>
            </a:r>
            <a:r>
              <a:rPr lang="en-US" sz="2000" b="0" i="0" dirty="0">
                <a:effectLst/>
                <a:latin typeface="Open Sans" panose="020B0606030504020204" pitchFamily="34" charset="0"/>
              </a:rPr>
              <a:t>, or the ability to judge spatial distance from one object to another.</a:t>
            </a:r>
            <a:endParaRPr lang="en-US" sz="2000" dirty="0"/>
          </a:p>
        </p:txBody>
      </p:sp>
    </p:spTree>
    <p:extLst>
      <p:ext uri="{BB962C8B-B14F-4D97-AF65-F5344CB8AC3E}">
        <p14:creationId xmlns:p14="http://schemas.microsoft.com/office/powerpoint/2010/main" val="7826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C50-4B2E-4914-885E-7B7B669EB3ED}"/>
              </a:ext>
            </a:extLst>
          </p:cNvPr>
          <p:cNvSpPr>
            <a:spLocks noGrp="1"/>
          </p:cNvSpPr>
          <p:nvPr>
            <p:ph type="title"/>
          </p:nvPr>
        </p:nvSpPr>
        <p:spPr/>
        <p:txBody>
          <a:bodyPr/>
          <a:lstStyle/>
          <a:p>
            <a:r>
              <a:rPr lang="en-US" b="1" i="0" dirty="0">
                <a:solidFill>
                  <a:srgbClr val="555555"/>
                </a:solidFill>
                <a:effectLst/>
                <a:latin typeface="Open Sans" panose="020B0606030504020204" pitchFamily="34" charset="0"/>
              </a:rPr>
              <a:t>Monocular vs. Binocular</a:t>
            </a:r>
            <a:br>
              <a:rPr lang="en-US" b="1" i="0" dirty="0">
                <a:solidFill>
                  <a:srgbClr val="555555"/>
                </a:solidFill>
                <a:effectLst/>
                <a:latin typeface="Open Sans" panose="020B0606030504020204" pitchFamily="34" charset="0"/>
              </a:rPr>
            </a:br>
            <a:endParaRPr lang="en-US" b="1" dirty="0"/>
          </a:p>
        </p:txBody>
      </p:sp>
      <p:sp>
        <p:nvSpPr>
          <p:cNvPr id="3" name="Content Placeholder 2">
            <a:extLst>
              <a:ext uri="{FF2B5EF4-FFF2-40B4-BE49-F238E27FC236}">
                <a16:creationId xmlns:a16="http://schemas.microsoft.com/office/drawing/2014/main" id="{19D3DE8D-4C5C-468B-9666-5C7E95A22573}"/>
              </a:ext>
            </a:extLst>
          </p:cNvPr>
          <p:cNvSpPr>
            <a:spLocks noGrp="1"/>
          </p:cNvSpPr>
          <p:nvPr>
            <p:ph idx="1"/>
          </p:nvPr>
        </p:nvSpPr>
        <p:spPr/>
        <p:txBody>
          <a:bodyPr/>
          <a:lstStyle/>
          <a:p>
            <a:pPr algn="just"/>
            <a:r>
              <a:rPr lang="en-US" b="0" i="0" dirty="0">
                <a:solidFill>
                  <a:srgbClr val="555555"/>
                </a:solidFill>
                <a:effectLst/>
                <a:latin typeface="Open Sans" panose="020B0606030504020204" pitchFamily="34" charset="0"/>
              </a:rPr>
              <a:t>The </a:t>
            </a:r>
            <a:r>
              <a:rPr lang="en-US" b="1" i="0" dirty="0">
                <a:solidFill>
                  <a:srgbClr val="555555"/>
                </a:solidFill>
                <a:effectLst/>
                <a:latin typeface="Open Sans" panose="020B0606030504020204" pitchFamily="34" charset="0"/>
              </a:rPr>
              <a:t>difference</a:t>
            </a:r>
            <a:r>
              <a:rPr lang="en-US" b="0" i="0" dirty="0">
                <a:solidFill>
                  <a:srgbClr val="555555"/>
                </a:solidFill>
                <a:effectLst/>
                <a:latin typeface="Open Sans" panose="020B0606030504020204" pitchFamily="34" charset="0"/>
              </a:rPr>
              <a:t> between monocular vision and binocular vision is the location of the eyes.</a:t>
            </a:r>
          </a:p>
          <a:p>
            <a:pPr algn="just"/>
            <a:r>
              <a:rPr lang="en-US" b="0" i="0" dirty="0">
                <a:solidFill>
                  <a:srgbClr val="555555"/>
                </a:solidFill>
                <a:effectLst/>
                <a:latin typeface="Open Sans" panose="020B0606030504020204" pitchFamily="34" charset="0"/>
              </a:rPr>
              <a:t> With monocular vision, the eyes are located on the side of the head, and only one eye can take in the visual field presented. </a:t>
            </a:r>
          </a:p>
          <a:p>
            <a:pPr algn="just"/>
            <a:r>
              <a:rPr lang="en-US" b="0" i="0" dirty="0">
                <a:solidFill>
                  <a:srgbClr val="555555"/>
                </a:solidFill>
                <a:effectLst/>
                <a:latin typeface="Open Sans" panose="020B0606030504020204" pitchFamily="34" charset="0"/>
              </a:rPr>
              <a:t>With binocular vision, eyes are located in the front of the head, and both eyes are used to take in the visual field.</a:t>
            </a:r>
            <a:endParaRPr lang="en-US" dirty="0"/>
          </a:p>
        </p:txBody>
      </p:sp>
    </p:spTree>
    <p:extLst>
      <p:ext uri="{BB962C8B-B14F-4D97-AF65-F5344CB8AC3E}">
        <p14:creationId xmlns:p14="http://schemas.microsoft.com/office/powerpoint/2010/main" val="320808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383CE409-4251-4FE8-A683-07C13D292993}"/>
              </a:ext>
            </a:extLst>
          </p:cNvPr>
          <p:cNvSpPr>
            <a:spLocks noGrp="1"/>
          </p:cNvSpPr>
          <p:nvPr>
            <p:ph idx="1"/>
          </p:nvPr>
        </p:nvSpPr>
        <p:spPr>
          <a:xfrm>
            <a:off x="4810259" y="649480"/>
            <a:ext cx="6555347" cy="5546047"/>
          </a:xfrm>
        </p:spPr>
        <p:txBody>
          <a:bodyPr anchor="ctr">
            <a:normAutofit/>
          </a:bodyPr>
          <a:lstStyle/>
          <a:p>
            <a:r>
              <a:rPr lang="en-US" sz="2000" b="0" i="0">
                <a:effectLst/>
                <a:latin typeface="Open Sans" panose="020B0606030504020204" pitchFamily="34" charset="0"/>
              </a:rPr>
              <a:t>Monocular vision means that one eye, for the most part, cannot see what the other eye sees. Vision fields don't overlap because the eyes are located on opposite sides of the head.</a:t>
            </a:r>
          </a:p>
          <a:p>
            <a:r>
              <a:rPr lang="en-US" sz="2000" b="0" i="0">
                <a:effectLst/>
                <a:latin typeface="Open Sans" panose="020B0606030504020204" pitchFamily="34" charset="0"/>
              </a:rPr>
              <a:t> However, binocular vision does overlap because the eyes are so close together. The ability to overlap vision fields using both eyes provides the ability to estimate distances. </a:t>
            </a:r>
          </a:p>
          <a:p>
            <a:r>
              <a:rPr lang="en-US" sz="2000" b="0" i="0">
                <a:effectLst/>
                <a:latin typeface="Open Sans" panose="020B0606030504020204" pitchFamily="34" charset="0"/>
              </a:rPr>
              <a:t>With monocular vision, distance is often gauged inaccurately.</a:t>
            </a:r>
          </a:p>
          <a:p>
            <a:endParaRPr lang="en-US" sz="2000"/>
          </a:p>
        </p:txBody>
      </p:sp>
    </p:spTree>
    <p:extLst>
      <p:ext uri="{BB962C8B-B14F-4D97-AF65-F5344CB8AC3E}">
        <p14:creationId xmlns:p14="http://schemas.microsoft.com/office/powerpoint/2010/main" val="8384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11E56-685C-40B0-96F9-FB2698E20696}"/>
              </a:ext>
            </a:extLst>
          </p:cNvPr>
          <p:cNvSpPr>
            <a:spLocks noGrp="1"/>
          </p:cNvSpPr>
          <p:nvPr>
            <p:ph type="title"/>
          </p:nvPr>
        </p:nvSpPr>
        <p:spPr>
          <a:xfrm>
            <a:off x="466722" y="586855"/>
            <a:ext cx="3201366" cy="3387497"/>
          </a:xfrm>
        </p:spPr>
        <p:txBody>
          <a:bodyPr anchor="b">
            <a:normAutofit/>
          </a:bodyPr>
          <a:lstStyle/>
          <a:p>
            <a:pPr algn="r"/>
            <a:r>
              <a:rPr lang="en-US" sz="4000" b="1" i="0">
                <a:solidFill>
                  <a:srgbClr val="FFFFFF"/>
                </a:solidFill>
                <a:effectLst/>
                <a:latin typeface="Open Sans" panose="020B0606030504020204" pitchFamily="34" charset="0"/>
              </a:rPr>
              <a:t>Animals with Monocular Vision</a:t>
            </a:r>
            <a:br>
              <a:rPr lang="en-US" sz="4000" b="1" i="0">
                <a:solidFill>
                  <a:srgbClr val="FFFFFF"/>
                </a:solidFill>
                <a:effectLst/>
                <a:latin typeface="Open Sans" panose="020B0606030504020204"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ACA4C702-E39C-46BE-8932-155EF424698A}"/>
              </a:ext>
            </a:extLst>
          </p:cNvPr>
          <p:cNvSpPr>
            <a:spLocks noGrp="1"/>
          </p:cNvSpPr>
          <p:nvPr>
            <p:ph idx="1"/>
          </p:nvPr>
        </p:nvSpPr>
        <p:spPr>
          <a:xfrm>
            <a:off x="4810259" y="649480"/>
            <a:ext cx="6555347" cy="5546047"/>
          </a:xfrm>
        </p:spPr>
        <p:txBody>
          <a:bodyPr anchor="ctr">
            <a:normAutofit/>
          </a:bodyPr>
          <a:lstStyle/>
          <a:p>
            <a:pPr algn="just"/>
            <a:r>
              <a:rPr lang="en-US" sz="2000" b="0" i="0" dirty="0">
                <a:effectLst/>
                <a:latin typeface="Open Sans" panose="020B0606030504020204" pitchFamily="34" charset="0"/>
              </a:rPr>
              <a:t>With the exception of owls, monocular vision is very common for birds. Another animal group with monocular vision is most lizards. </a:t>
            </a:r>
          </a:p>
          <a:p>
            <a:pPr algn="just"/>
            <a:r>
              <a:rPr lang="en-US" sz="2000" b="0" i="0" dirty="0">
                <a:effectLst/>
                <a:latin typeface="Open Sans" panose="020B0606030504020204" pitchFamily="34" charset="0"/>
              </a:rPr>
              <a:t>Herbivores or prey animals, such as rabbits, goats, cows, deer, commonly have monocular vision.</a:t>
            </a:r>
          </a:p>
          <a:p>
            <a:pPr algn="just"/>
            <a:r>
              <a:rPr lang="en-US" sz="2000" b="0" i="0" dirty="0">
                <a:effectLst/>
                <a:latin typeface="Open Sans" panose="020B0606030504020204" pitchFamily="34" charset="0"/>
              </a:rPr>
              <a:t> Humans and predators, such as eagles, lions, and tigers, are commonly known for having binocular vision</a:t>
            </a:r>
            <a:endParaRPr lang="en-US" sz="2000" dirty="0"/>
          </a:p>
        </p:txBody>
      </p:sp>
    </p:spTree>
    <p:extLst>
      <p:ext uri="{BB962C8B-B14F-4D97-AF65-F5344CB8AC3E}">
        <p14:creationId xmlns:p14="http://schemas.microsoft.com/office/powerpoint/2010/main" val="2661300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336</Words>
  <Application>Microsoft Office PowerPoint</Application>
  <PresentationFormat>Widescreen</PresentationFormat>
  <Paragraphs>20</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Open Sans</vt:lpstr>
      <vt:lpstr>Office Theme</vt:lpstr>
      <vt:lpstr>Monocular Imaging System</vt:lpstr>
      <vt:lpstr>What Is Monocular Vision? </vt:lpstr>
      <vt:lpstr>Monocular vs. Binocular </vt:lpstr>
      <vt:lpstr>PowerPoint Presentation</vt:lpstr>
      <vt:lpstr>Animals with Monocular Vision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Monocular Imaging System</dc:title>
  <dc:creator>Sarah Taylor</dc:creator>
  <cp:lastModifiedBy>Sarah Taylor</cp:lastModifiedBy>
  <cp:revision>1</cp:revision>
  <dcterms:created xsi:type="dcterms:W3CDTF">2021-09-07T08:46:12Z</dcterms:created>
  <dcterms:modified xsi:type="dcterms:W3CDTF">2021-09-07T10:50:38Z</dcterms:modified>
</cp:coreProperties>
</file>