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54355-48B3-4415-B09B-45785F4892F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2627ACC-D8BF-48CB-BC34-62E752D67E34}">
      <dgm:prSet/>
      <dgm:spPr/>
      <dgm:t>
        <a:bodyPr/>
        <a:lstStyle/>
        <a:p>
          <a:r>
            <a:rPr lang="en-US" b="0" i="0"/>
            <a:t>Cancer has long been a deadly illness. Even in today’s age of technological advancements, cancer can be fatal if we don’t identify it at an early stage. Detecting cancerous cell(s) as quickly as possible can potentially save millions of lives.</a:t>
          </a:r>
          <a:endParaRPr lang="en-US"/>
        </a:p>
      </dgm:t>
    </dgm:pt>
    <dgm:pt modelId="{C33D4C52-519E-471C-B860-5C3E4FEC554B}" type="parTrans" cxnId="{FE39542D-F310-4CA7-ACB6-D04A7FF8B265}">
      <dgm:prSet/>
      <dgm:spPr/>
      <dgm:t>
        <a:bodyPr/>
        <a:lstStyle/>
        <a:p>
          <a:endParaRPr lang="en-US"/>
        </a:p>
      </dgm:t>
    </dgm:pt>
    <dgm:pt modelId="{97FC2720-6556-4F5C-8B82-C21643E9E9A1}" type="sibTrans" cxnId="{FE39542D-F310-4CA7-ACB6-D04A7FF8B265}">
      <dgm:prSet/>
      <dgm:spPr/>
      <dgm:t>
        <a:bodyPr/>
        <a:lstStyle/>
        <a:p>
          <a:endParaRPr lang="en-US"/>
        </a:p>
      </dgm:t>
    </dgm:pt>
    <dgm:pt modelId="{8041B1C3-5C84-4E3D-BA89-5A292A63F848}">
      <dgm:prSet/>
      <dgm:spPr/>
      <dgm:t>
        <a:bodyPr/>
        <a:lstStyle/>
        <a:p>
          <a:r>
            <a:rPr lang="en-US" b="0" i="0"/>
            <a:t>The shape of the cancerous cells plays a vital role in determining the severity of the cancer. You might have put the pieces together – object detection will not be very useful here. We will only generate bounding boxes which will not help us in identifying the shape of the cells.</a:t>
          </a:r>
          <a:endParaRPr lang="en-US"/>
        </a:p>
      </dgm:t>
    </dgm:pt>
    <dgm:pt modelId="{27E7EDE3-9407-456D-BBBB-7D18847EED30}" type="parTrans" cxnId="{B5F11CC0-4344-4082-8805-496593883FE6}">
      <dgm:prSet/>
      <dgm:spPr/>
      <dgm:t>
        <a:bodyPr/>
        <a:lstStyle/>
        <a:p>
          <a:endParaRPr lang="en-US"/>
        </a:p>
      </dgm:t>
    </dgm:pt>
    <dgm:pt modelId="{3215B8FF-37EB-4540-88BD-06F9D08F761A}" type="sibTrans" cxnId="{B5F11CC0-4344-4082-8805-496593883FE6}">
      <dgm:prSet/>
      <dgm:spPr/>
      <dgm:t>
        <a:bodyPr/>
        <a:lstStyle/>
        <a:p>
          <a:endParaRPr lang="en-US"/>
        </a:p>
      </dgm:t>
    </dgm:pt>
    <dgm:pt modelId="{F0698BA1-0A10-4177-AFED-A58080AEA39A}" type="pres">
      <dgm:prSet presAssocID="{A8354355-48B3-4415-B09B-45785F4892FE}" presName="linear" presStyleCnt="0">
        <dgm:presLayoutVars>
          <dgm:animLvl val="lvl"/>
          <dgm:resizeHandles val="exact"/>
        </dgm:presLayoutVars>
      </dgm:prSet>
      <dgm:spPr/>
    </dgm:pt>
    <dgm:pt modelId="{6507E8E5-5726-4DD6-99C4-8CBE71436B24}" type="pres">
      <dgm:prSet presAssocID="{B2627ACC-D8BF-48CB-BC34-62E752D67E34}" presName="parentText" presStyleLbl="node1" presStyleIdx="0" presStyleCnt="2">
        <dgm:presLayoutVars>
          <dgm:chMax val="0"/>
          <dgm:bulletEnabled val="1"/>
        </dgm:presLayoutVars>
      </dgm:prSet>
      <dgm:spPr/>
    </dgm:pt>
    <dgm:pt modelId="{A09ABE91-1948-4916-A143-90A634B59D45}" type="pres">
      <dgm:prSet presAssocID="{97FC2720-6556-4F5C-8B82-C21643E9E9A1}" presName="spacer" presStyleCnt="0"/>
      <dgm:spPr/>
    </dgm:pt>
    <dgm:pt modelId="{55D1BC97-E177-40D2-B263-30E25610CB27}" type="pres">
      <dgm:prSet presAssocID="{8041B1C3-5C84-4E3D-BA89-5A292A63F848}" presName="parentText" presStyleLbl="node1" presStyleIdx="1" presStyleCnt="2">
        <dgm:presLayoutVars>
          <dgm:chMax val="0"/>
          <dgm:bulletEnabled val="1"/>
        </dgm:presLayoutVars>
      </dgm:prSet>
      <dgm:spPr/>
    </dgm:pt>
  </dgm:ptLst>
  <dgm:cxnLst>
    <dgm:cxn modelId="{389F1C26-7C9B-4572-8604-688E5C64945A}" type="presOf" srcId="{8041B1C3-5C84-4E3D-BA89-5A292A63F848}" destId="{55D1BC97-E177-40D2-B263-30E25610CB27}" srcOrd="0" destOrd="0" presId="urn:microsoft.com/office/officeart/2005/8/layout/vList2"/>
    <dgm:cxn modelId="{FE39542D-F310-4CA7-ACB6-D04A7FF8B265}" srcId="{A8354355-48B3-4415-B09B-45785F4892FE}" destId="{B2627ACC-D8BF-48CB-BC34-62E752D67E34}" srcOrd="0" destOrd="0" parTransId="{C33D4C52-519E-471C-B860-5C3E4FEC554B}" sibTransId="{97FC2720-6556-4F5C-8B82-C21643E9E9A1}"/>
    <dgm:cxn modelId="{C4AD88BA-5F40-449C-8B19-CE8FA530EDC8}" type="presOf" srcId="{A8354355-48B3-4415-B09B-45785F4892FE}" destId="{F0698BA1-0A10-4177-AFED-A58080AEA39A}" srcOrd="0" destOrd="0" presId="urn:microsoft.com/office/officeart/2005/8/layout/vList2"/>
    <dgm:cxn modelId="{B5F11CC0-4344-4082-8805-496593883FE6}" srcId="{A8354355-48B3-4415-B09B-45785F4892FE}" destId="{8041B1C3-5C84-4E3D-BA89-5A292A63F848}" srcOrd="1" destOrd="0" parTransId="{27E7EDE3-9407-456D-BBBB-7D18847EED30}" sibTransId="{3215B8FF-37EB-4540-88BD-06F9D08F761A}"/>
    <dgm:cxn modelId="{8302B2E5-524C-4E9E-A967-BA05306E8C6E}" type="presOf" srcId="{B2627ACC-D8BF-48CB-BC34-62E752D67E34}" destId="{6507E8E5-5726-4DD6-99C4-8CBE71436B24}" srcOrd="0" destOrd="0" presId="urn:microsoft.com/office/officeart/2005/8/layout/vList2"/>
    <dgm:cxn modelId="{F1B21D11-1189-4455-8237-7E3FF1290EAF}" type="presParOf" srcId="{F0698BA1-0A10-4177-AFED-A58080AEA39A}" destId="{6507E8E5-5726-4DD6-99C4-8CBE71436B24}" srcOrd="0" destOrd="0" presId="urn:microsoft.com/office/officeart/2005/8/layout/vList2"/>
    <dgm:cxn modelId="{A9EDB431-45B1-477E-B2BD-4B4052B94B76}" type="presParOf" srcId="{F0698BA1-0A10-4177-AFED-A58080AEA39A}" destId="{A09ABE91-1948-4916-A143-90A634B59D45}" srcOrd="1" destOrd="0" presId="urn:microsoft.com/office/officeart/2005/8/layout/vList2"/>
    <dgm:cxn modelId="{D28E8764-A174-4008-A58B-0C605D5CA58D}" type="presParOf" srcId="{F0698BA1-0A10-4177-AFED-A58080AEA39A}" destId="{55D1BC97-E177-40D2-B263-30E25610CB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4CCC8-CF44-4150-948E-45D8AECF838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BD6EC80-6EF0-40F1-A4F3-5D6FA3B6601A}">
      <dgm:prSet/>
      <dgm:spPr/>
      <dgm:t>
        <a:bodyPr/>
        <a:lstStyle/>
        <a:p>
          <a:r>
            <a:rPr lang="en-US" b="0" i="0"/>
            <a:t>Here, we can clearly see the shapes of all the cancerous cells. There are many other applications where Image segmentation is transforming industries:</a:t>
          </a:r>
          <a:endParaRPr lang="en-US"/>
        </a:p>
      </dgm:t>
    </dgm:pt>
    <dgm:pt modelId="{835D9B5B-CAB9-4638-8836-ABCF333E9185}" type="parTrans" cxnId="{77A823D2-03E8-4EAA-89A4-8845090E60C6}">
      <dgm:prSet/>
      <dgm:spPr/>
      <dgm:t>
        <a:bodyPr/>
        <a:lstStyle/>
        <a:p>
          <a:endParaRPr lang="en-US"/>
        </a:p>
      </dgm:t>
    </dgm:pt>
    <dgm:pt modelId="{D20E0708-555B-4F77-A36E-E82C8950DC0A}" type="sibTrans" cxnId="{77A823D2-03E8-4EAA-89A4-8845090E60C6}">
      <dgm:prSet/>
      <dgm:spPr/>
      <dgm:t>
        <a:bodyPr/>
        <a:lstStyle/>
        <a:p>
          <a:endParaRPr lang="en-US"/>
        </a:p>
      </dgm:t>
    </dgm:pt>
    <dgm:pt modelId="{4AFD01C5-5B82-470F-BED7-46873AAAE41B}">
      <dgm:prSet/>
      <dgm:spPr/>
      <dgm:t>
        <a:bodyPr/>
        <a:lstStyle/>
        <a:p>
          <a:r>
            <a:rPr lang="en-US" b="0" i="0"/>
            <a:t>Traffic Control Systems</a:t>
          </a:r>
          <a:endParaRPr lang="en-US"/>
        </a:p>
      </dgm:t>
    </dgm:pt>
    <dgm:pt modelId="{E7F3B1A0-128C-4BDF-BAD5-6EC412D03C9A}" type="parTrans" cxnId="{BDA97D9B-D465-4CE8-99AD-FE7CEB43767F}">
      <dgm:prSet/>
      <dgm:spPr/>
      <dgm:t>
        <a:bodyPr/>
        <a:lstStyle/>
        <a:p>
          <a:endParaRPr lang="en-US"/>
        </a:p>
      </dgm:t>
    </dgm:pt>
    <dgm:pt modelId="{687092A4-55D2-414E-AB31-CDC5011E20E0}" type="sibTrans" cxnId="{BDA97D9B-D465-4CE8-99AD-FE7CEB43767F}">
      <dgm:prSet/>
      <dgm:spPr/>
      <dgm:t>
        <a:bodyPr/>
        <a:lstStyle/>
        <a:p>
          <a:endParaRPr lang="en-US"/>
        </a:p>
      </dgm:t>
    </dgm:pt>
    <dgm:pt modelId="{B5A212AB-0975-4A15-BF79-07AFAE33FE1B}">
      <dgm:prSet/>
      <dgm:spPr/>
      <dgm:t>
        <a:bodyPr/>
        <a:lstStyle/>
        <a:p>
          <a:r>
            <a:rPr lang="en-US" b="0" i="0"/>
            <a:t>Self Driving Cars</a:t>
          </a:r>
          <a:endParaRPr lang="en-US"/>
        </a:p>
      </dgm:t>
    </dgm:pt>
    <dgm:pt modelId="{4431291E-6CCE-4E2F-AD8F-EE62AC8642DA}" type="parTrans" cxnId="{2360C4C7-5023-400F-9F67-2C9D83355031}">
      <dgm:prSet/>
      <dgm:spPr/>
      <dgm:t>
        <a:bodyPr/>
        <a:lstStyle/>
        <a:p>
          <a:endParaRPr lang="en-US"/>
        </a:p>
      </dgm:t>
    </dgm:pt>
    <dgm:pt modelId="{BFEFBFEF-0FF4-4219-86BC-39B78777963C}" type="sibTrans" cxnId="{2360C4C7-5023-400F-9F67-2C9D83355031}">
      <dgm:prSet/>
      <dgm:spPr/>
      <dgm:t>
        <a:bodyPr/>
        <a:lstStyle/>
        <a:p>
          <a:endParaRPr lang="en-US"/>
        </a:p>
      </dgm:t>
    </dgm:pt>
    <dgm:pt modelId="{DFA43586-8F4B-4506-B97B-E37E4B6B6335}">
      <dgm:prSet/>
      <dgm:spPr/>
      <dgm:t>
        <a:bodyPr/>
        <a:lstStyle/>
        <a:p>
          <a:r>
            <a:rPr lang="en-US" b="0" i="0"/>
            <a:t>Locating objects in satellite images</a:t>
          </a:r>
          <a:endParaRPr lang="en-US"/>
        </a:p>
      </dgm:t>
    </dgm:pt>
    <dgm:pt modelId="{CEDAD4D1-EF45-43D8-8D98-F718446E4E8D}" type="parTrans" cxnId="{7FC2A364-72A0-453D-87B8-5E546998E6A4}">
      <dgm:prSet/>
      <dgm:spPr/>
      <dgm:t>
        <a:bodyPr/>
        <a:lstStyle/>
        <a:p>
          <a:endParaRPr lang="en-US"/>
        </a:p>
      </dgm:t>
    </dgm:pt>
    <dgm:pt modelId="{37F77A7C-1CB2-4378-8DDD-AD109CC8B959}" type="sibTrans" cxnId="{7FC2A364-72A0-453D-87B8-5E546998E6A4}">
      <dgm:prSet/>
      <dgm:spPr/>
      <dgm:t>
        <a:bodyPr/>
        <a:lstStyle/>
        <a:p>
          <a:endParaRPr lang="en-US"/>
        </a:p>
      </dgm:t>
    </dgm:pt>
    <dgm:pt modelId="{ED0F9BA6-4E6C-411F-8F86-91A8785FA560}" type="pres">
      <dgm:prSet presAssocID="{0074CCC8-CF44-4150-948E-45D8AECF838A}" presName="linear" presStyleCnt="0">
        <dgm:presLayoutVars>
          <dgm:animLvl val="lvl"/>
          <dgm:resizeHandles val="exact"/>
        </dgm:presLayoutVars>
      </dgm:prSet>
      <dgm:spPr/>
    </dgm:pt>
    <dgm:pt modelId="{9E7C3015-9C82-4CFD-9633-9EFCE7B44631}" type="pres">
      <dgm:prSet presAssocID="{4BD6EC80-6EF0-40F1-A4F3-5D6FA3B6601A}" presName="parentText" presStyleLbl="node1" presStyleIdx="0" presStyleCnt="4">
        <dgm:presLayoutVars>
          <dgm:chMax val="0"/>
          <dgm:bulletEnabled val="1"/>
        </dgm:presLayoutVars>
      </dgm:prSet>
      <dgm:spPr/>
    </dgm:pt>
    <dgm:pt modelId="{9BDB2F71-2D48-4767-A34F-F69C4020501F}" type="pres">
      <dgm:prSet presAssocID="{D20E0708-555B-4F77-A36E-E82C8950DC0A}" presName="spacer" presStyleCnt="0"/>
      <dgm:spPr/>
    </dgm:pt>
    <dgm:pt modelId="{88E13EFE-C6CA-4EB0-A445-D5769C0C132D}" type="pres">
      <dgm:prSet presAssocID="{4AFD01C5-5B82-470F-BED7-46873AAAE41B}" presName="parentText" presStyleLbl="node1" presStyleIdx="1" presStyleCnt="4">
        <dgm:presLayoutVars>
          <dgm:chMax val="0"/>
          <dgm:bulletEnabled val="1"/>
        </dgm:presLayoutVars>
      </dgm:prSet>
      <dgm:spPr/>
    </dgm:pt>
    <dgm:pt modelId="{9F785AC9-C0C4-4B68-97B3-6CE5D64572D5}" type="pres">
      <dgm:prSet presAssocID="{687092A4-55D2-414E-AB31-CDC5011E20E0}" presName="spacer" presStyleCnt="0"/>
      <dgm:spPr/>
    </dgm:pt>
    <dgm:pt modelId="{0033E0D4-9E3D-41FF-910D-C84E2ADD1F55}" type="pres">
      <dgm:prSet presAssocID="{B5A212AB-0975-4A15-BF79-07AFAE33FE1B}" presName="parentText" presStyleLbl="node1" presStyleIdx="2" presStyleCnt="4">
        <dgm:presLayoutVars>
          <dgm:chMax val="0"/>
          <dgm:bulletEnabled val="1"/>
        </dgm:presLayoutVars>
      </dgm:prSet>
      <dgm:spPr/>
    </dgm:pt>
    <dgm:pt modelId="{55A0D71A-68CB-4C39-BD34-449F96EB9DEF}" type="pres">
      <dgm:prSet presAssocID="{BFEFBFEF-0FF4-4219-86BC-39B78777963C}" presName="spacer" presStyleCnt="0"/>
      <dgm:spPr/>
    </dgm:pt>
    <dgm:pt modelId="{ABB2D67C-DB77-45C7-8D8B-F3571672525D}" type="pres">
      <dgm:prSet presAssocID="{DFA43586-8F4B-4506-B97B-E37E4B6B6335}" presName="parentText" presStyleLbl="node1" presStyleIdx="3" presStyleCnt="4">
        <dgm:presLayoutVars>
          <dgm:chMax val="0"/>
          <dgm:bulletEnabled val="1"/>
        </dgm:presLayoutVars>
      </dgm:prSet>
      <dgm:spPr/>
    </dgm:pt>
  </dgm:ptLst>
  <dgm:cxnLst>
    <dgm:cxn modelId="{BE51FC11-0623-4729-9392-13DD643F577F}" type="presOf" srcId="{4AFD01C5-5B82-470F-BED7-46873AAAE41B}" destId="{88E13EFE-C6CA-4EB0-A445-D5769C0C132D}" srcOrd="0" destOrd="0" presId="urn:microsoft.com/office/officeart/2005/8/layout/vList2"/>
    <dgm:cxn modelId="{7FC2A364-72A0-453D-87B8-5E546998E6A4}" srcId="{0074CCC8-CF44-4150-948E-45D8AECF838A}" destId="{DFA43586-8F4B-4506-B97B-E37E4B6B6335}" srcOrd="3" destOrd="0" parTransId="{CEDAD4D1-EF45-43D8-8D98-F718446E4E8D}" sibTransId="{37F77A7C-1CB2-4378-8DDD-AD109CC8B959}"/>
    <dgm:cxn modelId="{8C74B88A-BA3E-4755-BE29-C0D46C9E7BCC}" type="presOf" srcId="{4BD6EC80-6EF0-40F1-A4F3-5D6FA3B6601A}" destId="{9E7C3015-9C82-4CFD-9633-9EFCE7B44631}" srcOrd="0" destOrd="0" presId="urn:microsoft.com/office/officeart/2005/8/layout/vList2"/>
    <dgm:cxn modelId="{BDA97D9B-D465-4CE8-99AD-FE7CEB43767F}" srcId="{0074CCC8-CF44-4150-948E-45D8AECF838A}" destId="{4AFD01C5-5B82-470F-BED7-46873AAAE41B}" srcOrd="1" destOrd="0" parTransId="{E7F3B1A0-128C-4BDF-BAD5-6EC412D03C9A}" sibTransId="{687092A4-55D2-414E-AB31-CDC5011E20E0}"/>
    <dgm:cxn modelId="{420F9BA2-488F-4527-9881-8B9DA040004B}" type="presOf" srcId="{DFA43586-8F4B-4506-B97B-E37E4B6B6335}" destId="{ABB2D67C-DB77-45C7-8D8B-F3571672525D}" srcOrd="0" destOrd="0" presId="urn:microsoft.com/office/officeart/2005/8/layout/vList2"/>
    <dgm:cxn modelId="{2F2CD0AC-60ED-4064-8C90-3907532F354A}" type="presOf" srcId="{0074CCC8-CF44-4150-948E-45D8AECF838A}" destId="{ED0F9BA6-4E6C-411F-8F86-91A8785FA560}" srcOrd="0" destOrd="0" presId="urn:microsoft.com/office/officeart/2005/8/layout/vList2"/>
    <dgm:cxn modelId="{2360C4C7-5023-400F-9F67-2C9D83355031}" srcId="{0074CCC8-CF44-4150-948E-45D8AECF838A}" destId="{B5A212AB-0975-4A15-BF79-07AFAE33FE1B}" srcOrd="2" destOrd="0" parTransId="{4431291E-6CCE-4E2F-AD8F-EE62AC8642DA}" sibTransId="{BFEFBFEF-0FF4-4219-86BC-39B78777963C}"/>
    <dgm:cxn modelId="{77A823D2-03E8-4EAA-89A4-8845090E60C6}" srcId="{0074CCC8-CF44-4150-948E-45D8AECF838A}" destId="{4BD6EC80-6EF0-40F1-A4F3-5D6FA3B6601A}" srcOrd="0" destOrd="0" parTransId="{835D9B5B-CAB9-4638-8836-ABCF333E9185}" sibTransId="{D20E0708-555B-4F77-A36E-E82C8950DC0A}"/>
    <dgm:cxn modelId="{4A0CB6EC-CFBA-4391-944F-8EC2DE6C8736}" type="presOf" srcId="{B5A212AB-0975-4A15-BF79-07AFAE33FE1B}" destId="{0033E0D4-9E3D-41FF-910D-C84E2ADD1F55}" srcOrd="0" destOrd="0" presId="urn:microsoft.com/office/officeart/2005/8/layout/vList2"/>
    <dgm:cxn modelId="{971862F4-F2FC-4B4A-8E17-86909A2007EF}" type="presParOf" srcId="{ED0F9BA6-4E6C-411F-8F86-91A8785FA560}" destId="{9E7C3015-9C82-4CFD-9633-9EFCE7B44631}" srcOrd="0" destOrd="0" presId="urn:microsoft.com/office/officeart/2005/8/layout/vList2"/>
    <dgm:cxn modelId="{6FBC3E83-0373-4012-8D95-F501CE424FC9}" type="presParOf" srcId="{ED0F9BA6-4E6C-411F-8F86-91A8785FA560}" destId="{9BDB2F71-2D48-4767-A34F-F69C4020501F}" srcOrd="1" destOrd="0" presId="urn:microsoft.com/office/officeart/2005/8/layout/vList2"/>
    <dgm:cxn modelId="{4D89A356-B22A-47D7-A106-ABFFDE085239}" type="presParOf" srcId="{ED0F9BA6-4E6C-411F-8F86-91A8785FA560}" destId="{88E13EFE-C6CA-4EB0-A445-D5769C0C132D}" srcOrd="2" destOrd="0" presId="urn:microsoft.com/office/officeart/2005/8/layout/vList2"/>
    <dgm:cxn modelId="{0B969731-447C-4268-A497-0FCCB7FDEEB0}" type="presParOf" srcId="{ED0F9BA6-4E6C-411F-8F86-91A8785FA560}" destId="{9F785AC9-C0C4-4B68-97B3-6CE5D64572D5}" srcOrd="3" destOrd="0" presId="urn:microsoft.com/office/officeart/2005/8/layout/vList2"/>
    <dgm:cxn modelId="{41C56AE5-3D0C-4702-B6BF-3C530241795F}" type="presParOf" srcId="{ED0F9BA6-4E6C-411F-8F86-91A8785FA560}" destId="{0033E0D4-9E3D-41FF-910D-C84E2ADD1F55}" srcOrd="4" destOrd="0" presId="urn:microsoft.com/office/officeart/2005/8/layout/vList2"/>
    <dgm:cxn modelId="{BA7DF128-4DA9-430F-9EF1-C7F311C17CBD}" type="presParOf" srcId="{ED0F9BA6-4E6C-411F-8F86-91A8785FA560}" destId="{55A0D71A-68CB-4C39-BD34-449F96EB9DEF}" srcOrd="5" destOrd="0" presId="urn:microsoft.com/office/officeart/2005/8/layout/vList2"/>
    <dgm:cxn modelId="{F9DFD627-4346-43E5-979F-7E854A1DC07A}" type="presParOf" srcId="{ED0F9BA6-4E6C-411F-8F86-91A8785FA560}" destId="{ABB2D67C-DB77-45C7-8D8B-F3571672525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8B291-68FB-4BE8-9627-85A2E568525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5AD4A15-8132-4376-836A-4BCB02AAAC69}">
      <dgm:prSet/>
      <dgm:spPr/>
      <dgm:t>
        <a:bodyPr/>
        <a:lstStyle/>
        <a:p>
          <a:r>
            <a:rPr lang="en-US" b="0" i="0"/>
            <a:t>In image 1, every pixel belongs to a particular class (either background or person). Also, all the pixels belonging to a particular class are represented by the same color (background as black and person as pink). This is an example of semantic segmentation</a:t>
          </a:r>
          <a:endParaRPr lang="en-US"/>
        </a:p>
      </dgm:t>
    </dgm:pt>
    <dgm:pt modelId="{036F67B0-8E8A-4AD0-B50D-07825ADBE696}" type="parTrans" cxnId="{E5D71D67-235F-407A-A990-65FB1C1E3F46}">
      <dgm:prSet/>
      <dgm:spPr/>
      <dgm:t>
        <a:bodyPr/>
        <a:lstStyle/>
        <a:p>
          <a:endParaRPr lang="en-US"/>
        </a:p>
      </dgm:t>
    </dgm:pt>
    <dgm:pt modelId="{20758B21-062A-4E49-9893-C134D86267E2}" type="sibTrans" cxnId="{E5D71D67-235F-407A-A990-65FB1C1E3F46}">
      <dgm:prSet/>
      <dgm:spPr/>
      <dgm:t>
        <a:bodyPr/>
        <a:lstStyle/>
        <a:p>
          <a:endParaRPr lang="en-US"/>
        </a:p>
      </dgm:t>
    </dgm:pt>
    <dgm:pt modelId="{9E7C5AE5-2E14-4794-A9EC-0AF95E5A9321}">
      <dgm:prSet/>
      <dgm:spPr/>
      <dgm:t>
        <a:bodyPr/>
        <a:lstStyle/>
        <a:p>
          <a:r>
            <a:rPr lang="en-US" b="0" i="0"/>
            <a:t>Image 2 has also assigned a particular class to each pixel of the image. However, different objects of the same class have different colors (Person 1 as red, Person 2 as green, background as black, etc.). This is an example of instance segmentation</a:t>
          </a:r>
          <a:endParaRPr lang="en-US"/>
        </a:p>
      </dgm:t>
    </dgm:pt>
    <dgm:pt modelId="{59BB0EFE-D5D6-4DD2-AECD-CF00150175C4}" type="parTrans" cxnId="{45B6B8B4-9D5E-486E-A7A3-815B9175A621}">
      <dgm:prSet/>
      <dgm:spPr/>
      <dgm:t>
        <a:bodyPr/>
        <a:lstStyle/>
        <a:p>
          <a:endParaRPr lang="en-US"/>
        </a:p>
      </dgm:t>
    </dgm:pt>
    <dgm:pt modelId="{9976F14C-C358-429F-B91B-E9F58D60574C}" type="sibTrans" cxnId="{45B6B8B4-9D5E-486E-A7A3-815B9175A621}">
      <dgm:prSet/>
      <dgm:spPr/>
      <dgm:t>
        <a:bodyPr/>
        <a:lstStyle/>
        <a:p>
          <a:endParaRPr lang="en-US"/>
        </a:p>
      </dgm:t>
    </dgm:pt>
    <dgm:pt modelId="{FA1060C2-4C5C-4265-BE0E-118964412919}" type="pres">
      <dgm:prSet presAssocID="{93B8B291-68FB-4BE8-9627-85A2E568525C}" presName="linear" presStyleCnt="0">
        <dgm:presLayoutVars>
          <dgm:animLvl val="lvl"/>
          <dgm:resizeHandles val="exact"/>
        </dgm:presLayoutVars>
      </dgm:prSet>
      <dgm:spPr/>
    </dgm:pt>
    <dgm:pt modelId="{ABAFB730-FF09-4841-878F-49F38CF0132E}" type="pres">
      <dgm:prSet presAssocID="{35AD4A15-8132-4376-836A-4BCB02AAAC69}" presName="parentText" presStyleLbl="node1" presStyleIdx="0" presStyleCnt="2">
        <dgm:presLayoutVars>
          <dgm:chMax val="0"/>
          <dgm:bulletEnabled val="1"/>
        </dgm:presLayoutVars>
      </dgm:prSet>
      <dgm:spPr/>
    </dgm:pt>
    <dgm:pt modelId="{0088CF67-D11F-4252-AB21-9691F3EEC9FC}" type="pres">
      <dgm:prSet presAssocID="{20758B21-062A-4E49-9893-C134D86267E2}" presName="spacer" presStyleCnt="0"/>
      <dgm:spPr/>
    </dgm:pt>
    <dgm:pt modelId="{30F50A8D-71DC-4175-9C44-ACA32164313E}" type="pres">
      <dgm:prSet presAssocID="{9E7C5AE5-2E14-4794-A9EC-0AF95E5A9321}" presName="parentText" presStyleLbl="node1" presStyleIdx="1" presStyleCnt="2">
        <dgm:presLayoutVars>
          <dgm:chMax val="0"/>
          <dgm:bulletEnabled val="1"/>
        </dgm:presLayoutVars>
      </dgm:prSet>
      <dgm:spPr/>
    </dgm:pt>
  </dgm:ptLst>
  <dgm:cxnLst>
    <dgm:cxn modelId="{E5D71D67-235F-407A-A990-65FB1C1E3F46}" srcId="{93B8B291-68FB-4BE8-9627-85A2E568525C}" destId="{35AD4A15-8132-4376-836A-4BCB02AAAC69}" srcOrd="0" destOrd="0" parTransId="{036F67B0-8E8A-4AD0-B50D-07825ADBE696}" sibTransId="{20758B21-062A-4E49-9893-C134D86267E2}"/>
    <dgm:cxn modelId="{F6EEC150-6126-4E98-924C-5D82149C2439}" type="presOf" srcId="{35AD4A15-8132-4376-836A-4BCB02AAAC69}" destId="{ABAFB730-FF09-4841-878F-49F38CF0132E}" srcOrd="0" destOrd="0" presId="urn:microsoft.com/office/officeart/2005/8/layout/vList2"/>
    <dgm:cxn modelId="{04843276-B4CA-4C75-8B33-3D7C2608F113}" type="presOf" srcId="{93B8B291-68FB-4BE8-9627-85A2E568525C}" destId="{FA1060C2-4C5C-4265-BE0E-118964412919}" srcOrd="0" destOrd="0" presId="urn:microsoft.com/office/officeart/2005/8/layout/vList2"/>
    <dgm:cxn modelId="{F20A467C-76A2-4C09-B49E-23B1D943EC12}" type="presOf" srcId="{9E7C5AE5-2E14-4794-A9EC-0AF95E5A9321}" destId="{30F50A8D-71DC-4175-9C44-ACA32164313E}" srcOrd="0" destOrd="0" presId="urn:microsoft.com/office/officeart/2005/8/layout/vList2"/>
    <dgm:cxn modelId="{45B6B8B4-9D5E-486E-A7A3-815B9175A621}" srcId="{93B8B291-68FB-4BE8-9627-85A2E568525C}" destId="{9E7C5AE5-2E14-4794-A9EC-0AF95E5A9321}" srcOrd="1" destOrd="0" parTransId="{59BB0EFE-D5D6-4DD2-AECD-CF00150175C4}" sibTransId="{9976F14C-C358-429F-B91B-E9F58D60574C}"/>
    <dgm:cxn modelId="{1F91A623-6DAE-4672-862E-D677C44D3B3A}" type="presParOf" srcId="{FA1060C2-4C5C-4265-BE0E-118964412919}" destId="{ABAFB730-FF09-4841-878F-49F38CF0132E}" srcOrd="0" destOrd="0" presId="urn:microsoft.com/office/officeart/2005/8/layout/vList2"/>
    <dgm:cxn modelId="{895D4610-8A36-4853-B09E-BF6F24FD2398}" type="presParOf" srcId="{FA1060C2-4C5C-4265-BE0E-118964412919}" destId="{0088CF67-D11F-4252-AB21-9691F3EEC9FC}" srcOrd="1" destOrd="0" presId="urn:microsoft.com/office/officeart/2005/8/layout/vList2"/>
    <dgm:cxn modelId="{B50AFD4B-7E7D-42D3-B49C-4B876DCC7498}" type="presParOf" srcId="{FA1060C2-4C5C-4265-BE0E-118964412919}" destId="{30F50A8D-71DC-4175-9C44-ACA32164313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E8E5-5726-4DD6-99C4-8CBE71436B24}">
      <dsp:nvSpPr>
        <dsp:cNvPr id="0" name=""/>
        <dsp:cNvSpPr/>
      </dsp:nvSpPr>
      <dsp:spPr>
        <a:xfrm>
          <a:off x="0" y="116959"/>
          <a:ext cx="6666833" cy="2574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Cancer has long been a deadly illness. Even in today’s age of technological advancements, cancer can be fatal if we don’t identify it at an early stage. Detecting cancerous cell(s) as quickly as possible can potentially save millions of lives.</a:t>
          </a:r>
          <a:endParaRPr lang="en-US" sz="2500" kern="1200"/>
        </a:p>
      </dsp:txBody>
      <dsp:txXfrm>
        <a:off x="125652" y="242611"/>
        <a:ext cx="6415529" cy="2322696"/>
      </dsp:txXfrm>
    </dsp:sp>
    <dsp:sp modelId="{55D1BC97-E177-40D2-B263-30E25610CB27}">
      <dsp:nvSpPr>
        <dsp:cNvPr id="0" name=""/>
        <dsp:cNvSpPr/>
      </dsp:nvSpPr>
      <dsp:spPr>
        <a:xfrm>
          <a:off x="0" y="2762960"/>
          <a:ext cx="6666833" cy="25740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The shape of the cancerous cells plays a vital role in determining the severity of the cancer. You might have put the pieces together – object detection will not be very useful here. We will only generate bounding boxes which will not help us in identifying the shape of the cells.</a:t>
          </a:r>
          <a:endParaRPr lang="en-US" sz="2500" kern="1200"/>
        </a:p>
      </dsp:txBody>
      <dsp:txXfrm>
        <a:off x="125652" y="2888612"/>
        <a:ext cx="6415529" cy="232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3015-9C82-4CFD-9633-9EFCE7B44631}">
      <dsp:nvSpPr>
        <dsp:cNvPr id="0" name=""/>
        <dsp:cNvSpPr/>
      </dsp:nvSpPr>
      <dsp:spPr>
        <a:xfrm>
          <a:off x="0" y="212359"/>
          <a:ext cx="6666833" cy="12097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Here, we can clearly see the shapes of all the cancerous cells. There are many other applications where Image segmentation is transforming industries:</a:t>
          </a:r>
          <a:endParaRPr lang="en-US" sz="2200" kern="1200"/>
        </a:p>
      </dsp:txBody>
      <dsp:txXfrm>
        <a:off x="59057" y="271416"/>
        <a:ext cx="6548719" cy="1091666"/>
      </dsp:txXfrm>
    </dsp:sp>
    <dsp:sp modelId="{88E13EFE-C6CA-4EB0-A445-D5769C0C132D}">
      <dsp:nvSpPr>
        <dsp:cNvPr id="0" name=""/>
        <dsp:cNvSpPr/>
      </dsp:nvSpPr>
      <dsp:spPr>
        <a:xfrm>
          <a:off x="0" y="1485499"/>
          <a:ext cx="6666833" cy="120978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Traffic Control Systems</a:t>
          </a:r>
          <a:endParaRPr lang="en-US" sz="2200" kern="1200"/>
        </a:p>
      </dsp:txBody>
      <dsp:txXfrm>
        <a:off x="59057" y="1544556"/>
        <a:ext cx="6548719" cy="1091666"/>
      </dsp:txXfrm>
    </dsp:sp>
    <dsp:sp modelId="{0033E0D4-9E3D-41FF-910D-C84E2ADD1F55}">
      <dsp:nvSpPr>
        <dsp:cNvPr id="0" name=""/>
        <dsp:cNvSpPr/>
      </dsp:nvSpPr>
      <dsp:spPr>
        <a:xfrm>
          <a:off x="0" y="2758640"/>
          <a:ext cx="6666833" cy="120978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Self Driving Cars</a:t>
          </a:r>
          <a:endParaRPr lang="en-US" sz="2200" kern="1200"/>
        </a:p>
      </dsp:txBody>
      <dsp:txXfrm>
        <a:off x="59057" y="2817697"/>
        <a:ext cx="6548719" cy="1091666"/>
      </dsp:txXfrm>
    </dsp:sp>
    <dsp:sp modelId="{ABB2D67C-DB77-45C7-8D8B-F3571672525D}">
      <dsp:nvSpPr>
        <dsp:cNvPr id="0" name=""/>
        <dsp:cNvSpPr/>
      </dsp:nvSpPr>
      <dsp:spPr>
        <a:xfrm>
          <a:off x="0" y="4031780"/>
          <a:ext cx="6666833" cy="12097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Locating objects in satellite images</a:t>
          </a:r>
          <a:endParaRPr lang="en-US" sz="2200" kern="1200"/>
        </a:p>
      </dsp:txBody>
      <dsp:txXfrm>
        <a:off x="59057" y="4090837"/>
        <a:ext cx="6548719"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FB730-FF09-4841-878F-49F38CF0132E}">
      <dsp:nvSpPr>
        <dsp:cNvPr id="0" name=""/>
        <dsp:cNvSpPr/>
      </dsp:nvSpPr>
      <dsp:spPr>
        <a:xfrm>
          <a:off x="0" y="12559"/>
          <a:ext cx="6666833" cy="2676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In image 1, every pixel belongs to a particular class (either background or person). Also, all the pixels belonging to a particular class are represented by the same color (background as black and person as pink). This is an example of semantic segmentation</a:t>
          </a:r>
          <a:endParaRPr lang="en-US" sz="2600" kern="1200"/>
        </a:p>
      </dsp:txBody>
      <dsp:txXfrm>
        <a:off x="130678" y="143237"/>
        <a:ext cx="6405477" cy="2415604"/>
      </dsp:txXfrm>
    </dsp:sp>
    <dsp:sp modelId="{30F50A8D-71DC-4175-9C44-ACA32164313E}">
      <dsp:nvSpPr>
        <dsp:cNvPr id="0" name=""/>
        <dsp:cNvSpPr/>
      </dsp:nvSpPr>
      <dsp:spPr>
        <a:xfrm>
          <a:off x="0" y="2764400"/>
          <a:ext cx="6666833" cy="26769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Image 2 has also assigned a particular class to each pixel of the image. However, different objects of the same class have different colors (Person 1 as red, Person 2 as green, background as black, etc.). This is an example of instance segmentation</a:t>
          </a:r>
          <a:endParaRPr lang="en-US" sz="2600" kern="1200"/>
        </a:p>
      </dsp:txBody>
      <dsp:txXfrm>
        <a:off x="130678" y="2895078"/>
        <a:ext cx="6405477" cy="24156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2DBE-BD4C-47F6-BE92-D2C8F98F1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8F69C4-BAF0-47E3-B37F-624138389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0A114-B96C-40EF-954B-676DE86D937C}"/>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5" name="Footer Placeholder 4">
            <a:extLst>
              <a:ext uri="{FF2B5EF4-FFF2-40B4-BE49-F238E27FC236}">
                <a16:creationId xmlns:a16="http://schemas.microsoft.com/office/drawing/2014/main" id="{269E72EB-9EC4-4E5E-B119-9E4ADB760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00918-447D-4B4F-8D07-E9FD47915039}"/>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67933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BF0C-0215-45A8-B61A-89E8BAC8E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67FDD8-369F-433F-8839-A802E458D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1A17A-FCBB-40BA-8ED6-F3D95FAB82B6}"/>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5" name="Footer Placeholder 4">
            <a:extLst>
              <a:ext uri="{FF2B5EF4-FFF2-40B4-BE49-F238E27FC236}">
                <a16:creationId xmlns:a16="http://schemas.microsoft.com/office/drawing/2014/main" id="{E5558354-BD69-4729-96DE-962266C59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8E5A5-8E43-4449-BD41-8BCDE43F7BCC}"/>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48928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F280C-8614-4B4B-AE5F-8E540996A7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4D423-7825-42BD-B24B-47E3ED997C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F3A4A-6A3F-4553-95DF-34CCFE69DC51}"/>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5" name="Footer Placeholder 4">
            <a:extLst>
              <a:ext uri="{FF2B5EF4-FFF2-40B4-BE49-F238E27FC236}">
                <a16:creationId xmlns:a16="http://schemas.microsoft.com/office/drawing/2014/main" id="{D27D7400-EB56-4EAB-A508-9737198EC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024FD-7D30-42AB-9BF3-41CAB198F8C2}"/>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178461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0220-3E30-4820-B7B8-A1CF86E4B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E73AE-E3A4-4069-88AD-4D359CD8C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47CC9-DCCF-4123-8573-886B7A407B5A}"/>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5" name="Footer Placeholder 4">
            <a:extLst>
              <a:ext uri="{FF2B5EF4-FFF2-40B4-BE49-F238E27FC236}">
                <a16:creationId xmlns:a16="http://schemas.microsoft.com/office/drawing/2014/main" id="{293B10BF-7E4F-42F7-9AC5-DE271E130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B22C6-ADFA-4B71-87CD-A54A315C60A0}"/>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24236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860D-933E-472F-BD62-C657BAAECE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1EC030-98F0-45C3-878A-5737C9584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DEE17-D7FA-46A7-8008-30D92B8E349D}"/>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5" name="Footer Placeholder 4">
            <a:extLst>
              <a:ext uri="{FF2B5EF4-FFF2-40B4-BE49-F238E27FC236}">
                <a16:creationId xmlns:a16="http://schemas.microsoft.com/office/drawing/2014/main" id="{F82CE16F-6F6A-46AE-992F-5A35BBE50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C33A8-A65D-4767-92A0-EB0E49A9B5CD}"/>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246099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BBE4-5F4D-42E8-8C1B-74AA9602E4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067A2-6A8E-4B28-ACFB-0F2381F71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A20745-4CAB-44AA-844C-211911B69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1E14EC-BCD1-4D91-813C-822FC0B9D3C1}"/>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6" name="Footer Placeholder 5">
            <a:extLst>
              <a:ext uri="{FF2B5EF4-FFF2-40B4-BE49-F238E27FC236}">
                <a16:creationId xmlns:a16="http://schemas.microsoft.com/office/drawing/2014/main" id="{3C9936F1-12FE-49C5-B034-21BDB0F3C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B793F-8708-4AC4-9F2C-7F227A693F97}"/>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425018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FB3F-4F95-4734-88A7-8CD6ED6C3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61E30-F2F4-4BC8-913F-ADAD5948E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6DDB6-EFE4-43A2-9D4A-18D1079005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3197C2-EC8F-4A91-9F54-1A56620CA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0D2D0-E431-4E60-860D-21749A0E1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CCCF07-FA67-4653-9643-00314A2AAFAC}"/>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8" name="Footer Placeholder 7">
            <a:extLst>
              <a:ext uri="{FF2B5EF4-FFF2-40B4-BE49-F238E27FC236}">
                <a16:creationId xmlns:a16="http://schemas.microsoft.com/office/drawing/2014/main" id="{A8076A09-982C-469C-961A-0CE2FD20F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0CF582-409A-4FEC-9DA0-77CA4F0658BB}"/>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302507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A8F5-CCDB-4C1F-8D92-4F28D1DD63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9291BC-1D2B-4365-B175-349795A58C52}"/>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4" name="Footer Placeholder 3">
            <a:extLst>
              <a:ext uri="{FF2B5EF4-FFF2-40B4-BE49-F238E27FC236}">
                <a16:creationId xmlns:a16="http://schemas.microsoft.com/office/drawing/2014/main" id="{0A31C136-E556-4E5E-9C60-17C261CE0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FC5B7-B6F6-4798-AFC7-29B58EB1F268}"/>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392088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BA816-1F51-4A48-B223-DCB0F949BBD3}"/>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3" name="Footer Placeholder 2">
            <a:extLst>
              <a:ext uri="{FF2B5EF4-FFF2-40B4-BE49-F238E27FC236}">
                <a16:creationId xmlns:a16="http://schemas.microsoft.com/office/drawing/2014/main" id="{627619F1-04A4-4129-B81D-6F2AB8B05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664430-A0C2-42C5-83FF-C8289AF80121}"/>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187361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FA2D-24A2-425E-8750-5EFCB9D33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F0236-1972-4A50-B36C-86A5ACC4E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E8885F-E83D-4838-92E6-60BB0F713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86A8AA-1247-4AA8-B10B-0F9D7C6FED24}"/>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6" name="Footer Placeholder 5">
            <a:extLst>
              <a:ext uri="{FF2B5EF4-FFF2-40B4-BE49-F238E27FC236}">
                <a16:creationId xmlns:a16="http://schemas.microsoft.com/office/drawing/2014/main" id="{68D1D3AB-B658-47E0-B229-76120BEC8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A751C-624C-43F4-BC11-7F46435B1B21}"/>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83663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7AA8-A55B-4A29-840C-6FE3817AA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02A9D-6FA1-47DC-96A4-45104E352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5602B4-754F-4674-87B6-B1AA43612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BC00B-8BA3-45AA-AD60-08E8715C26F1}"/>
              </a:ext>
            </a:extLst>
          </p:cNvPr>
          <p:cNvSpPr>
            <a:spLocks noGrp="1"/>
          </p:cNvSpPr>
          <p:nvPr>
            <p:ph type="dt" sz="half" idx="10"/>
          </p:nvPr>
        </p:nvSpPr>
        <p:spPr/>
        <p:txBody>
          <a:bodyPr/>
          <a:lstStyle/>
          <a:p>
            <a:fld id="{D9A23D5A-1B6B-4A9F-87F6-FA3E85BD4143}" type="datetimeFigureOut">
              <a:rPr lang="en-US" smtClean="0"/>
              <a:t>21-Sep-21</a:t>
            </a:fld>
            <a:endParaRPr lang="en-US"/>
          </a:p>
        </p:txBody>
      </p:sp>
      <p:sp>
        <p:nvSpPr>
          <p:cNvPr id="6" name="Footer Placeholder 5">
            <a:extLst>
              <a:ext uri="{FF2B5EF4-FFF2-40B4-BE49-F238E27FC236}">
                <a16:creationId xmlns:a16="http://schemas.microsoft.com/office/drawing/2014/main" id="{F024159C-82AD-4B49-B849-D1449A701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13A1C-E5CB-465B-BDC7-084786A29A2B}"/>
              </a:ext>
            </a:extLst>
          </p:cNvPr>
          <p:cNvSpPr>
            <a:spLocks noGrp="1"/>
          </p:cNvSpPr>
          <p:nvPr>
            <p:ph type="sldNum" sz="quarter" idx="12"/>
          </p:nvPr>
        </p:nvSpPr>
        <p:spPr/>
        <p:txBody>
          <a:bodyPr/>
          <a:lstStyle/>
          <a:p>
            <a:fld id="{910A041D-43D9-4E41-827E-D8EBE209EB1D}" type="slidenum">
              <a:rPr lang="en-US" smtClean="0"/>
              <a:t>‹#›</a:t>
            </a:fld>
            <a:endParaRPr lang="en-US"/>
          </a:p>
        </p:txBody>
      </p:sp>
    </p:spTree>
    <p:extLst>
      <p:ext uri="{BB962C8B-B14F-4D97-AF65-F5344CB8AC3E}">
        <p14:creationId xmlns:p14="http://schemas.microsoft.com/office/powerpoint/2010/main" val="30479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A0FF9-DE4F-4D6E-BC5B-21C6D387D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45356-DAFD-4B1A-BD11-CE71106BE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275CB-4AB5-4892-9BAC-A7A157529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23D5A-1B6B-4A9F-87F6-FA3E85BD4143}" type="datetimeFigureOut">
              <a:rPr lang="en-US" smtClean="0"/>
              <a:t>21-Sep-21</a:t>
            </a:fld>
            <a:endParaRPr lang="en-US"/>
          </a:p>
        </p:txBody>
      </p:sp>
      <p:sp>
        <p:nvSpPr>
          <p:cNvPr id="5" name="Footer Placeholder 4">
            <a:extLst>
              <a:ext uri="{FF2B5EF4-FFF2-40B4-BE49-F238E27FC236}">
                <a16:creationId xmlns:a16="http://schemas.microsoft.com/office/drawing/2014/main" id="{A8DB8D55-0160-4A87-9949-A5BB510CB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80C15-63A9-4CB6-8B12-0616F98FA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A041D-43D9-4E41-827E-D8EBE209EB1D}" type="slidenum">
              <a:rPr lang="en-US" smtClean="0"/>
              <a:t>‹#›</a:t>
            </a:fld>
            <a:endParaRPr lang="en-US"/>
          </a:p>
        </p:txBody>
      </p:sp>
    </p:spTree>
    <p:extLst>
      <p:ext uri="{BB962C8B-B14F-4D97-AF65-F5344CB8AC3E}">
        <p14:creationId xmlns:p14="http://schemas.microsoft.com/office/powerpoint/2010/main" val="4966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5937E1A2-FAB1-484A-8B27-6FFC5956F02F}"/>
              </a:ext>
            </a:extLst>
          </p:cNvPr>
          <p:cNvPicPr>
            <a:picLocks noChangeAspect="1"/>
          </p:cNvPicPr>
          <p:nvPr/>
        </p:nvPicPr>
        <p:blipFill rotWithShape="1">
          <a:blip r:embed="rId2"/>
          <a:srcRect r="52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05688-E013-4927-A0CF-6947A8FCFCF2}"/>
              </a:ext>
            </a:extLst>
          </p:cNvPr>
          <p:cNvSpPr>
            <a:spLocks noGrp="1"/>
          </p:cNvSpPr>
          <p:nvPr>
            <p:ph type="ctrTitle"/>
          </p:nvPr>
        </p:nvSpPr>
        <p:spPr>
          <a:xfrm>
            <a:off x="477981" y="1122363"/>
            <a:ext cx="4023360" cy="3204134"/>
          </a:xfrm>
        </p:spPr>
        <p:txBody>
          <a:bodyPr anchor="b">
            <a:normAutofit/>
          </a:bodyPr>
          <a:lstStyle/>
          <a:p>
            <a:pPr algn="l"/>
            <a:r>
              <a:rPr lang="en-US" sz="4800" b="1" i="0">
                <a:effectLst/>
                <a:latin typeface="sohne"/>
              </a:rPr>
              <a:t>Image Segmentation</a:t>
            </a:r>
            <a:br>
              <a:rPr lang="en-US" sz="4800" b="1" i="0">
                <a:effectLst/>
                <a:latin typeface="sohne"/>
              </a:rPr>
            </a:br>
            <a:endParaRPr lang="en-US" sz="4800"/>
          </a:p>
        </p:txBody>
      </p:sp>
      <p:sp>
        <p:nvSpPr>
          <p:cNvPr id="3" name="Subtitle 2">
            <a:extLst>
              <a:ext uri="{FF2B5EF4-FFF2-40B4-BE49-F238E27FC236}">
                <a16:creationId xmlns:a16="http://schemas.microsoft.com/office/drawing/2014/main" id="{A41510D2-F08B-49FD-AD28-4D67BF102D5E}"/>
              </a:ext>
            </a:extLst>
          </p:cNvPr>
          <p:cNvSpPr>
            <a:spLocks noGrp="1"/>
          </p:cNvSpPr>
          <p:nvPr>
            <p:ph type="subTitle" idx="1"/>
          </p:nvPr>
        </p:nvSpPr>
        <p:spPr>
          <a:xfrm>
            <a:off x="477980" y="4872922"/>
            <a:ext cx="4023359" cy="1208141"/>
          </a:xfrm>
        </p:spPr>
        <p:txBody>
          <a:bodyPr>
            <a:normAutofit/>
          </a:bodyPr>
          <a:lstStyle/>
          <a:p>
            <a:pPr algn="l"/>
            <a:r>
              <a:rPr lang="en-US" sz="2000" b="1" i="0">
                <a:effectLst/>
                <a:latin typeface="sohne"/>
              </a:rPr>
              <a:t>using OpenCV</a:t>
            </a:r>
          </a:p>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692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FAB818-4683-4424-842B-0161CCCF4A49}"/>
              </a:ext>
            </a:extLst>
          </p:cNvPr>
          <p:cNvPicPr>
            <a:picLocks noChangeAspect="1"/>
          </p:cNvPicPr>
          <p:nvPr/>
        </p:nvPicPr>
        <p:blipFill rotWithShape="1">
          <a:blip r:embed="rId2"/>
          <a:srcRect l="2044" r="1713" b="-1"/>
          <a:stretch/>
        </p:blipFill>
        <p:spPr>
          <a:xfrm>
            <a:off x="1" y="10"/>
            <a:ext cx="9669642" cy="6857990"/>
          </a:xfrm>
          <a:prstGeom prst="rect">
            <a:avLst/>
          </a:prstGeom>
        </p:spPr>
      </p:pic>
      <p:sp>
        <p:nvSpPr>
          <p:cNvPr id="27"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4B524D-1242-48A0-8D86-3BC7A1C62317}"/>
              </a:ext>
            </a:extLst>
          </p:cNvPr>
          <p:cNvSpPr>
            <a:spLocks noGrp="1"/>
          </p:cNvSpPr>
          <p:nvPr>
            <p:ph idx="1"/>
          </p:nvPr>
        </p:nvSpPr>
        <p:spPr>
          <a:xfrm>
            <a:off x="7671122" y="804184"/>
            <a:ext cx="3822189" cy="3742762"/>
          </a:xfrm>
        </p:spPr>
        <p:txBody>
          <a:bodyPr>
            <a:noAutofit/>
          </a:bodyPr>
          <a:lstStyle/>
          <a:p>
            <a:pPr algn="just"/>
            <a:r>
              <a:rPr lang="en-US" b="0" i="0" dirty="0">
                <a:effectLst/>
                <a:latin typeface="Lato" panose="020F0502020204030203" pitchFamily="34" charset="0"/>
              </a:rPr>
              <a:t>Image Segmentation techniques make a MASSIVE impact here. They help us approach this problem in a more granular manner and get more meaningful results. A win-win for everyone in the healthcare industry.</a:t>
            </a:r>
          </a:p>
          <a:p>
            <a:pPr algn="just"/>
            <a:endParaRPr lang="en-US" dirty="0"/>
          </a:p>
        </p:txBody>
      </p:sp>
    </p:spTree>
    <p:extLst>
      <p:ext uri="{BB962C8B-B14F-4D97-AF65-F5344CB8AC3E}">
        <p14:creationId xmlns:p14="http://schemas.microsoft.com/office/powerpoint/2010/main" val="190527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BEA530B-467F-44DC-8173-3B203F41277D}"/>
              </a:ext>
            </a:extLst>
          </p:cNvPr>
          <p:cNvGraphicFramePr>
            <a:graphicFrameLocks noGrp="1"/>
          </p:cNvGraphicFramePr>
          <p:nvPr>
            <p:ph idx="1"/>
            <p:extLst>
              <p:ext uri="{D42A27DB-BD31-4B8C-83A1-F6EECF244321}">
                <p14:modId xmlns:p14="http://schemas.microsoft.com/office/powerpoint/2010/main" val="234313755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38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304F1E-6FB4-44F7-BE47-29D7145944A8}"/>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b="0" i="0" kern="1200">
                <a:solidFill>
                  <a:schemeClr val="bg1"/>
                </a:solidFill>
                <a:effectLst/>
                <a:latin typeface="+mj-lt"/>
                <a:ea typeface="+mj-ea"/>
                <a:cs typeface="+mj-cs"/>
              </a:rPr>
              <a:t>The Different Types of Image Segmentation</a:t>
            </a:r>
            <a:br>
              <a:rPr lang="en-US" sz="3000" b="0" i="0" kern="1200">
                <a:solidFill>
                  <a:schemeClr val="bg1"/>
                </a:solidFill>
                <a:effectLst/>
                <a:latin typeface="+mj-lt"/>
                <a:ea typeface="+mj-ea"/>
                <a:cs typeface="+mj-cs"/>
              </a:rPr>
            </a:br>
            <a:endParaRPr lang="en-US" sz="3000" kern="120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6BA9F66-04D4-4E53-891D-3E1F785DCDDB}"/>
              </a:ext>
            </a:extLst>
          </p:cNvPr>
          <p:cNvPicPr>
            <a:picLocks noGrp="1" noChangeAspect="1"/>
          </p:cNvPicPr>
          <p:nvPr>
            <p:ph idx="1"/>
          </p:nvPr>
        </p:nvPicPr>
        <p:blipFill>
          <a:blip r:embed="rId2"/>
          <a:stretch>
            <a:fillRect/>
          </a:stretch>
        </p:blipFill>
        <p:spPr>
          <a:xfrm>
            <a:off x="592235" y="2427541"/>
            <a:ext cx="10952431" cy="3997637"/>
          </a:xfrm>
          <a:prstGeom prst="rect">
            <a:avLst/>
          </a:prstGeom>
        </p:spPr>
      </p:pic>
    </p:spTree>
    <p:extLst>
      <p:ext uri="{BB962C8B-B14F-4D97-AF65-F5344CB8AC3E}">
        <p14:creationId xmlns:p14="http://schemas.microsoft.com/office/powerpoint/2010/main" val="390810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095B0-83C1-481B-8349-311593364BC5}"/>
              </a:ext>
            </a:extLst>
          </p:cNvPr>
          <p:cNvSpPr>
            <a:spLocks noGrp="1"/>
          </p:cNvSpPr>
          <p:nvPr>
            <p:ph type="title"/>
          </p:nvPr>
        </p:nvSpPr>
        <p:spPr>
          <a:xfrm>
            <a:off x="586478" y="1683756"/>
            <a:ext cx="3115265" cy="2396359"/>
          </a:xfrm>
        </p:spPr>
        <p:txBody>
          <a:bodyPr anchor="b">
            <a:normAutofit/>
          </a:bodyPr>
          <a:lstStyle/>
          <a:p>
            <a:pPr algn="just"/>
            <a:r>
              <a:rPr lang="en-US" sz="2200" b="0" i="0" dirty="0">
                <a:solidFill>
                  <a:srgbClr val="FFFFFF"/>
                </a:solidFill>
                <a:effectLst/>
                <a:latin typeface="Lato" panose="020F0502020204030203" pitchFamily="34" charset="0"/>
              </a:rPr>
              <a:t>Can you identify the difference between these two? Both the images are using image segmentation to identify and locate the people present.</a:t>
            </a:r>
            <a:endParaRPr lang="en-US" sz="2200" dirty="0">
              <a:solidFill>
                <a:srgbClr val="FFFFFF"/>
              </a:solidFill>
            </a:endParaRPr>
          </a:p>
        </p:txBody>
      </p:sp>
      <p:graphicFrame>
        <p:nvGraphicFramePr>
          <p:cNvPr id="5" name="Content Placeholder 2">
            <a:extLst>
              <a:ext uri="{FF2B5EF4-FFF2-40B4-BE49-F238E27FC236}">
                <a16:creationId xmlns:a16="http://schemas.microsoft.com/office/drawing/2014/main" id="{F18A71AA-CDCB-4995-985B-B8DE8377635E}"/>
              </a:ext>
            </a:extLst>
          </p:cNvPr>
          <p:cNvGraphicFramePr>
            <a:graphicFrameLocks noGrp="1"/>
          </p:cNvGraphicFramePr>
          <p:nvPr>
            <p:ph idx="1"/>
            <p:extLst>
              <p:ext uri="{D42A27DB-BD31-4B8C-83A1-F6EECF244321}">
                <p14:modId xmlns:p14="http://schemas.microsoft.com/office/powerpoint/2010/main" val="126962069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83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9A3446-06B4-41BA-A1FC-167D930C4FD2}"/>
              </a:ext>
            </a:extLst>
          </p:cNvPr>
          <p:cNvPicPr>
            <a:picLocks noGrp="1" noChangeAspect="1"/>
          </p:cNvPicPr>
          <p:nvPr>
            <p:ph idx="1"/>
          </p:nvPr>
        </p:nvPicPr>
        <p:blipFill>
          <a:blip r:embed="rId2"/>
          <a:stretch>
            <a:fillRect/>
          </a:stretch>
        </p:blipFill>
        <p:spPr>
          <a:xfrm>
            <a:off x="643467" y="1506982"/>
            <a:ext cx="10905066" cy="3844034"/>
          </a:xfrm>
          <a:prstGeom prst="rect">
            <a:avLst/>
          </a:prstGeom>
        </p:spPr>
      </p:pic>
    </p:spTree>
    <p:extLst>
      <p:ext uri="{BB962C8B-B14F-4D97-AF65-F5344CB8AC3E}">
        <p14:creationId xmlns:p14="http://schemas.microsoft.com/office/powerpoint/2010/main" val="73731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B267-7E85-47DA-BED2-D65AA034306D}"/>
              </a:ext>
            </a:extLst>
          </p:cNvPr>
          <p:cNvSpPr>
            <a:spLocks noGrp="1"/>
          </p:cNvSpPr>
          <p:nvPr>
            <p:ph type="title"/>
          </p:nvPr>
        </p:nvSpPr>
        <p:spPr/>
        <p:txBody>
          <a:bodyPr/>
          <a:lstStyle/>
          <a:p>
            <a:r>
              <a:rPr lang="en-US" b="0" i="0" dirty="0">
                <a:solidFill>
                  <a:srgbClr val="222222"/>
                </a:solidFill>
                <a:effectLst/>
                <a:latin typeface="Lato" panose="020F0502020204030203" pitchFamily="34" charset="0"/>
              </a:rPr>
              <a:t>Let me quickly summarize</a:t>
            </a:r>
            <a:endParaRPr lang="en-US" dirty="0"/>
          </a:p>
        </p:txBody>
      </p:sp>
      <p:sp>
        <p:nvSpPr>
          <p:cNvPr id="3" name="Content Placeholder 2">
            <a:extLst>
              <a:ext uri="{FF2B5EF4-FFF2-40B4-BE49-F238E27FC236}">
                <a16:creationId xmlns:a16="http://schemas.microsoft.com/office/drawing/2014/main" id="{9724E029-F63A-475C-B81A-D0B74C681D35}"/>
              </a:ext>
            </a:extLst>
          </p:cNvPr>
          <p:cNvSpPr>
            <a:spLocks noGrp="1"/>
          </p:cNvSpPr>
          <p:nvPr>
            <p:ph idx="1"/>
          </p:nvPr>
        </p:nvSpPr>
        <p:spPr/>
        <p:txBody>
          <a:bodyPr/>
          <a:lstStyle/>
          <a:p>
            <a:pPr algn="just"/>
            <a:r>
              <a:rPr lang="en-US" b="0" i="0" dirty="0">
                <a:solidFill>
                  <a:srgbClr val="222222"/>
                </a:solidFill>
                <a:effectLst/>
                <a:latin typeface="Lato" panose="020F0502020204030203" pitchFamily="34" charset="0"/>
              </a:rPr>
              <a:t>If there are 5 people in an image, semantic segmentation will focus on classifying all the people as a single instance. </a:t>
            </a:r>
          </a:p>
          <a:p>
            <a:pPr algn="just"/>
            <a:r>
              <a:rPr lang="en-US" b="0" i="0" dirty="0">
                <a:solidFill>
                  <a:srgbClr val="222222"/>
                </a:solidFill>
                <a:effectLst/>
                <a:latin typeface="Lato" panose="020F0502020204030203" pitchFamily="34" charset="0"/>
              </a:rPr>
              <a:t>Instance segmentation, on the other hand. will identify each of these people individually.</a:t>
            </a:r>
            <a:endParaRPr lang="en-US" dirty="0"/>
          </a:p>
        </p:txBody>
      </p:sp>
    </p:spTree>
    <p:extLst>
      <p:ext uri="{BB962C8B-B14F-4D97-AF65-F5344CB8AC3E}">
        <p14:creationId xmlns:p14="http://schemas.microsoft.com/office/powerpoint/2010/main" val="134445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D22ED-40A4-4F22-A3B9-9EE0EC8C7051}"/>
              </a:ext>
            </a:extLst>
          </p:cNvPr>
          <p:cNvSpPr>
            <a:spLocks noGrp="1"/>
          </p:cNvSpPr>
          <p:nvPr>
            <p:ph type="title"/>
          </p:nvPr>
        </p:nvSpPr>
        <p:spPr>
          <a:xfrm>
            <a:off x="838199" y="564211"/>
            <a:ext cx="4571999" cy="1165002"/>
          </a:xfrm>
        </p:spPr>
        <p:txBody>
          <a:bodyPr anchor="b">
            <a:normAutofit/>
          </a:bodyPr>
          <a:lstStyle/>
          <a:p>
            <a:r>
              <a:rPr lang="en-US" sz="2500" b="0" i="0">
                <a:effectLst/>
                <a:latin typeface="Lato" panose="020B0604020202020204" pitchFamily="34" charset="0"/>
              </a:rPr>
              <a:t>What is Image Segmentation?</a:t>
            </a:r>
            <a:br>
              <a:rPr lang="en-US" sz="2500" b="0" i="0">
                <a:effectLst/>
                <a:latin typeface="Lato" panose="020B0604020202020204" pitchFamily="34" charset="0"/>
              </a:rPr>
            </a:br>
            <a:endParaRPr lang="en-US" sz="2500"/>
          </a:p>
        </p:txBody>
      </p:sp>
      <p:sp>
        <p:nvSpPr>
          <p:cNvPr id="3" name="Content Placeholder 2">
            <a:extLst>
              <a:ext uri="{FF2B5EF4-FFF2-40B4-BE49-F238E27FC236}">
                <a16:creationId xmlns:a16="http://schemas.microsoft.com/office/drawing/2014/main" id="{DABC1AA6-557C-4BBC-BA21-561C69A2D7F0}"/>
              </a:ext>
            </a:extLst>
          </p:cNvPr>
          <p:cNvSpPr>
            <a:spLocks noGrp="1"/>
          </p:cNvSpPr>
          <p:nvPr>
            <p:ph idx="1"/>
          </p:nvPr>
        </p:nvSpPr>
        <p:spPr>
          <a:xfrm>
            <a:off x="838199" y="2055327"/>
            <a:ext cx="4571999" cy="3776975"/>
          </a:xfrm>
        </p:spPr>
        <p:txBody>
          <a:bodyPr>
            <a:normAutofit/>
          </a:bodyPr>
          <a:lstStyle/>
          <a:p>
            <a:pPr algn="just"/>
            <a:r>
              <a:rPr lang="en-US" sz="1800" b="0" i="0" dirty="0">
                <a:effectLst/>
                <a:latin typeface="Lato" panose="020F0502020204030203" pitchFamily="34" charset="0"/>
              </a:rPr>
              <a:t>Let’s understand image segmentation using a simple example.</a:t>
            </a:r>
          </a:p>
          <a:p>
            <a:pPr marL="0" indent="0">
              <a:buNone/>
            </a:pPr>
            <a:endParaRPr lang="en-US" sz="1800" dirty="0">
              <a:latin typeface="Lato" panose="020F0502020204030203" pitchFamily="34" charset="0"/>
            </a:endParaRPr>
          </a:p>
          <a:p>
            <a:endParaRPr lang="en-US" sz="1800" dirty="0">
              <a:latin typeface="Lato" panose="020F0502020204030203" pitchFamily="34" charset="0"/>
            </a:endParaRPr>
          </a:p>
          <a:p>
            <a:endParaRPr lang="en-US" sz="1800" dirty="0">
              <a:latin typeface="Lato" panose="020F0502020204030203" pitchFamily="34" charset="0"/>
            </a:endParaRPr>
          </a:p>
          <a:p>
            <a:endParaRPr lang="en-US" sz="1800" dirty="0">
              <a:latin typeface="Lato" panose="020F0502020204030203" pitchFamily="34" charset="0"/>
            </a:endParaRPr>
          </a:p>
          <a:p>
            <a:endParaRPr lang="en-US" sz="1800" dirty="0">
              <a:latin typeface="Lato" panose="020F0502020204030203" pitchFamily="34" charset="0"/>
            </a:endParaRPr>
          </a:p>
          <a:p>
            <a:pPr algn="just"/>
            <a:r>
              <a:rPr lang="en-US" sz="1800" b="0" i="0" dirty="0">
                <a:effectLst/>
                <a:latin typeface="Lato" panose="020F0502020204030203" pitchFamily="34" charset="0"/>
              </a:rPr>
              <a:t>There’s only one object here – a dog. We can build a straightforward cat-dog classifier model and predict that there’s a dog in the given image. </a:t>
            </a:r>
            <a:endParaRPr lang="en-US" sz="1800" dirty="0"/>
          </a:p>
        </p:txBody>
      </p:sp>
      <p:pic>
        <p:nvPicPr>
          <p:cNvPr id="5" name="Picture 4" descr="A small white dog&#10;&#10;Description automatically generated with low confidence">
            <a:extLst>
              <a:ext uri="{FF2B5EF4-FFF2-40B4-BE49-F238E27FC236}">
                <a16:creationId xmlns:a16="http://schemas.microsoft.com/office/drawing/2014/main" id="{DAAD759F-8CD2-463E-8D61-9588AE095F23}"/>
              </a:ext>
            </a:extLst>
          </p:cNvPr>
          <p:cNvPicPr>
            <a:picLocks noChangeAspect="1"/>
          </p:cNvPicPr>
          <p:nvPr/>
        </p:nvPicPr>
        <p:blipFill rotWithShape="1">
          <a:blip r:embed="rId2"/>
          <a:srcRect l="16022" r="18707"/>
          <a:stretch/>
        </p:blipFill>
        <p:spPr>
          <a:xfrm>
            <a:off x="6190488" y="566928"/>
            <a:ext cx="5157216" cy="5286197"/>
          </a:xfrm>
          <a:prstGeom prst="rect">
            <a:avLst/>
          </a:prstGeom>
        </p:spPr>
      </p:pic>
      <p:sp>
        <p:nvSpPr>
          <p:cNvPr id="12"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4602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B41F60-BCB0-41A1-B47C-640D4EF980BF}"/>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400"/>
              <a:t>But what if we have both a cat and a dog in a single image?</a:t>
            </a:r>
          </a:p>
        </p:txBody>
      </p:sp>
      <p:sp>
        <p:nvSpPr>
          <p:cNvPr id="1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F80119-96B5-4D9C-8237-C5BF2436A3AF}"/>
              </a:ext>
            </a:extLst>
          </p:cNvPr>
          <p:cNvSpPr txBox="1"/>
          <p:nvPr/>
        </p:nvSpPr>
        <p:spPr>
          <a:xfrm>
            <a:off x="841247" y="2359152"/>
            <a:ext cx="3410712" cy="3425043"/>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700" b="0" i="0" dirty="0">
                <a:effectLst/>
              </a:rPr>
              <a:t>We can train a multi-label classifier, in that instance. </a:t>
            </a:r>
          </a:p>
          <a:p>
            <a:pPr indent="-228600" algn="just">
              <a:lnSpc>
                <a:spcPct val="90000"/>
              </a:lnSpc>
              <a:spcAft>
                <a:spcPts val="600"/>
              </a:spcAft>
              <a:buFont typeface="Arial" panose="020B0604020202020204" pitchFamily="34" charset="0"/>
              <a:buChar char="•"/>
            </a:pPr>
            <a:endParaRPr lang="en-US" sz="1700" dirty="0"/>
          </a:p>
          <a:p>
            <a:pPr indent="-228600" algn="just">
              <a:lnSpc>
                <a:spcPct val="90000"/>
              </a:lnSpc>
              <a:spcAft>
                <a:spcPts val="600"/>
              </a:spcAft>
              <a:buFont typeface="Arial" panose="020B0604020202020204" pitchFamily="34" charset="0"/>
              <a:buChar char="•"/>
            </a:pPr>
            <a:r>
              <a:rPr lang="en-US" sz="1700" b="0" i="0" dirty="0">
                <a:effectLst/>
              </a:rPr>
              <a:t>Now, there’s another caveat – we won’t know the location of either animal/object in the image.</a:t>
            </a:r>
            <a:endParaRPr lang="en-US" sz="1700" dirty="0"/>
          </a:p>
        </p:txBody>
      </p:sp>
      <p:pic>
        <p:nvPicPr>
          <p:cNvPr id="5" name="Content Placeholder 4" descr="A puppy and a cat&#10;&#10;Description automatically generated with low confidence">
            <a:extLst>
              <a:ext uri="{FF2B5EF4-FFF2-40B4-BE49-F238E27FC236}">
                <a16:creationId xmlns:a16="http://schemas.microsoft.com/office/drawing/2014/main" id="{47A95F1B-C6F3-47AB-AF48-6F4E6D7C113C}"/>
              </a:ext>
            </a:extLst>
          </p:cNvPr>
          <p:cNvPicPr>
            <a:picLocks noGrp="1" noChangeAspect="1"/>
          </p:cNvPicPr>
          <p:nvPr>
            <p:ph idx="1"/>
          </p:nvPr>
        </p:nvPicPr>
        <p:blipFill rotWithShape="1">
          <a:blip r:embed="rId2"/>
          <a:srcRect t="695" r="2" b="2"/>
          <a:stretch/>
        </p:blipFill>
        <p:spPr>
          <a:xfrm>
            <a:off x="5124450" y="634382"/>
            <a:ext cx="6657213" cy="5495162"/>
          </a:xfrm>
          <a:prstGeom prst="rect">
            <a:avLst/>
          </a:prstGeom>
        </p:spPr>
      </p:pic>
    </p:spTree>
    <p:extLst>
      <p:ext uri="{BB962C8B-B14F-4D97-AF65-F5344CB8AC3E}">
        <p14:creationId xmlns:p14="http://schemas.microsoft.com/office/powerpoint/2010/main" val="154371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83B976-1EB3-4B21-96A9-CBD7A65CADBF}"/>
              </a:ext>
            </a:extLst>
          </p:cNvPr>
          <p:cNvSpPr>
            <a:spLocks noGrp="1"/>
          </p:cNvSpPr>
          <p:nvPr>
            <p:ph type="title"/>
          </p:nvPr>
        </p:nvSpPr>
        <p:spPr>
          <a:xfrm>
            <a:off x="1047280" y="759805"/>
            <a:ext cx="10306520" cy="1325563"/>
          </a:xfrm>
        </p:spPr>
        <p:txBody>
          <a:bodyPr>
            <a:normAutofit/>
          </a:bodyPr>
          <a:lstStyle/>
          <a:p>
            <a:r>
              <a:rPr lang="en-US" sz="4000" b="0" i="0">
                <a:solidFill>
                  <a:srgbClr val="FFFFFF"/>
                </a:solidFill>
                <a:effectLst/>
                <a:latin typeface="Lato" panose="020F0502020204030203" pitchFamily="34" charset="0"/>
              </a:rPr>
              <a:t>That’s where image localization comes into the picture </a:t>
            </a:r>
            <a:endParaRPr lang="en-US" sz="4000">
              <a:solidFill>
                <a:srgbClr val="FFFFFF"/>
              </a:solidFill>
            </a:endParaRPr>
          </a:p>
        </p:txBody>
      </p:sp>
      <p:sp>
        <p:nvSpPr>
          <p:cNvPr id="3" name="Content Placeholder 2">
            <a:extLst>
              <a:ext uri="{FF2B5EF4-FFF2-40B4-BE49-F238E27FC236}">
                <a16:creationId xmlns:a16="http://schemas.microsoft.com/office/drawing/2014/main" id="{125F2D8C-894A-47D6-BC32-642EEC96BBCC}"/>
              </a:ext>
            </a:extLst>
          </p:cNvPr>
          <p:cNvSpPr>
            <a:spLocks noGrp="1"/>
          </p:cNvSpPr>
          <p:nvPr>
            <p:ph idx="1"/>
          </p:nvPr>
        </p:nvSpPr>
        <p:spPr>
          <a:xfrm>
            <a:off x="1424904" y="2494450"/>
            <a:ext cx="4053545" cy="3563159"/>
          </a:xfrm>
        </p:spPr>
        <p:txBody>
          <a:bodyPr>
            <a:normAutofit/>
          </a:bodyPr>
          <a:lstStyle/>
          <a:p>
            <a:pPr algn="just"/>
            <a:r>
              <a:rPr lang="en-US" sz="2400" b="0" i="0" dirty="0">
                <a:effectLst/>
                <a:latin typeface="Lato" panose="020F0502020204030203" pitchFamily="34" charset="0"/>
              </a:rPr>
              <a:t>It helps us to identify the location of a single object in the given image. In case we have multiple objects present, we then rely on the concept of </a:t>
            </a:r>
            <a:r>
              <a:rPr lang="en-US" sz="2400" b="0" i="0" u="none" strike="noStrike" dirty="0">
                <a:effectLst/>
                <a:latin typeface="Lato" panose="020F0502020204030203" pitchFamily="34" charset="0"/>
              </a:rPr>
              <a:t>object detection</a:t>
            </a:r>
            <a:r>
              <a:rPr lang="en-US" sz="2400" b="0" i="0" dirty="0">
                <a:effectLst/>
                <a:latin typeface="Lato" panose="020F0502020204030203" pitchFamily="34" charset="0"/>
              </a:rPr>
              <a:t> (OD). We can predict the location along with the class for each object using OD.</a:t>
            </a:r>
          </a:p>
          <a:p>
            <a:endParaRPr lang="en-US" sz="2400" dirty="0"/>
          </a:p>
        </p:txBody>
      </p:sp>
      <p:pic>
        <p:nvPicPr>
          <p:cNvPr id="5" name="Picture 4" descr="A collage of a dog&#10;&#10;Description automatically generated with low confidence">
            <a:extLst>
              <a:ext uri="{FF2B5EF4-FFF2-40B4-BE49-F238E27FC236}">
                <a16:creationId xmlns:a16="http://schemas.microsoft.com/office/drawing/2014/main" id="{370C14DA-4E8E-428F-83BB-405FE5DDD59D}"/>
              </a:ext>
            </a:extLst>
          </p:cNvPr>
          <p:cNvPicPr>
            <a:picLocks noChangeAspect="1"/>
          </p:cNvPicPr>
          <p:nvPr/>
        </p:nvPicPr>
        <p:blipFill>
          <a:blip r:embed="rId2"/>
          <a:stretch>
            <a:fillRect/>
          </a:stretch>
        </p:blipFill>
        <p:spPr>
          <a:xfrm>
            <a:off x="6098892" y="3265557"/>
            <a:ext cx="4802404" cy="2017009"/>
          </a:xfrm>
          <a:prstGeom prst="rect">
            <a:avLst/>
          </a:prstGeom>
        </p:spPr>
      </p:pic>
    </p:spTree>
    <p:extLst>
      <p:ext uri="{BB962C8B-B14F-4D97-AF65-F5344CB8AC3E}">
        <p14:creationId xmlns:p14="http://schemas.microsoft.com/office/powerpoint/2010/main" val="183415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9243-5286-4202-B1C7-A6DDD4ABFAB7}"/>
              </a:ext>
            </a:extLst>
          </p:cNvPr>
          <p:cNvSpPr>
            <a:spLocks noGrp="1"/>
          </p:cNvSpPr>
          <p:nvPr>
            <p:ph type="title"/>
          </p:nvPr>
        </p:nvSpPr>
        <p:spPr>
          <a:xfrm>
            <a:off x="4965430" y="629268"/>
            <a:ext cx="6586491" cy="1286160"/>
          </a:xfrm>
        </p:spPr>
        <p:txBody>
          <a:bodyPr anchor="b">
            <a:normAutofit/>
          </a:bodyPr>
          <a:lstStyle/>
          <a:p>
            <a:r>
              <a:rPr lang="en-US" dirty="0"/>
              <a:t>Image segmentation</a:t>
            </a:r>
          </a:p>
        </p:txBody>
      </p:sp>
      <p:sp>
        <p:nvSpPr>
          <p:cNvPr id="3" name="Content Placeholder 2">
            <a:extLst>
              <a:ext uri="{FF2B5EF4-FFF2-40B4-BE49-F238E27FC236}">
                <a16:creationId xmlns:a16="http://schemas.microsoft.com/office/drawing/2014/main" id="{1A6B3F1C-E6E6-41A2-8DCC-D1A151EC29EA}"/>
              </a:ext>
            </a:extLst>
          </p:cNvPr>
          <p:cNvSpPr>
            <a:spLocks noGrp="1"/>
          </p:cNvSpPr>
          <p:nvPr>
            <p:ph idx="1"/>
          </p:nvPr>
        </p:nvSpPr>
        <p:spPr>
          <a:xfrm>
            <a:off x="4965431" y="2438400"/>
            <a:ext cx="6586489" cy="3785419"/>
          </a:xfrm>
        </p:spPr>
        <p:txBody>
          <a:bodyPr>
            <a:normAutofit/>
          </a:bodyPr>
          <a:lstStyle/>
          <a:p>
            <a:pPr algn="just"/>
            <a:r>
              <a:rPr lang="en-US" sz="2000" b="0" i="0" dirty="0">
                <a:effectLst/>
                <a:latin typeface="Lato" panose="020F0502020204030203" pitchFamily="34" charset="0"/>
              </a:rPr>
              <a:t>Before detecting the objects and even before classifying the image, we need to understand what the image consists of.</a:t>
            </a:r>
            <a:endParaRPr lang="en-US" sz="2000" dirty="0"/>
          </a:p>
        </p:txBody>
      </p:sp>
      <p:pic>
        <p:nvPicPr>
          <p:cNvPr id="5" name="Picture 4" descr="Camera lens">
            <a:extLst>
              <a:ext uri="{FF2B5EF4-FFF2-40B4-BE49-F238E27FC236}">
                <a16:creationId xmlns:a16="http://schemas.microsoft.com/office/drawing/2014/main" id="{668024D7-1861-4517-A34E-B80B21C46649}"/>
              </a:ext>
            </a:extLst>
          </p:cNvPr>
          <p:cNvPicPr>
            <a:picLocks noChangeAspect="1"/>
          </p:cNvPicPr>
          <p:nvPr/>
        </p:nvPicPr>
        <p:blipFill rotWithShape="1">
          <a:blip r:embed="rId2"/>
          <a:srcRect l="14885" r="39996"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0A2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6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4110-EF5F-418B-959A-9CD63AA7A9EA}"/>
              </a:ext>
            </a:extLst>
          </p:cNvPr>
          <p:cNvSpPr>
            <a:spLocks noGrp="1"/>
          </p:cNvSpPr>
          <p:nvPr>
            <p:ph type="title"/>
          </p:nvPr>
        </p:nvSpPr>
        <p:spPr>
          <a:xfrm>
            <a:off x="4965430" y="629268"/>
            <a:ext cx="6586491" cy="1286160"/>
          </a:xfrm>
        </p:spPr>
        <p:txBody>
          <a:bodyPr anchor="b">
            <a:normAutofit/>
          </a:bodyPr>
          <a:lstStyle/>
          <a:p>
            <a:r>
              <a:rPr lang="en-US" sz="2800">
                <a:latin typeface="Lato" panose="020F0502020204030203" pitchFamily="34" charset="0"/>
              </a:rPr>
              <a:t>H</a:t>
            </a:r>
            <a:r>
              <a:rPr lang="en-US" sz="2800" b="0" i="0">
                <a:effectLst/>
                <a:latin typeface="Lato" panose="020F0502020204030203" pitchFamily="34" charset="0"/>
              </a:rPr>
              <a:t>ow does image segmentation work?</a:t>
            </a:r>
            <a:br>
              <a:rPr lang="en-US" sz="2800" b="0" i="0">
                <a:effectLst/>
                <a:latin typeface="Lato" panose="020F0502020204030203" pitchFamily="34" charset="0"/>
              </a:rPr>
            </a:br>
            <a:endParaRPr lang="en-US" sz="2800"/>
          </a:p>
        </p:txBody>
      </p:sp>
      <p:sp>
        <p:nvSpPr>
          <p:cNvPr id="3" name="Content Placeholder 2">
            <a:extLst>
              <a:ext uri="{FF2B5EF4-FFF2-40B4-BE49-F238E27FC236}">
                <a16:creationId xmlns:a16="http://schemas.microsoft.com/office/drawing/2014/main" id="{FE0C1C34-6054-48AD-89DC-D08336501CFB}"/>
              </a:ext>
            </a:extLst>
          </p:cNvPr>
          <p:cNvSpPr>
            <a:spLocks noGrp="1"/>
          </p:cNvSpPr>
          <p:nvPr>
            <p:ph idx="1"/>
          </p:nvPr>
        </p:nvSpPr>
        <p:spPr>
          <a:xfrm>
            <a:off x="4635591" y="2438400"/>
            <a:ext cx="6916329" cy="3785419"/>
          </a:xfrm>
        </p:spPr>
        <p:txBody>
          <a:bodyPr>
            <a:noAutofit/>
          </a:bodyPr>
          <a:lstStyle/>
          <a:p>
            <a:pPr algn="just"/>
            <a:r>
              <a:rPr lang="en-US" sz="2400" b="0" i="0" dirty="0">
                <a:effectLst/>
                <a:latin typeface="Lato" panose="020F0502020204030203" pitchFamily="34" charset="0"/>
              </a:rPr>
              <a:t>We can divide or partition the image into various parts called segments. It’s not a great idea to process the entire image at the same time as there will be regions in the image which do not contain any information. By dividing the image into segments, we can make use of the important segments for processing the image.</a:t>
            </a:r>
          </a:p>
          <a:p>
            <a:pPr algn="just"/>
            <a:r>
              <a:rPr lang="en-US" sz="2400" b="0" i="0" dirty="0">
                <a:effectLst/>
                <a:latin typeface="Lato" panose="020F0502020204030203" pitchFamily="34" charset="0"/>
              </a:rPr>
              <a:t>An image is a collection or set of different pixels. We group together the pixels that have similar attributes using image segmentation. </a:t>
            </a:r>
            <a:endParaRPr lang="en-US" sz="2400" dirty="0"/>
          </a:p>
        </p:txBody>
      </p:sp>
      <p:pic>
        <p:nvPicPr>
          <p:cNvPr id="5" name="Picture 4" descr="White puzzle with one red piece">
            <a:extLst>
              <a:ext uri="{FF2B5EF4-FFF2-40B4-BE49-F238E27FC236}">
                <a16:creationId xmlns:a16="http://schemas.microsoft.com/office/drawing/2014/main" id="{4CDFF745-2D92-4BCD-AF84-1021E7EB6B5B}"/>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30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886B1C-E906-47B7-88CE-22BC278BFF52}"/>
              </a:ext>
            </a:extLst>
          </p:cNvPr>
          <p:cNvPicPr>
            <a:picLocks noChangeAspect="1"/>
          </p:cNvPicPr>
          <p:nvPr/>
        </p:nvPicPr>
        <p:blipFill>
          <a:blip r:embed="rId2"/>
          <a:stretch>
            <a:fillRect/>
          </a:stretch>
        </p:blipFill>
        <p:spPr>
          <a:xfrm>
            <a:off x="1491814" y="643467"/>
            <a:ext cx="9208372" cy="5571066"/>
          </a:xfrm>
          <a:prstGeom prst="rect">
            <a:avLst/>
          </a:prstGeom>
        </p:spPr>
      </p:pic>
    </p:spTree>
    <p:extLst>
      <p:ext uri="{BB962C8B-B14F-4D97-AF65-F5344CB8AC3E}">
        <p14:creationId xmlns:p14="http://schemas.microsoft.com/office/powerpoint/2010/main" val="268540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192A9-2F27-4A49-BEEF-78D6B9A0C57E}"/>
              </a:ext>
            </a:extLst>
          </p:cNvPr>
          <p:cNvSpPr>
            <a:spLocks noGrp="1"/>
          </p:cNvSpPr>
          <p:nvPr>
            <p:ph idx="1"/>
          </p:nvPr>
        </p:nvSpPr>
        <p:spPr>
          <a:xfrm>
            <a:off x="838200" y="914400"/>
            <a:ext cx="10515600" cy="5262563"/>
          </a:xfrm>
        </p:spPr>
        <p:txBody>
          <a:bodyPr/>
          <a:lstStyle/>
          <a:p>
            <a:pPr algn="just"/>
            <a:r>
              <a:rPr lang="en-US" b="0" i="0" dirty="0">
                <a:solidFill>
                  <a:srgbClr val="222222"/>
                </a:solidFill>
                <a:effectLst/>
                <a:latin typeface="Lato" panose="020F0502020204030203" pitchFamily="34" charset="0"/>
              </a:rPr>
              <a:t>Object detection builds a bounding box corresponding to each class in the image. But it tells us nothing about the shape of the object. We only get the set of bounding box coordinates.</a:t>
            </a:r>
          </a:p>
          <a:p>
            <a:pPr algn="just"/>
            <a:endParaRPr lang="en-US" dirty="0">
              <a:solidFill>
                <a:srgbClr val="222222"/>
              </a:solidFill>
              <a:latin typeface="Lato" panose="020F0502020204030203" pitchFamily="34" charset="0"/>
            </a:endParaRPr>
          </a:p>
          <a:p>
            <a:pPr algn="just"/>
            <a:r>
              <a:rPr lang="en-US" b="0" i="0" dirty="0">
                <a:solidFill>
                  <a:srgbClr val="222222"/>
                </a:solidFill>
                <a:effectLst/>
                <a:latin typeface="Lato" panose="020F0502020204030203" pitchFamily="34" charset="0"/>
              </a:rPr>
              <a:t>Image segmentation creates a pixel-wise mask for each object in the image. This technique gives us a far more granular understanding of the object(s) in the image.</a:t>
            </a:r>
            <a:endParaRPr lang="en-US" dirty="0"/>
          </a:p>
        </p:txBody>
      </p:sp>
    </p:spTree>
    <p:extLst>
      <p:ext uri="{BB962C8B-B14F-4D97-AF65-F5344CB8AC3E}">
        <p14:creationId xmlns:p14="http://schemas.microsoft.com/office/powerpoint/2010/main" val="360314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DD9EB-9D42-44CF-95F1-B70C40793078}"/>
              </a:ext>
            </a:extLst>
          </p:cNvPr>
          <p:cNvSpPr>
            <a:spLocks noGrp="1"/>
          </p:cNvSpPr>
          <p:nvPr>
            <p:ph type="title"/>
          </p:nvPr>
        </p:nvSpPr>
        <p:spPr>
          <a:xfrm>
            <a:off x="586478" y="1683756"/>
            <a:ext cx="3115265" cy="2396359"/>
          </a:xfrm>
        </p:spPr>
        <p:txBody>
          <a:bodyPr anchor="b">
            <a:normAutofit/>
          </a:bodyPr>
          <a:lstStyle/>
          <a:p>
            <a:pPr algn="r"/>
            <a:r>
              <a:rPr lang="en-US" sz="3400" b="0" i="0">
                <a:solidFill>
                  <a:srgbClr val="FFFFFF"/>
                </a:solidFill>
                <a:effectLst/>
                <a:latin typeface="Lato" panose="020F0502020204030203" pitchFamily="34" charset="0"/>
              </a:rPr>
              <a:t>Why do we need Image Segmentation?</a:t>
            </a:r>
            <a:br>
              <a:rPr lang="en-US" sz="3400" b="0" i="0">
                <a:solidFill>
                  <a:srgbClr val="FFFFFF"/>
                </a:solidFill>
                <a:effectLst/>
                <a:latin typeface="Lato" panose="020F0502020204030203" pitchFamily="34" charset="0"/>
              </a:rPr>
            </a:b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C63D6561-848A-467C-A927-A1221B98C477}"/>
              </a:ext>
            </a:extLst>
          </p:cNvPr>
          <p:cNvGraphicFramePr>
            <a:graphicFrameLocks noGrp="1"/>
          </p:cNvGraphicFramePr>
          <p:nvPr>
            <p:ph idx="1"/>
            <p:extLst>
              <p:ext uri="{D42A27DB-BD31-4B8C-83A1-F6EECF244321}">
                <p14:modId xmlns:p14="http://schemas.microsoft.com/office/powerpoint/2010/main" val="232345222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550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692</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Lato</vt:lpstr>
      <vt:lpstr>sohne</vt:lpstr>
      <vt:lpstr>Office Theme</vt:lpstr>
      <vt:lpstr>Image Segmentation </vt:lpstr>
      <vt:lpstr>What is Image Segmentation? </vt:lpstr>
      <vt:lpstr>But what if we have both a cat and a dog in a single image?</vt:lpstr>
      <vt:lpstr>That’s where image localization comes into the picture </vt:lpstr>
      <vt:lpstr>Image segmentation</vt:lpstr>
      <vt:lpstr>How does image segmentation work? </vt:lpstr>
      <vt:lpstr>PowerPoint Presentation</vt:lpstr>
      <vt:lpstr>PowerPoint Presentation</vt:lpstr>
      <vt:lpstr>Why do we need Image Segmentation? </vt:lpstr>
      <vt:lpstr>PowerPoint Presentation</vt:lpstr>
      <vt:lpstr>PowerPoint Presentation</vt:lpstr>
      <vt:lpstr>The Different Types of Image Segmentation </vt:lpstr>
      <vt:lpstr>Can you identify the difference between these two? Both the images are using image segmentation to identify and locate the people present.</vt:lpstr>
      <vt:lpstr>PowerPoint Presentation</vt:lpstr>
      <vt:lpstr>Let me quickly summarize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Segmentation </dc:title>
  <dc:creator>Sarah Taylor</dc:creator>
  <cp:lastModifiedBy>Sarah Taylor</cp:lastModifiedBy>
  <cp:revision>2</cp:revision>
  <dcterms:created xsi:type="dcterms:W3CDTF">2021-09-21T07:17:32Z</dcterms:created>
  <dcterms:modified xsi:type="dcterms:W3CDTF">2021-09-21T08:39:03Z</dcterms:modified>
</cp:coreProperties>
</file>