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CBF17-1988-48B4-ACE3-2C904C03F1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93B5D1-8713-4CEA-AEB6-006444D2E0D9}">
      <dgm:prSet/>
      <dgm:spPr/>
      <dgm:t>
        <a:bodyPr/>
        <a:lstStyle/>
        <a:p>
          <a:r>
            <a:rPr lang="en-US" b="0" i="0"/>
            <a:t>Camera calibration </a:t>
          </a:r>
          <a:r>
            <a:rPr lang="en-US" b="1" i="0"/>
            <a:t>estimates the parameters of a pinhole camera model</a:t>
          </a:r>
          <a:r>
            <a:rPr lang="en-US" b="0" i="0"/>
            <a:t> given photograph.</a:t>
          </a:r>
          <a:endParaRPr lang="en-US"/>
        </a:p>
      </dgm:t>
    </dgm:pt>
    <dgm:pt modelId="{5B291273-638A-41B7-9B3F-61023DA970A8}" type="parTrans" cxnId="{05C99DF0-BE73-4952-A406-09D8267BDB4B}">
      <dgm:prSet/>
      <dgm:spPr/>
      <dgm:t>
        <a:bodyPr/>
        <a:lstStyle/>
        <a:p>
          <a:endParaRPr lang="en-US"/>
        </a:p>
      </dgm:t>
    </dgm:pt>
    <dgm:pt modelId="{6C619917-77EC-4AFA-8ED2-278E3A3967E3}" type="sibTrans" cxnId="{05C99DF0-BE73-4952-A406-09D8267BDB4B}">
      <dgm:prSet/>
      <dgm:spPr/>
      <dgm:t>
        <a:bodyPr/>
        <a:lstStyle/>
        <a:p>
          <a:endParaRPr lang="en-US"/>
        </a:p>
      </dgm:t>
    </dgm:pt>
    <dgm:pt modelId="{0DC72F8F-9852-4AE2-B176-C3EDDA4EC659}">
      <dgm:prSet/>
      <dgm:spPr/>
      <dgm:t>
        <a:bodyPr/>
        <a:lstStyle/>
        <a:p>
          <a:r>
            <a:rPr lang="en-US"/>
            <a:t>T</a:t>
          </a:r>
          <a:r>
            <a:rPr lang="en-US" b="0" i="0"/>
            <a:t>he pinhole camera parameters are represented in a 3 × 4 matrix called the camera matrix.</a:t>
          </a:r>
          <a:endParaRPr lang="en-US"/>
        </a:p>
      </dgm:t>
    </dgm:pt>
    <dgm:pt modelId="{C1D18B2F-2945-42B0-AD57-1BCB6FD3D0FC}" type="parTrans" cxnId="{FA9C5D7C-5FC9-43F1-AC6A-826BBAEB4E6A}">
      <dgm:prSet/>
      <dgm:spPr/>
      <dgm:t>
        <a:bodyPr/>
        <a:lstStyle/>
        <a:p>
          <a:endParaRPr lang="en-US"/>
        </a:p>
      </dgm:t>
    </dgm:pt>
    <dgm:pt modelId="{918EB6B4-2F04-47DF-954B-F84545CC8068}" type="sibTrans" cxnId="{FA9C5D7C-5FC9-43F1-AC6A-826BBAEB4E6A}">
      <dgm:prSet/>
      <dgm:spPr/>
      <dgm:t>
        <a:bodyPr/>
        <a:lstStyle/>
        <a:p>
          <a:endParaRPr lang="en-US"/>
        </a:p>
      </dgm:t>
    </dgm:pt>
    <dgm:pt modelId="{EBB6C5C3-A051-4459-BFDB-9F1A6CAD46D8}">
      <dgm:prSet/>
      <dgm:spPr/>
      <dgm:t>
        <a:bodyPr/>
        <a:lstStyle/>
        <a:p>
          <a:r>
            <a:rPr lang="en-US"/>
            <a:t>T</a:t>
          </a:r>
          <a:r>
            <a:rPr lang="en-US" b="0" i="0"/>
            <a:t>hese parameters are used to</a:t>
          </a:r>
          <a:r>
            <a:rPr lang="en-US" b="1" i="0"/>
            <a:t> estimate the actual size of an object</a:t>
          </a:r>
          <a:r>
            <a:rPr lang="en-US" b="0" i="0"/>
            <a:t> or </a:t>
          </a:r>
          <a:r>
            <a:rPr lang="en-US" b="1" i="0"/>
            <a:t>determine the location of the camera in the world</a:t>
          </a:r>
          <a:endParaRPr lang="en-US"/>
        </a:p>
      </dgm:t>
    </dgm:pt>
    <dgm:pt modelId="{78A20BEB-6C02-4074-B560-249B6BCE7B14}" type="parTrans" cxnId="{EBB1F68B-C254-4A7A-A815-2C7D43D331F4}">
      <dgm:prSet/>
      <dgm:spPr/>
      <dgm:t>
        <a:bodyPr/>
        <a:lstStyle/>
        <a:p>
          <a:endParaRPr lang="en-US"/>
        </a:p>
      </dgm:t>
    </dgm:pt>
    <dgm:pt modelId="{D31FD739-544C-41C0-A430-850DBADF706E}" type="sibTrans" cxnId="{EBB1F68B-C254-4A7A-A815-2C7D43D331F4}">
      <dgm:prSet/>
      <dgm:spPr/>
      <dgm:t>
        <a:bodyPr/>
        <a:lstStyle/>
        <a:p>
          <a:endParaRPr lang="en-US"/>
        </a:p>
      </dgm:t>
    </dgm:pt>
    <dgm:pt modelId="{8DE0CD63-B0A2-4B2B-8C9B-08BEDFCE1687}" type="pres">
      <dgm:prSet presAssocID="{F39CBF17-1988-48B4-ACE3-2C904C03F1EB}" presName="linear" presStyleCnt="0">
        <dgm:presLayoutVars>
          <dgm:animLvl val="lvl"/>
          <dgm:resizeHandles val="exact"/>
        </dgm:presLayoutVars>
      </dgm:prSet>
      <dgm:spPr/>
    </dgm:pt>
    <dgm:pt modelId="{24EBC61B-4F5C-4836-B70B-25A3AB9E8260}" type="pres">
      <dgm:prSet presAssocID="{BD93B5D1-8713-4CEA-AEB6-006444D2E0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237762-9115-4925-AEBC-7E280F5EC544}" type="pres">
      <dgm:prSet presAssocID="{6C619917-77EC-4AFA-8ED2-278E3A3967E3}" presName="spacer" presStyleCnt="0"/>
      <dgm:spPr/>
    </dgm:pt>
    <dgm:pt modelId="{142CEEAE-B496-489C-A00D-8A3BBAC6A583}" type="pres">
      <dgm:prSet presAssocID="{0DC72F8F-9852-4AE2-B176-C3EDDA4EC6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9B6E83-B444-426A-92CA-103ABCBC3EB7}" type="pres">
      <dgm:prSet presAssocID="{918EB6B4-2F04-47DF-954B-F84545CC8068}" presName="spacer" presStyleCnt="0"/>
      <dgm:spPr/>
    </dgm:pt>
    <dgm:pt modelId="{A838DAAF-EAD2-494D-9362-1426BA02BD0B}" type="pres">
      <dgm:prSet presAssocID="{EBB6C5C3-A051-4459-BFDB-9F1A6CAD46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98A93B-72F5-44EA-B448-613AB5AD8C41}" type="presOf" srcId="{0DC72F8F-9852-4AE2-B176-C3EDDA4EC659}" destId="{142CEEAE-B496-489C-A00D-8A3BBAC6A583}" srcOrd="0" destOrd="0" presId="urn:microsoft.com/office/officeart/2005/8/layout/vList2"/>
    <dgm:cxn modelId="{D63C875C-9EBA-4D88-B483-2C5E26FAF216}" type="presOf" srcId="{BD93B5D1-8713-4CEA-AEB6-006444D2E0D9}" destId="{24EBC61B-4F5C-4836-B70B-25A3AB9E8260}" srcOrd="0" destOrd="0" presId="urn:microsoft.com/office/officeart/2005/8/layout/vList2"/>
    <dgm:cxn modelId="{FA9C5D7C-5FC9-43F1-AC6A-826BBAEB4E6A}" srcId="{F39CBF17-1988-48B4-ACE3-2C904C03F1EB}" destId="{0DC72F8F-9852-4AE2-B176-C3EDDA4EC659}" srcOrd="1" destOrd="0" parTransId="{C1D18B2F-2945-42B0-AD57-1BCB6FD3D0FC}" sibTransId="{918EB6B4-2F04-47DF-954B-F84545CC8068}"/>
    <dgm:cxn modelId="{262F867E-7AD1-4D23-8B79-77AF73B3955E}" type="presOf" srcId="{EBB6C5C3-A051-4459-BFDB-9F1A6CAD46D8}" destId="{A838DAAF-EAD2-494D-9362-1426BA02BD0B}" srcOrd="0" destOrd="0" presId="urn:microsoft.com/office/officeart/2005/8/layout/vList2"/>
    <dgm:cxn modelId="{EBB1F68B-C254-4A7A-A815-2C7D43D331F4}" srcId="{F39CBF17-1988-48B4-ACE3-2C904C03F1EB}" destId="{EBB6C5C3-A051-4459-BFDB-9F1A6CAD46D8}" srcOrd="2" destOrd="0" parTransId="{78A20BEB-6C02-4074-B560-249B6BCE7B14}" sibTransId="{D31FD739-544C-41C0-A430-850DBADF706E}"/>
    <dgm:cxn modelId="{B375239B-BF3C-4721-98F3-7543FA5E08C6}" type="presOf" srcId="{F39CBF17-1988-48B4-ACE3-2C904C03F1EB}" destId="{8DE0CD63-B0A2-4B2B-8C9B-08BEDFCE1687}" srcOrd="0" destOrd="0" presId="urn:microsoft.com/office/officeart/2005/8/layout/vList2"/>
    <dgm:cxn modelId="{05C99DF0-BE73-4952-A406-09D8267BDB4B}" srcId="{F39CBF17-1988-48B4-ACE3-2C904C03F1EB}" destId="{BD93B5D1-8713-4CEA-AEB6-006444D2E0D9}" srcOrd="0" destOrd="0" parTransId="{5B291273-638A-41B7-9B3F-61023DA970A8}" sibTransId="{6C619917-77EC-4AFA-8ED2-278E3A3967E3}"/>
    <dgm:cxn modelId="{AE86BCEE-4FE5-4C53-A890-BFA47494430E}" type="presParOf" srcId="{8DE0CD63-B0A2-4B2B-8C9B-08BEDFCE1687}" destId="{24EBC61B-4F5C-4836-B70B-25A3AB9E8260}" srcOrd="0" destOrd="0" presId="urn:microsoft.com/office/officeart/2005/8/layout/vList2"/>
    <dgm:cxn modelId="{A46F7F05-2ECD-44BA-BB02-56CDF3FF565E}" type="presParOf" srcId="{8DE0CD63-B0A2-4B2B-8C9B-08BEDFCE1687}" destId="{B8237762-9115-4925-AEBC-7E280F5EC544}" srcOrd="1" destOrd="0" presId="urn:microsoft.com/office/officeart/2005/8/layout/vList2"/>
    <dgm:cxn modelId="{F2FCFC58-96D2-49F0-A3A9-E814F39F1CDE}" type="presParOf" srcId="{8DE0CD63-B0A2-4B2B-8C9B-08BEDFCE1687}" destId="{142CEEAE-B496-489C-A00D-8A3BBAC6A583}" srcOrd="2" destOrd="0" presId="urn:microsoft.com/office/officeart/2005/8/layout/vList2"/>
    <dgm:cxn modelId="{F7230AD6-5314-4ABA-A293-284E1A971127}" type="presParOf" srcId="{8DE0CD63-B0A2-4B2B-8C9B-08BEDFCE1687}" destId="{839B6E83-B444-426A-92CA-103ABCBC3EB7}" srcOrd="3" destOrd="0" presId="urn:microsoft.com/office/officeart/2005/8/layout/vList2"/>
    <dgm:cxn modelId="{F05E7B26-D93C-44F7-99CD-2D32A2C76C50}" type="presParOf" srcId="{8DE0CD63-B0A2-4B2B-8C9B-08BEDFCE1687}" destId="{A838DAAF-EAD2-494D-9362-1426BA02BD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12C35-CD08-4C5B-A2FF-08A323B66A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FEA185-C98B-4683-AAEB-CA57451AA034}">
      <dgm:prSet/>
      <dgm:spPr/>
      <dgm:t>
        <a:bodyPr/>
        <a:lstStyle/>
        <a:p>
          <a:r>
            <a:rPr lang="en-US" b="0" i="0"/>
            <a:t>The pinhole camera model explains the relationship between a point in the world and the projection on the image plane (image sensor).</a:t>
          </a:r>
          <a:endParaRPr lang="en-US"/>
        </a:p>
      </dgm:t>
    </dgm:pt>
    <dgm:pt modelId="{E2F98EEC-79C0-4AB9-A904-6A4CEEB3D099}" type="parTrans" cxnId="{4C5E2EC0-D9D6-48FE-9C3C-7FB247AEB81A}">
      <dgm:prSet/>
      <dgm:spPr/>
      <dgm:t>
        <a:bodyPr/>
        <a:lstStyle/>
        <a:p>
          <a:endParaRPr lang="en-US"/>
        </a:p>
      </dgm:t>
    </dgm:pt>
    <dgm:pt modelId="{06CEA2FF-DEE9-4F2E-AD6E-72E62FA843FD}" type="sibTrans" cxnId="{4C5E2EC0-D9D6-48FE-9C3C-7FB247AEB81A}">
      <dgm:prSet/>
      <dgm:spPr/>
      <dgm:t>
        <a:bodyPr/>
        <a:lstStyle/>
        <a:p>
          <a:endParaRPr lang="en-US"/>
        </a:p>
      </dgm:t>
    </dgm:pt>
    <dgm:pt modelId="{7B4BEDDE-7F4A-490E-ADA6-8AF24B78D3E6}">
      <dgm:prSet/>
      <dgm:spPr/>
      <dgm:t>
        <a:bodyPr/>
        <a:lstStyle/>
        <a:p>
          <a:r>
            <a:rPr lang="en-US" b="0" i="0"/>
            <a:t>If we use a wide-open camera sensor, we will end up with blurry images, because the imaging sensor collects light rays from multiple points on the object at the same location on the sensor.</a:t>
          </a:r>
          <a:endParaRPr lang="en-US"/>
        </a:p>
      </dgm:t>
    </dgm:pt>
    <dgm:pt modelId="{B2F92A09-9F94-4531-AB23-C171BB3D36F7}" type="parTrans" cxnId="{4DE1F5F8-E5A9-4D70-9153-01737BC45804}">
      <dgm:prSet/>
      <dgm:spPr/>
      <dgm:t>
        <a:bodyPr/>
        <a:lstStyle/>
        <a:p>
          <a:endParaRPr lang="en-US"/>
        </a:p>
      </dgm:t>
    </dgm:pt>
    <dgm:pt modelId="{AF4688A7-9534-4347-A730-8F922EA5EFEB}" type="sibTrans" cxnId="{4DE1F5F8-E5A9-4D70-9153-01737BC45804}">
      <dgm:prSet/>
      <dgm:spPr/>
      <dgm:t>
        <a:bodyPr/>
        <a:lstStyle/>
        <a:p>
          <a:endParaRPr lang="en-US"/>
        </a:p>
      </dgm:t>
    </dgm:pt>
    <dgm:pt modelId="{F5F8F5D9-B0FB-4416-B35A-1A6BA39F0254}">
      <dgm:prSet/>
      <dgm:spPr/>
      <dgm:t>
        <a:bodyPr/>
        <a:lstStyle/>
        <a:p>
          <a:r>
            <a:rPr lang="en-US" b="0" i="0"/>
            <a:t>The solution to this problem is to put a barrier in front of the imaging sensor with a tiny hole.</a:t>
          </a:r>
          <a:endParaRPr lang="en-US"/>
        </a:p>
      </dgm:t>
    </dgm:pt>
    <dgm:pt modelId="{FC788CF9-E13C-44D3-86A1-30CA4865E9BE}" type="parTrans" cxnId="{AE5E1714-3C1A-4C46-86E4-72138FFF6F10}">
      <dgm:prSet/>
      <dgm:spPr/>
      <dgm:t>
        <a:bodyPr/>
        <a:lstStyle/>
        <a:p>
          <a:endParaRPr lang="en-US"/>
        </a:p>
      </dgm:t>
    </dgm:pt>
    <dgm:pt modelId="{106C21D2-F930-451E-98DA-3B994BF48D9B}" type="sibTrans" cxnId="{AE5E1714-3C1A-4C46-86E4-72138FFF6F10}">
      <dgm:prSet/>
      <dgm:spPr/>
      <dgm:t>
        <a:bodyPr/>
        <a:lstStyle/>
        <a:p>
          <a:endParaRPr lang="en-US"/>
        </a:p>
      </dgm:t>
    </dgm:pt>
    <dgm:pt modelId="{D30C5B72-33C3-4DC1-A319-4DDDACE608D2}">
      <dgm:prSet/>
      <dgm:spPr/>
      <dgm:t>
        <a:bodyPr/>
        <a:lstStyle/>
        <a:p>
          <a:r>
            <a:rPr lang="en-US" b="0" i="0"/>
            <a:t>The barrier allows only a limited number of light rays to pass through the hole, and reduces the blurriness of the image.</a:t>
          </a:r>
          <a:endParaRPr lang="en-US"/>
        </a:p>
      </dgm:t>
    </dgm:pt>
    <dgm:pt modelId="{D8D56524-6573-4804-AF71-689FB42262F5}" type="parTrans" cxnId="{82FB8E18-8F42-405B-A491-48B351CF3C43}">
      <dgm:prSet/>
      <dgm:spPr/>
      <dgm:t>
        <a:bodyPr/>
        <a:lstStyle/>
        <a:p>
          <a:endParaRPr lang="en-US"/>
        </a:p>
      </dgm:t>
    </dgm:pt>
    <dgm:pt modelId="{E83E44FC-D21E-4B50-AC96-8B5C9DC351E5}" type="sibTrans" cxnId="{82FB8E18-8F42-405B-A491-48B351CF3C43}">
      <dgm:prSet/>
      <dgm:spPr/>
      <dgm:t>
        <a:bodyPr/>
        <a:lstStyle/>
        <a:p>
          <a:endParaRPr lang="en-US"/>
        </a:p>
      </dgm:t>
    </dgm:pt>
    <dgm:pt modelId="{C13A2413-5177-449F-801B-7C879017C721}" type="pres">
      <dgm:prSet presAssocID="{BE612C35-CD08-4C5B-A2FF-08A323B66AD7}" presName="linear" presStyleCnt="0">
        <dgm:presLayoutVars>
          <dgm:animLvl val="lvl"/>
          <dgm:resizeHandles val="exact"/>
        </dgm:presLayoutVars>
      </dgm:prSet>
      <dgm:spPr/>
    </dgm:pt>
    <dgm:pt modelId="{DEA0FAA0-F338-43B2-A7EE-C7066E30C154}" type="pres">
      <dgm:prSet presAssocID="{A8FEA185-C98B-4683-AAEB-CA57451AA0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9F3E02-E5DB-455E-8C1A-512D6620C441}" type="pres">
      <dgm:prSet presAssocID="{06CEA2FF-DEE9-4F2E-AD6E-72E62FA843FD}" presName="spacer" presStyleCnt="0"/>
      <dgm:spPr/>
    </dgm:pt>
    <dgm:pt modelId="{2C00F025-1EA0-4637-AC3C-3FA16D6C0D48}" type="pres">
      <dgm:prSet presAssocID="{7B4BEDDE-7F4A-490E-ADA6-8AF24B78D3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E5183F-E771-42BA-B3B5-6080F5950C32}" type="pres">
      <dgm:prSet presAssocID="{AF4688A7-9534-4347-A730-8F922EA5EFEB}" presName="spacer" presStyleCnt="0"/>
      <dgm:spPr/>
    </dgm:pt>
    <dgm:pt modelId="{C75AB136-3972-427E-B645-DF7B8E772917}" type="pres">
      <dgm:prSet presAssocID="{F5F8F5D9-B0FB-4416-B35A-1A6BA39F02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1E2C52-A669-4FD7-AB4C-39DCCF156847}" type="pres">
      <dgm:prSet presAssocID="{106C21D2-F930-451E-98DA-3B994BF48D9B}" presName="spacer" presStyleCnt="0"/>
      <dgm:spPr/>
    </dgm:pt>
    <dgm:pt modelId="{FF92CE38-C681-46A5-BD8C-6E253F136F6C}" type="pres">
      <dgm:prSet presAssocID="{D30C5B72-33C3-4DC1-A319-4DDDACE608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EC190A-7EF1-48F5-BC46-DDE2C054BC48}" type="presOf" srcId="{BE612C35-CD08-4C5B-A2FF-08A323B66AD7}" destId="{C13A2413-5177-449F-801B-7C879017C721}" srcOrd="0" destOrd="0" presId="urn:microsoft.com/office/officeart/2005/8/layout/vList2"/>
    <dgm:cxn modelId="{AE5E1714-3C1A-4C46-86E4-72138FFF6F10}" srcId="{BE612C35-CD08-4C5B-A2FF-08A323B66AD7}" destId="{F5F8F5D9-B0FB-4416-B35A-1A6BA39F0254}" srcOrd="2" destOrd="0" parTransId="{FC788CF9-E13C-44D3-86A1-30CA4865E9BE}" sibTransId="{106C21D2-F930-451E-98DA-3B994BF48D9B}"/>
    <dgm:cxn modelId="{82FB8E18-8F42-405B-A491-48B351CF3C43}" srcId="{BE612C35-CD08-4C5B-A2FF-08A323B66AD7}" destId="{D30C5B72-33C3-4DC1-A319-4DDDACE608D2}" srcOrd="3" destOrd="0" parTransId="{D8D56524-6573-4804-AF71-689FB42262F5}" sibTransId="{E83E44FC-D21E-4B50-AC96-8B5C9DC351E5}"/>
    <dgm:cxn modelId="{31F59E97-AC36-4986-95B6-C73FD9BA2081}" type="presOf" srcId="{F5F8F5D9-B0FB-4416-B35A-1A6BA39F0254}" destId="{C75AB136-3972-427E-B645-DF7B8E772917}" srcOrd="0" destOrd="0" presId="urn:microsoft.com/office/officeart/2005/8/layout/vList2"/>
    <dgm:cxn modelId="{A6447E98-83EA-4461-A3EE-34F0923FEA6D}" type="presOf" srcId="{A8FEA185-C98B-4683-AAEB-CA57451AA034}" destId="{DEA0FAA0-F338-43B2-A7EE-C7066E30C154}" srcOrd="0" destOrd="0" presId="urn:microsoft.com/office/officeart/2005/8/layout/vList2"/>
    <dgm:cxn modelId="{11CCF998-8B5C-4F78-ABE4-B81AC4A6056F}" type="presOf" srcId="{7B4BEDDE-7F4A-490E-ADA6-8AF24B78D3E6}" destId="{2C00F025-1EA0-4637-AC3C-3FA16D6C0D48}" srcOrd="0" destOrd="0" presId="urn:microsoft.com/office/officeart/2005/8/layout/vList2"/>
    <dgm:cxn modelId="{4C5E2EC0-D9D6-48FE-9C3C-7FB247AEB81A}" srcId="{BE612C35-CD08-4C5B-A2FF-08A323B66AD7}" destId="{A8FEA185-C98B-4683-AAEB-CA57451AA034}" srcOrd="0" destOrd="0" parTransId="{E2F98EEC-79C0-4AB9-A904-6A4CEEB3D099}" sibTransId="{06CEA2FF-DEE9-4F2E-AD6E-72E62FA843FD}"/>
    <dgm:cxn modelId="{F7A81DCA-360A-414D-9F4B-084D9EA6DD51}" type="presOf" srcId="{D30C5B72-33C3-4DC1-A319-4DDDACE608D2}" destId="{FF92CE38-C681-46A5-BD8C-6E253F136F6C}" srcOrd="0" destOrd="0" presId="urn:microsoft.com/office/officeart/2005/8/layout/vList2"/>
    <dgm:cxn modelId="{4DE1F5F8-E5A9-4D70-9153-01737BC45804}" srcId="{BE612C35-CD08-4C5B-A2FF-08A323B66AD7}" destId="{7B4BEDDE-7F4A-490E-ADA6-8AF24B78D3E6}" srcOrd="1" destOrd="0" parTransId="{B2F92A09-9F94-4531-AB23-C171BB3D36F7}" sibTransId="{AF4688A7-9534-4347-A730-8F922EA5EFEB}"/>
    <dgm:cxn modelId="{52550C20-749B-430A-A28A-41B3F0462ED3}" type="presParOf" srcId="{C13A2413-5177-449F-801B-7C879017C721}" destId="{DEA0FAA0-F338-43B2-A7EE-C7066E30C154}" srcOrd="0" destOrd="0" presId="urn:microsoft.com/office/officeart/2005/8/layout/vList2"/>
    <dgm:cxn modelId="{BC5E06AE-B30F-4FE4-84E2-474641C77F75}" type="presParOf" srcId="{C13A2413-5177-449F-801B-7C879017C721}" destId="{E99F3E02-E5DB-455E-8C1A-512D6620C441}" srcOrd="1" destOrd="0" presId="urn:microsoft.com/office/officeart/2005/8/layout/vList2"/>
    <dgm:cxn modelId="{ED3B31AA-A02E-41D0-8B64-2088C5E7ADE2}" type="presParOf" srcId="{C13A2413-5177-449F-801B-7C879017C721}" destId="{2C00F025-1EA0-4637-AC3C-3FA16D6C0D48}" srcOrd="2" destOrd="0" presId="urn:microsoft.com/office/officeart/2005/8/layout/vList2"/>
    <dgm:cxn modelId="{98A0D1B7-FD6F-4616-88E4-262992B51334}" type="presParOf" srcId="{C13A2413-5177-449F-801B-7C879017C721}" destId="{C7E5183F-E771-42BA-B3B5-6080F5950C32}" srcOrd="3" destOrd="0" presId="urn:microsoft.com/office/officeart/2005/8/layout/vList2"/>
    <dgm:cxn modelId="{5620AD3B-DB1C-4983-ABC9-7F99395DCB21}" type="presParOf" srcId="{C13A2413-5177-449F-801B-7C879017C721}" destId="{C75AB136-3972-427E-B645-DF7B8E772917}" srcOrd="4" destOrd="0" presId="urn:microsoft.com/office/officeart/2005/8/layout/vList2"/>
    <dgm:cxn modelId="{7803E6B2-A949-4B27-920D-180195B5E682}" type="presParOf" srcId="{C13A2413-5177-449F-801B-7C879017C721}" destId="{131E2C52-A669-4FD7-AB4C-39DCCF156847}" srcOrd="5" destOrd="0" presId="urn:microsoft.com/office/officeart/2005/8/layout/vList2"/>
    <dgm:cxn modelId="{438810DC-6BF4-4473-B8E0-EA6B1EEE889B}" type="presParOf" srcId="{C13A2413-5177-449F-801B-7C879017C721}" destId="{FF92CE38-C681-46A5-BD8C-6E253F136F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98A87-062B-4468-A0B4-992DF20EAA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DF7A5D-BE59-49C7-900B-C05F76659A0F}">
      <dgm:prSet/>
      <dgm:spPr/>
      <dgm:t>
        <a:bodyPr/>
        <a:lstStyle/>
        <a:p>
          <a:r>
            <a:rPr lang="en-US" b="0" i="0"/>
            <a:t>The pinhole camera model is very straightforward. By knowing the focal length and camera’s center, we can mathematically calculate the location where a ray of light that is reflected from an object will strike the image plane.</a:t>
          </a:r>
          <a:endParaRPr lang="en-US"/>
        </a:p>
      </dgm:t>
    </dgm:pt>
    <dgm:pt modelId="{2832C754-B61F-48E7-91CE-7F852EB9EC44}" type="parTrans" cxnId="{1C0CA05A-6C18-4578-8503-D0AE10731457}">
      <dgm:prSet/>
      <dgm:spPr/>
      <dgm:t>
        <a:bodyPr/>
        <a:lstStyle/>
        <a:p>
          <a:endParaRPr lang="en-US"/>
        </a:p>
      </dgm:t>
    </dgm:pt>
    <dgm:pt modelId="{5FDEBF5F-3571-4F14-9ABB-9740FAC385CC}" type="sibTrans" cxnId="{1C0CA05A-6C18-4578-8503-D0AE10731457}">
      <dgm:prSet/>
      <dgm:spPr/>
      <dgm:t>
        <a:bodyPr/>
        <a:lstStyle/>
        <a:p>
          <a:endParaRPr lang="en-US"/>
        </a:p>
      </dgm:t>
    </dgm:pt>
    <dgm:pt modelId="{120034B1-DB61-4335-8711-4EFC420F07F0}">
      <dgm:prSet/>
      <dgm:spPr/>
      <dgm:t>
        <a:bodyPr/>
        <a:lstStyle/>
        <a:p>
          <a:r>
            <a:rPr lang="en-US" b="0" i="0"/>
            <a:t>The focal length and the camera center are the camera </a:t>
          </a:r>
          <a:r>
            <a:rPr lang="en-US" b="1" i="0"/>
            <a:t>intrinsic parameters, K</a:t>
          </a:r>
          <a:r>
            <a:rPr lang="en-US" b="0" i="0"/>
            <a:t>. (</a:t>
          </a:r>
          <a:r>
            <a:rPr lang="en-US" b="1" i="0"/>
            <a:t>K</a:t>
          </a:r>
          <a:r>
            <a:rPr lang="en-US" b="0" i="0"/>
            <a:t> is an industry norm to express the intrinsic matrix.)</a:t>
          </a:r>
          <a:endParaRPr lang="en-US"/>
        </a:p>
      </dgm:t>
    </dgm:pt>
    <dgm:pt modelId="{FABCC846-0DE4-4C43-89DA-67E8F82D080B}" type="parTrans" cxnId="{21068673-1D7C-44AE-8DCF-27690BE8E1E3}">
      <dgm:prSet/>
      <dgm:spPr/>
      <dgm:t>
        <a:bodyPr/>
        <a:lstStyle/>
        <a:p>
          <a:endParaRPr lang="en-US"/>
        </a:p>
      </dgm:t>
    </dgm:pt>
    <dgm:pt modelId="{BC974524-F5DA-4D11-874D-F96434FEC554}" type="sibTrans" cxnId="{21068673-1D7C-44AE-8DCF-27690BE8E1E3}">
      <dgm:prSet/>
      <dgm:spPr/>
      <dgm:t>
        <a:bodyPr/>
        <a:lstStyle/>
        <a:p>
          <a:endParaRPr lang="en-US"/>
        </a:p>
      </dgm:t>
    </dgm:pt>
    <dgm:pt modelId="{F067B562-A5E3-435B-AB98-D371361A54DA}" type="pres">
      <dgm:prSet presAssocID="{A9098A87-062B-4468-A0B4-992DF20EAA4D}" presName="outerComposite" presStyleCnt="0">
        <dgm:presLayoutVars>
          <dgm:chMax val="5"/>
          <dgm:dir/>
          <dgm:resizeHandles val="exact"/>
        </dgm:presLayoutVars>
      </dgm:prSet>
      <dgm:spPr/>
    </dgm:pt>
    <dgm:pt modelId="{BEE4CD6D-AA6E-4D66-86E1-BA4D68E6D730}" type="pres">
      <dgm:prSet presAssocID="{A9098A87-062B-4468-A0B4-992DF20EAA4D}" presName="dummyMaxCanvas" presStyleCnt="0">
        <dgm:presLayoutVars/>
      </dgm:prSet>
      <dgm:spPr/>
    </dgm:pt>
    <dgm:pt modelId="{81294944-DFB2-4E1D-AC3C-98E311C44E29}" type="pres">
      <dgm:prSet presAssocID="{A9098A87-062B-4468-A0B4-992DF20EAA4D}" presName="TwoNodes_1" presStyleLbl="node1" presStyleIdx="0" presStyleCnt="2">
        <dgm:presLayoutVars>
          <dgm:bulletEnabled val="1"/>
        </dgm:presLayoutVars>
      </dgm:prSet>
      <dgm:spPr/>
    </dgm:pt>
    <dgm:pt modelId="{24F48948-6AE5-4529-B690-9362E210A0B4}" type="pres">
      <dgm:prSet presAssocID="{A9098A87-062B-4468-A0B4-992DF20EAA4D}" presName="TwoNodes_2" presStyleLbl="node1" presStyleIdx="1" presStyleCnt="2">
        <dgm:presLayoutVars>
          <dgm:bulletEnabled val="1"/>
        </dgm:presLayoutVars>
      </dgm:prSet>
      <dgm:spPr/>
    </dgm:pt>
    <dgm:pt modelId="{457090B3-1B79-4864-A71E-4890D0088FF9}" type="pres">
      <dgm:prSet presAssocID="{A9098A87-062B-4468-A0B4-992DF20EAA4D}" presName="TwoConn_1-2" presStyleLbl="fgAccFollowNode1" presStyleIdx="0" presStyleCnt="1">
        <dgm:presLayoutVars>
          <dgm:bulletEnabled val="1"/>
        </dgm:presLayoutVars>
      </dgm:prSet>
      <dgm:spPr/>
    </dgm:pt>
    <dgm:pt modelId="{1AA3A622-74AD-455C-9A3C-3F9B347C492B}" type="pres">
      <dgm:prSet presAssocID="{A9098A87-062B-4468-A0B4-992DF20EAA4D}" presName="TwoNodes_1_text" presStyleLbl="node1" presStyleIdx="1" presStyleCnt="2">
        <dgm:presLayoutVars>
          <dgm:bulletEnabled val="1"/>
        </dgm:presLayoutVars>
      </dgm:prSet>
      <dgm:spPr/>
    </dgm:pt>
    <dgm:pt modelId="{91161CC3-27F9-49E3-9B6F-55A59CB88A44}" type="pres">
      <dgm:prSet presAssocID="{A9098A87-062B-4468-A0B4-992DF20EAA4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E2FCD68-2859-467D-A5CE-27440EE139CC}" type="presOf" srcId="{120034B1-DB61-4335-8711-4EFC420F07F0}" destId="{24F48948-6AE5-4529-B690-9362E210A0B4}" srcOrd="0" destOrd="0" presId="urn:microsoft.com/office/officeart/2005/8/layout/vProcess5"/>
    <dgm:cxn modelId="{62EAC66C-1365-418E-A1B3-08CE139F4B0E}" type="presOf" srcId="{A9098A87-062B-4468-A0B4-992DF20EAA4D}" destId="{F067B562-A5E3-435B-AB98-D371361A54DA}" srcOrd="0" destOrd="0" presId="urn:microsoft.com/office/officeart/2005/8/layout/vProcess5"/>
    <dgm:cxn modelId="{CA61B64D-0E3D-4CAD-B4B2-D45980896D61}" type="presOf" srcId="{0FDF7A5D-BE59-49C7-900B-C05F76659A0F}" destId="{81294944-DFB2-4E1D-AC3C-98E311C44E29}" srcOrd="0" destOrd="0" presId="urn:microsoft.com/office/officeart/2005/8/layout/vProcess5"/>
    <dgm:cxn modelId="{21068673-1D7C-44AE-8DCF-27690BE8E1E3}" srcId="{A9098A87-062B-4468-A0B4-992DF20EAA4D}" destId="{120034B1-DB61-4335-8711-4EFC420F07F0}" srcOrd="1" destOrd="0" parTransId="{FABCC846-0DE4-4C43-89DA-67E8F82D080B}" sibTransId="{BC974524-F5DA-4D11-874D-F96434FEC554}"/>
    <dgm:cxn modelId="{1C0CA05A-6C18-4578-8503-D0AE10731457}" srcId="{A9098A87-062B-4468-A0B4-992DF20EAA4D}" destId="{0FDF7A5D-BE59-49C7-900B-C05F76659A0F}" srcOrd="0" destOrd="0" parTransId="{2832C754-B61F-48E7-91CE-7F852EB9EC44}" sibTransId="{5FDEBF5F-3571-4F14-9ABB-9740FAC385CC}"/>
    <dgm:cxn modelId="{CF5922DA-931A-4479-9820-8D34702D9FDB}" type="presOf" srcId="{0FDF7A5D-BE59-49C7-900B-C05F76659A0F}" destId="{1AA3A622-74AD-455C-9A3C-3F9B347C492B}" srcOrd="1" destOrd="0" presId="urn:microsoft.com/office/officeart/2005/8/layout/vProcess5"/>
    <dgm:cxn modelId="{9757A9F2-D762-4C24-8086-22181EDA4187}" type="presOf" srcId="{5FDEBF5F-3571-4F14-9ABB-9740FAC385CC}" destId="{457090B3-1B79-4864-A71E-4890D0088FF9}" srcOrd="0" destOrd="0" presId="urn:microsoft.com/office/officeart/2005/8/layout/vProcess5"/>
    <dgm:cxn modelId="{710783F5-8EA0-4410-A4F9-3A64AC0BF1B0}" type="presOf" srcId="{120034B1-DB61-4335-8711-4EFC420F07F0}" destId="{91161CC3-27F9-49E3-9B6F-55A59CB88A44}" srcOrd="1" destOrd="0" presId="urn:microsoft.com/office/officeart/2005/8/layout/vProcess5"/>
    <dgm:cxn modelId="{0B38DDC6-EE56-4D1B-A834-13CA23BDB070}" type="presParOf" srcId="{F067B562-A5E3-435B-AB98-D371361A54DA}" destId="{BEE4CD6D-AA6E-4D66-86E1-BA4D68E6D730}" srcOrd="0" destOrd="0" presId="urn:microsoft.com/office/officeart/2005/8/layout/vProcess5"/>
    <dgm:cxn modelId="{38B0295F-5E78-4B4E-8176-913862F187F6}" type="presParOf" srcId="{F067B562-A5E3-435B-AB98-D371361A54DA}" destId="{81294944-DFB2-4E1D-AC3C-98E311C44E29}" srcOrd="1" destOrd="0" presId="urn:microsoft.com/office/officeart/2005/8/layout/vProcess5"/>
    <dgm:cxn modelId="{7C2321E2-CAD8-493B-81AC-5EDAACCD8352}" type="presParOf" srcId="{F067B562-A5E3-435B-AB98-D371361A54DA}" destId="{24F48948-6AE5-4529-B690-9362E210A0B4}" srcOrd="2" destOrd="0" presId="urn:microsoft.com/office/officeart/2005/8/layout/vProcess5"/>
    <dgm:cxn modelId="{5B2D39B9-888E-4C9D-8228-8E20402658B8}" type="presParOf" srcId="{F067B562-A5E3-435B-AB98-D371361A54DA}" destId="{457090B3-1B79-4864-A71E-4890D0088FF9}" srcOrd="3" destOrd="0" presId="urn:microsoft.com/office/officeart/2005/8/layout/vProcess5"/>
    <dgm:cxn modelId="{331592E9-4B03-4751-A3A4-AA85CE76B2F0}" type="presParOf" srcId="{F067B562-A5E3-435B-AB98-D371361A54DA}" destId="{1AA3A622-74AD-455C-9A3C-3F9B347C492B}" srcOrd="4" destOrd="0" presId="urn:microsoft.com/office/officeart/2005/8/layout/vProcess5"/>
    <dgm:cxn modelId="{51F35496-7A4B-48E8-8955-05C94DF8DF64}" type="presParOf" srcId="{F067B562-A5E3-435B-AB98-D371361A54DA}" destId="{91161CC3-27F9-49E3-9B6F-55A59CB88A4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F4CCF-5250-432B-8A38-E10A4FB3FED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B21715-167A-42DB-9241-D76B2E5C3E4E}">
      <dgm:prSet/>
      <dgm:spPr/>
      <dgm:t>
        <a:bodyPr/>
        <a:lstStyle/>
        <a:p>
          <a:r>
            <a:rPr lang="en-US" b="0"/>
            <a:t>Why do we want this?</a:t>
          </a:r>
          <a:endParaRPr lang="en-US"/>
        </a:p>
      </dgm:t>
    </dgm:pt>
    <dgm:pt modelId="{2FF32E8D-44DD-485B-B1A8-E18253C6CF02}" type="parTrans" cxnId="{EB14ECC4-C49B-4E35-B1B0-C095E0B2A58B}">
      <dgm:prSet/>
      <dgm:spPr/>
      <dgm:t>
        <a:bodyPr/>
        <a:lstStyle/>
        <a:p>
          <a:endParaRPr lang="en-US"/>
        </a:p>
      </dgm:t>
    </dgm:pt>
    <dgm:pt modelId="{53439DC7-D00B-4C36-BC81-D1B367FD3318}" type="sibTrans" cxnId="{EB14ECC4-C49B-4E35-B1B0-C095E0B2A58B}">
      <dgm:prSet/>
      <dgm:spPr/>
      <dgm:t>
        <a:bodyPr/>
        <a:lstStyle/>
        <a:p>
          <a:endParaRPr lang="en-US"/>
        </a:p>
      </dgm:t>
    </dgm:pt>
    <dgm:pt modelId="{79E596E8-2711-48C1-8CCB-8F16D17076A0}">
      <dgm:prSet/>
      <dgm:spPr/>
      <dgm:t>
        <a:bodyPr/>
        <a:lstStyle/>
        <a:p>
          <a:r>
            <a:rPr lang="en-US" b="1"/>
            <a:t>In order to project the point in the world frame to the camera image plane!</a:t>
          </a:r>
          <a:endParaRPr lang="en-US"/>
        </a:p>
      </dgm:t>
    </dgm:pt>
    <dgm:pt modelId="{2F073152-197F-4AE1-8137-C96D272A3B86}" type="parTrans" cxnId="{D9961526-5B13-40A8-95C7-B489F3DF46DA}">
      <dgm:prSet/>
      <dgm:spPr/>
      <dgm:t>
        <a:bodyPr/>
        <a:lstStyle/>
        <a:p>
          <a:endParaRPr lang="en-US"/>
        </a:p>
      </dgm:t>
    </dgm:pt>
    <dgm:pt modelId="{C3B69855-5501-47CA-BF19-F21B7A912355}" type="sibTrans" cxnId="{D9961526-5B13-40A8-95C7-B489F3DF46DA}">
      <dgm:prSet/>
      <dgm:spPr/>
      <dgm:t>
        <a:bodyPr/>
        <a:lstStyle/>
        <a:p>
          <a:endParaRPr lang="en-US"/>
        </a:p>
      </dgm:t>
    </dgm:pt>
    <dgm:pt modelId="{CD08E36C-18CD-4D5D-87CB-E3412A46005E}">
      <dgm:prSet/>
      <dgm:spPr/>
      <dgm:t>
        <a:bodyPr/>
        <a:lstStyle/>
        <a:p>
          <a:r>
            <a:rPr lang="en-US" b="0"/>
            <a:t>To do what?</a:t>
          </a:r>
          <a:endParaRPr lang="en-US"/>
        </a:p>
      </dgm:t>
    </dgm:pt>
    <dgm:pt modelId="{A127BDD3-60E4-48B8-BC95-0688F91CA5BC}" type="parTrans" cxnId="{9EA7E415-BFF3-4104-997A-81C614F8F70B}">
      <dgm:prSet/>
      <dgm:spPr/>
      <dgm:t>
        <a:bodyPr/>
        <a:lstStyle/>
        <a:p>
          <a:endParaRPr lang="en-US"/>
        </a:p>
      </dgm:t>
    </dgm:pt>
    <dgm:pt modelId="{A944C4EC-A407-402D-9180-60A39C7C505E}" type="sibTrans" cxnId="{9EA7E415-BFF3-4104-997A-81C614F8F70B}">
      <dgm:prSet/>
      <dgm:spPr/>
      <dgm:t>
        <a:bodyPr/>
        <a:lstStyle/>
        <a:p>
          <a:endParaRPr lang="en-US"/>
        </a:p>
      </dgm:t>
    </dgm:pt>
    <dgm:pt modelId="{3FF337DA-C22E-4270-A158-B21AC2E8D8A0}">
      <dgm:prSet/>
      <dgm:spPr/>
      <dgm:t>
        <a:bodyPr/>
        <a:lstStyle/>
        <a:p>
          <a:r>
            <a:rPr lang="en-US" b="1"/>
            <a:t>(If we are talking about self-driving cars) To localize self-driving cars!</a:t>
          </a:r>
          <a:endParaRPr lang="en-US"/>
        </a:p>
      </dgm:t>
    </dgm:pt>
    <dgm:pt modelId="{4741B4F4-B506-498B-90D1-118C0EDD0C0F}" type="parTrans" cxnId="{6FC1FFF6-8526-4586-B0AF-E04DA0B69B23}">
      <dgm:prSet/>
      <dgm:spPr/>
      <dgm:t>
        <a:bodyPr/>
        <a:lstStyle/>
        <a:p>
          <a:endParaRPr lang="en-US"/>
        </a:p>
      </dgm:t>
    </dgm:pt>
    <dgm:pt modelId="{3BBC7E76-63C5-42A5-976A-9F8C073ADBF3}" type="sibTrans" cxnId="{6FC1FFF6-8526-4586-B0AF-E04DA0B69B23}">
      <dgm:prSet/>
      <dgm:spPr/>
      <dgm:t>
        <a:bodyPr/>
        <a:lstStyle/>
        <a:p>
          <a:endParaRPr lang="en-US"/>
        </a:p>
      </dgm:t>
    </dgm:pt>
    <dgm:pt modelId="{A4638FDB-EA5E-45B0-9C28-8D91415D3B87}" type="pres">
      <dgm:prSet presAssocID="{D09F4CCF-5250-432B-8A38-E10A4FB3FED6}" presName="root" presStyleCnt="0">
        <dgm:presLayoutVars>
          <dgm:dir/>
          <dgm:resizeHandles val="exact"/>
        </dgm:presLayoutVars>
      </dgm:prSet>
      <dgm:spPr/>
    </dgm:pt>
    <dgm:pt modelId="{92EDCCBA-B025-4A8D-9184-5C621E0B41A9}" type="pres">
      <dgm:prSet presAssocID="{D09F4CCF-5250-432B-8A38-E10A4FB3FED6}" presName="container" presStyleCnt="0">
        <dgm:presLayoutVars>
          <dgm:dir/>
          <dgm:resizeHandles val="exact"/>
        </dgm:presLayoutVars>
      </dgm:prSet>
      <dgm:spPr/>
    </dgm:pt>
    <dgm:pt modelId="{E9AD7CA6-8EE3-4112-A3A0-88BC55B4E861}" type="pres">
      <dgm:prSet presAssocID="{69B21715-167A-42DB-9241-D76B2E5C3E4E}" presName="compNode" presStyleCnt="0"/>
      <dgm:spPr/>
    </dgm:pt>
    <dgm:pt modelId="{2DCD0FFC-BFF2-455B-8C73-30546FC45B08}" type="pres">
      <dgm:prSet presAssocID="{69B21715-167A-42DB-9241-D76B2E5C3E4E}" presName="iconBgRect" presStyleLbl="bgShp" presStyleIdx="0" presStyleCnt="4"/>
      <dgm:spPr/>
    </dgm:pt>
    <dgm:pt modelId="{F99406D5-B79B-4B50-84D3-A7A42B9CB064}" type="pres">
      <dgm:prSet presAssocID="{69B21715-167A-42DB-9241-D76B2E5C3E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997D380-4B6D-4241-ABD6-229E4492C4B1}" type="pres">
      <dgm:prSet presAssocID="{69B21715-167A-42DB-9241-D76B2E5C3E4E}" presName="spaceRect" presStyleCnt="0"/>
      <dgm:spPr/>
    </dgm:pt>
    <dgm:pt modelId="{055AD677-DBD4-48A2-9F54-562BD52EA5F5}" type="pres">
      <dgm:prSet presAssocID="{69B21715-167A-42DB-9241-D76B2E5C3E4E}" presName="textRect" presStyleLbl="revTx" presStyleIdx="0" presStyleCnt="4">
        <dgm:presLayoutVars>
          <dgm:chMax val="1"/>
          <dgm:chPref val="1"/>
        </dgm:presLayoutVars>
      </dgm:prSet>
      <dgm:spPr/>
    </dgm:pt>
    <dgm:pt modelId="{CAB65D8C-432D-4CA7-A478-F288F015E308}" type="pres">
      <dgm:prSet presAssocID="{53439DC7-D00B-4C36-BC81-D1B367FD3318}" presName="sibTrans" presStyleLbl="sibTrans2D1" presStyleIdx="0" presStyleCnt="0"/>
      <dgm:spPr/>
    </dgm:pt>
    <dgm:pt modelId="{D273FFC8-9732-413D-8D43-40A1C5D72647}" type="pres">
      <dgm:prSet presAssocID="{79E596E8-2711-48C1-8CCB-8F16D17076A0}" presName="compNode" presStyleCnt="0"/>
      <dgm:spPr/>
    </dgm:pt>
    <dgm:pt modelId="{8BCEFCA3-AC8E-4FC4-AFBA-A450BB153679}" type="pres">
      <dgm:prSet presAssocID="{79E596E8-2711-48C1-8CCB-8F16D17076A0}" presName="iconBgRect" presStyleLbl="bgShp" presStyleIdx="1" presStyleCnt="4"/>
      <dgm:spPr/>
    </dgm:pt>
    <dgm:pt modelId="{952446AB-ED2B-4461-8413-B048042204C5}" type="pres">
      <dgm:prSet presAssocID="{79E596E8-2711-48C1-8CCB-8F16D17076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46A151BF-4F76-4D96-99CC-761C881E975B}" type="pres">
      <dgm:prSet presAssocID="{79E596E8-2711-48C1-8CCB-8F16D17076A0}" presName="spaceRect" presStyleCnt="0"/>
      <dgm:spPr/>
    </dgm:pt>
    <dgm:pt modelId="{5F7CF616-ADDD-4FA0-AF9C-28CDD89CA7F0}" type="pres">
      <dgm:prSet presAssocID="{79E596E8-2711-48C1-8CCB-8F16D17076A0}" presName="textRect" presStyleLbl="revTx" presStyleIdx="1" presStyleCnt="4">
        <dgm:presLayoutVars>
          <dgm:chMax val="1"/>
          <dgm:chPref val="1"/>
        </dgm:presLayoutVars>
      </dgm:prSet>
      <dgm:spPr/>
    </dgm:pt>
    <dgm:pt modelId="{4C18AEC9-20E4-419E-ABD4-83014C852D3C}" type="pres">
      <dgm:prSet presAssocID="{C3B69855-5501-47CA-BF19-F21B7A912355}" presName="sibTrans" presStyleLbl="sibTrans2D1" presStyleIdx="0" presStyleCnt="0"/>
      <dgm:spPr/>
    </dgm:pt>
    <dgm:pt modelId="{F1D575C0-8E7B-4D90-834F-D619B623FA23}" type="pres">
      <dgm:prSet presAssocID="{CD08E36C-18CD-4D5D-87CB-E3412A46005E}" presName="compNode" presStyleCnt="0"/>
      <dgm:spPr/>
    </dgm:pt>
    <dgm:pt modelId="{66656686-34EF-42E0-852E-B34CD365A816}" type="pres">
      <dgm:prSet presAssocID="{CD08E36C-18CD-4D5D-87CB-E3412A46005E}" presName="iconBgRect" presStyleLbl="bgShp" presStyleIdx="2" presStyleCnt="4"/>
      <dgm:spPr/>
    </dgm:pt>
    <dgm:pt modelId="{C06B0159-9B98-42E2-8AB5-DBA115B8D463}" type="pres">
      <dgm:prSet presAssocID="{CD08E36C-18CD-4D5D-87CB-E3412A4600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0C74306-219B-4AA9-9181-304F992255E2}" type="pres">
      <dgm:prSet presAssocID="{CD08E36C-18CD-4D5D-87CB-E3412A46005E}" presName="spaceRect" presStyleCnt="0"/>
      <dgm:spPr/>
    </dgm:pt>
    <dgm:pt modelId="{69511883-A96E-49BB-B114-A669DAA1E33E}" type="pres">
      <dgm:prSet presAssocID="{CD08E36C-18CD-4D5D-87CB-E3412A46005E}" presName="textRect" presStyleLbl="revTx" presStyleIdx="2" presStyleCnt="4">
        <dgm:presLayoutVars>
          <dgm:chMax val="1"/>
          <dgm:chPref val="1"/>
        </dgm:presLayoutVars>
      </dgm:prSet>
      <dgm:spPr/>
    </dgm:pt>
    <dgm:pt modelId="{1E474818-9AE8-4012-BF60-84FBC7C0324C}" type="pres">
      <dgm:prSet presAssocID="{A944C4EC-A407-402D-9180-60A39C7C505E}" presName="sibTrans" presStyleLbl="sibTrans2D1" presStyleIdx="0" presStyleCnt="0"/>
      <dgm:spPr/>
    </dgm:pt>
    <dgm:pt modelId="{36E31A4F-27AB-423C-A727-2D02A1BC8E6C}" type="pres">
      <dgm:prSet presAssocID="{3FF337DA-C22E-4270-A158-B21AC2E8D8A0}" presName="compNode" presStyleCnt="0"/>
      <dgm:spPr/>
    </dgm:pt>
    <dgm:pt modelId="{50188568-C1A1-4B8F-BB9A-0074E93188CF}" type="pres">
      <dgm:prSet presAssocID="{3FF337DA-C22E-4270-A158-B21AC2E8D8A0}" presName="iconBgRect" presStyleLbl="bgShp" presStyleIdx="3" presStyleCnt="4"/>
      <dgm:spPr/>
    </dgm:pt>
    <dgm:pt modelId="{C3CD1C85-F0CF-4632-B0B4-FFE9E32665E1}" type="pres">
      <dgm:prSet presAssocID="{3FF337DA-C22E-4270-A158-B21AC2E8D8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41253DD5-36A6-4042-B14A-981383075DA7}" type="pres">
      <dgm:prSet presAssocID="{3FF337DA-C22E-4270-A158-B21AC2E8D8A0}" presName="spaceRect" presStyleCnt="0"/>
      <dgm:spPr/>
    </dgm:pt>
    <dgm:pt modelId="{CF3258B6-9FB8-4119-B880-3D1652B3AE0E}" type="pres">
      <dgm:prSet presAssocID="{3FF337DA-C22E-4270-A158-B21AC2E8D8A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EA7E415-BFF3-4104-997A-81C614F8F70B}" srcId="{D09F4CCF-5250-432B-8A38-E10A4FB3FED6}" destId="{CD08E36C-18CD-4D5D-87CB-E3412A46005E}" srcOrd="2" destOrd="0" parTransId="{A127BDD3-60E4-48B8-BC95-0688F91CA5BC}" sibTransId="{A944C4EC-A407-402D-9180-60A39C7C505E}"/>
    <dgm:cxn modelId="{D9961526-5B13-40A8-95C7-B489F3DF46DA}" srcId="{D09F4CCF-5250-432B-8A38-E10A4FB3FED6}" destId="{79E596E8-2711-48C1-8CCB-8F16D17076A0}" srcOrd="1" destOrd="0" parTransId="{2F073152-197F-4AE1-8137-C96D272A3B86}" sibTransId="{C3B69855-5501-47CA-BF19-F21B7A912355}"/>
    <dgm:cxn modelId="{5D467F39-DF16-42D1-9690-D82E654F1006}" type="presOf" srcId="{A944C4EC-A407-402D-9180-60A39C7C505E}" destId="{1E474818-9AE8-4012-BF60-84FBC7C0324C}" srcOrd="0" destOrd="0" presId="urn:microsoft.com/office/officeart/2018/2/layout/IconCircleList"/>
    <dgm:cxn modelId="{634EF55C-9A22-4822-BB99-B70CC2A131A2}" type="presOf" srcId="{3FF337DA-C22E-4270-A158-B21AC2E8D8A0}" destId="{CF3258B6-9FB8-4119-B880-3D1652B3AE0E}" srcOrd="0" destOrd="0" presId="urn:microsoft.com/office/officeart/2018/2/layout/IconCircleList"/>
    <dgm:cxn modelId="{A75DB689-0A43-48C2-8CE1-36C580D7265A}" type="presOf" srcId="{C3B69855-5501-47CA-BF19-F21B7A912355}" destId="{4C18AEC9-20E4-419E-ABD4-83014C852D3C}" srcOrd="0" destOrd="0" presId="urn:microsoft.com/office/officeart/2018/2/layout/IconCircleList"/>
    <dgm:cxn modelId="{4E3EBB98-82E4-4860-AE3B-43C96500DC6B}" type="presOf" srcId="{79E596E8-2711-48C1-8CCB-8F16D17076A0}" destId="{5F7CF616-ADDD-4FA0-AF9C-28CDD89CA7F0}" srcOrd="0" destOrd="0" presId="urn:microsoft.com/office/officeart/2018/2/layout/IconCircleList"/>
    <dgm:cxn modelId="{3BEF279F-F73D-4B18-AFC0-1001675F6ED6}" type="presOf" srcId="{53439DC7-D00B-4C36-BC81-D1B367FD3318}" destId="{CAB65D8C-432D-4CA7-A478-F288F015E308}" srcOrd="0" destOrd="0" presId="urn:microsoft.com/office/officeart/2018/2/layout/IconCircleList"/>
    <dgm:cxn modelId="{FC7E33B3-8684-48ED-B9F0-EEC7463C5BBD}" type="presOf" srcId="{CD08E36C-18CD-4D5D-87CB-E3412A46005E}" destId="{69511883-A96E-49BB-B114-A669DAA1E33E}" srcOrd="0" destOrd="0" presId="urn:microsoft.com/office/officeart/2018/2/layout/IconCircleList"/>
    <dgm:cxn modelId="{EB14ECC4-C49B-4E35-B1B0-C095E0B2A58B}" srcId="{D09F4CCF-5250-432B-8A38-E10A4FB3FED6}" destId="{69B21715-167A-42DB-9241-D76B2E5C3E4E}" srcOrd="0" destOrd="0" parTransId="{2FF32E8D-44DD-485B-B1A8-E18253C6CF02}" sibTransId="{53439DC7-D00B-4C36-BC81-D1B367FD3318}"/>
    <dgm:cxn modelId="{576E46CF-0428-4355-B357-9868CA097484}" type="presOf" srcId="{69B21715-167A-42DB-9241-D76B2E5C3E4E}" destId="{055AD677-DBD4-48A2-9F54-562BD52EA5F5}" srcOrd="0" destOrd="0" presId="urn:microsoft.com/office/officeart/2018/2/layout/IconCircleList"/>
    <dgm:cxn modelId="{63D701DB-ACF9-45A1-9B93-5B90D47FFA47}" type="presOf" srcId="{D09F4CCF-5250-432B-8A38-E10A4FB3FED6}" destId="{A4638FDB-EA5E-45B0-9C28-8D91415D3B87}" srcOrd="0" destOrd="0" presId="urn:microsoft.com/office/officeart/2018/2/layout/IconCircleList"/>
    <dgm:cxn modelId="{6FC1FFF6-8526-4586-B0AF-E04DA0B69B23}" srcId="{D09F4CCF-5250-432B-8A38-E10A4FB3FED6}" destId="{3FF337DA-C22E-4270-A158-B21AC2E8D8A0}" srcOrd="3" destOrd="0" parTransId="{4741B4F4-B506-498B-90D1-118C0EDD0C0F}" sibTransId="{3BBC7E76-63C5-42A5-976A-9F8C073ADBF3}"/>
    <dgm:cxn modelId="{C65F0A4E-56C6-499C-AD3A-8FEEE1F9F764}" type="presParOf" srcId="{A4638FDB-EA5E-45B0-9C28-8D91415D3B87}" destId="{92EDCCBA-B025-4A8D-9184-5C621E0B41A9}" srcOrd="0" destOrd="0" presId="urn:microsoft.com/office/officeart/2018/2/layout/IconCircleList"/>
    <dgm:cxn modelId="{11AB7BF5-1715-48E0-B918-2CBCC9ECB499}" type="presParOf" srcId="{92EDCCBA-B025-4A8D-9184-5C621E0B41A9}" destId="{E9AD7CA6-8EE3-4112-A3A0-88BC55B4E861}" srcOrd="0" destOrd="0" presId="urn:microsoft.com/office/officeart/2018/2/layout/IconCircleList"/>
    <dgm:cxn modelId="{A6A914EC-110C-4563-888D-1B835EE10B36}" type="presParOf" srcId="{E9AD7CA6-8EE3-4112-A3A0-88BC55B4E861}" destId="{2DCD0FFC-BFF2-455B-8C73-30546FC45B08}" srcOrd="0" destOrd="0" presId="urn:microsoft.com/office/officeart/2018/2/layout/IconCircleList"/>
    <dgm:cxn modelId="{C047BC29-56B0-4087-9CB6-1B24F4FCD771}" type="presParOf" srcId="{E9AD7CA6-8EE3-4112-A3A0-88BC55B4E861}" destId="{F99406D5-B79B-4B50-84D3-A7A42B9CB064}" srcOrd="1" destOrd="0" presId="urn:microsoft.com/office/officeart/2018/2/layout/IconCircleList"/>
    <dgm:cxn modelId="{116A0D84-DFA7-46D6-A884-A19B5F57E212}" type="presParOf" srcId="{E9AD7CA6-8EE3-4112-A3A0-88BC55B4E861}" destId="{9997D380-4B6D-4241-ABD6-229E4492C4B1}" srcOrd="2" destOrd="0" presId="urn:microsoft.com/office/officeart/2018/2/layout/IconCircleList"/>
    <dgm:cxn modelId="{DCF276A4-0014-494C-9D86-DE8EC76E0802}" type="presParOf" srcId="{E9AD7CA6-8EE3-4112-A3A0-88BC55B4E861}" destId="{055AD677-DBD4-48A2-9F54-562BD52EA5F5}" srcOrd="3" destOrd="0" presId="urn:microsoft.com/office/officeart/2018/2/layout/IconCircleList"/>
    <dgm:cxn modelId="{EEB5A25E-124D-4C9D-A35A-238FA9032BFE}" type="presParOf" srcId="{92EDCCBA-B025-4A8D-9184-5C621E0B41A9}" destId="{CAB65D8C-432D-4CA7-A478-F288F015E308}" srcOrd="1" destOrd="0" presId="urn:microsoft.com/office/officeart/2018/2/layout/IconCircleList"/>
    <dgm:cxn modelId="{45BC0789-61F4-4892-BF91-B6826C3CB573}" type="presParOf" srcId="{92EDCCBA-B025-4A8D-9184-5C621E0B41A9}" destId="{D273FFC8-9732-413D-8D43-40A1C5D72647}" srcOrd="2" destOrd="0" presId="urn:microsoft.com/office/officeart/2018/2/layout/IconCircleList"/>
    <dgm:cxn modelId="{7D3540C6-7842-417B-A068-0ED76DE7B5D7}" type="presParOf" srcId="{D273FFC8-9732-413D-8D43-40A1C5D72647}" destId="{8BCEFCA3-AC8E-4FC4-AFBA-A450BB153679}" srcOrd="0" destOrd="0" presId="urn:microsoft.com/office/officeart/2018/2/layout/IconCircleList"/>
    <dgm:cxn modelId="{A654B4B0-A3EC-4E2E-BC9C-8CB935CE4619}" type="presParOf" srcId="{D273FFC8-9732-413D-8D43-40A1C5D72647}" destId="{952446AB-ED2B-4461-8413-B048042204C5}" srcOrd="1" destOrd="0" presId="urn:microsoft.com/office/officeart/2018/2/layout/IconCircleList"/>
    <dgm:cxn modelId="{A14DBF06-87E6-4ACE-8773-B6E11C0A6FA0}" type="presParOf" srcId="{D273FFC8-9732-413D-8D43-40A1C5D72647}" destId="{46A151BF-4F76-4D96-99CC-761C881E975B}" srcOrd="2" destOrd="0" presId="urn:microsoft.com/office/officeart/2018/2/layout/IconCircleList"/>
    <dgm:cxn modelId="{327785B1-72E8-474D-97ED-C3CF16D70DB6}" type="presParOf" srcId="{D273FFC8-9732-413D-8D43-40A1C5D72647}" destId="{5F7CF616-ADDD-4FA0-AF9C-28CDD89CA7F0}" srcOrd="3" destOrd="0" presId="urn:microsoft.com/office/officeart/2018/2/layout/IconCircleList"/>
    <dgm:cxn modelId="{43873410-4E64-496B-A096-BA85D5857020}" type="presParOf" srcId="{92EDCCBA-B025-4A8D-9184-5C621E0B41A9}" destId="{4C18AEC9-20E4-419E-ABD4-83014C852D3C}" srcOrd="3" destOrd="0" presId="urn:microsoft.com/office/officeart/2018/2/layout/IconCircleList"/>
    <dgm:cxn modelId="{5CC5A2A3-2BD6-43A8-8AF3-86FB78E34C17}" type="presParOf" srcId="{92EDCCBA-B025-4A8D-9184-5C621E0B41A9}" destId="{F1D575C0-8E7B-4D90-834F-D619B623FA23}" srcOrd="4" destOrd="0" presId="urn:microsoft.com/office/officeart/2018/2/layout/IconCircleList"/>
    <dgm:cxn modelId="{AFC92F1D-78DD-4F28-A8D0-D920CB141BB8}" type="presParOf" srcId="{F1D575C0-8E7B-4D90-834F-D619B623FA23}" destId="{66656686-34EF-42E0-852E-B34CD365A816}" srcOrd="0" destOrd="0" presId="urn:microsoft.com/office/officeart/2018/2/layout/IconCircleList"/>
    <dgm:cxn modelId="{25CC4690-C48B-47F2-B857-875450002950}" type="presParOf" srcId="{F1D575C0-8E7B-4D90-834F-D619B623FA23}" destId="{C06B0159-9B98-42E2-8AB5-DBA115B8D463}" srcOrd="1" destOrd="0" presId="urn:microsoft.com/office/officeart/2018/2/layout/IconCircleList"/>
    <dgm:cxn modelId="{09647E5C-9AD8-4287-AEA5-0A526096E9AA}" type="presParOf" srcId="{F1D575C0-8E7B-4D90-834F-D619B623FA23}" destId="{40C74306-219B-4AA9-9181-304F992255E2}" srcOrd="2" destOrd="0" presId="urn:microsoft.com/office/officeart/2018/2/layout/IconCircleList"/>
    <dgm:cxn modelId="{599BC559-2F48-41A4-88FC-914FFBD724A5}" type="presParOf" srcId="{F1D575C0-8E7B-4D90-834F-D619B623FA23}" destId="{69511883-A96E-49BB-B114-A669DAA1E33E}" srcOrd="3" destOrd="0" presId="urn:microsoft.com/office/officeart/2018/2/layout/IconCircleList"/>
    <dgm:cxn modelId="{CC37D6F9-5E64-48AA-BAE6-39484C9228BB}" type="presParOf" srcId="{92EDCCBA-B025-4A8D-9184-5C621E0B41A9}" destId="{1E474818-9AE8-4012-BF60-84FBC7C0324C}" srcOrd="5" destOrd="0" presId="urn:microsoft.com/office/officeart/2018/2/layout/IconCircleList"/>
    <dgm:cxn modelId="{DBEC2F22-5F0C-4F22-83DE-A45EBE0F9616}" type="presParOf" srcId="{92EDCCBA-B025-4A8D-9184-5C621E0B41A9}" destId="{36E31A4F-27AB-423C-A727-2D02A1BC8E6C}" srcOrd="6" destOrd="0" presId="urn:microsoft.com/office/officeart/2018/2/layout/IconCircleList"/>
    <dgm:cxn modelId="{57872E97-BE93-4DBF-BC0F-1822A16F1485}" type="presParOf" srcId="{36E31A4F-27AB-423C-A727-2D02A1BC8E6C}" destId="{50188568-C1A1-4B8F-BB9A-0074E93188CF}" srcOrd="0" destOrd="0" presId="urn:microsoft.com/office/officeart/2018/2/layout/IconCircleList"/>
    <dgm:cxn modelId="{2AB0B49A-5311-43B2-9A05-D2D51B049653}" type="presParOf" srcId="{36E31A4F-27AB-423C-A727-2D02A1BC8E6C}" destId="{C3CD1C85-F0CF-4632-B0B4-FFE9E32665E1}" srcOrd="1" destOrd="0" presId="urn:microsoft.com/office/officeart/2018/2/layout/IconCircleList"/>
    <dgm:cxn modelId="{7F689463-5E11-42FC-91FC-C2CACFFFFD15}" type="presParOf" srcId="{36E31A4F-27AB-423C-A727-2D02A1BC8E6C}" destId="{41253DD5-36A6-4042-B14A-981383075DA7}" srcOrd="2" destOrd="0" presId="urn:microsoft.com/office/officeart/2018/2/layout/IconCircleList"/>
    <dgm:cxn modelId="{9858091D-6137-4593-8A68-7BB64BE62F92}" type="presParOf" srcId="{36E31A4F-27AB-423C-A727-2D02A1BC8E6C}" destId="{CF3258B6-9FB8-4119-B880-3D1652B3AE0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BC61B-4F5C-4836-B70B-25A3AB9E8260}">
      <dsp:nvSpPr>
        <dsp:cNvPr id="0" name=""/>
        <dsp:cNvSpPr/>
      </dsp:nvSpPr>
      <dsp:spPr>
        <a:xfrm>
          <a:off x="0" y="447488"/>
          <a:ext cx="6263640" cy="1484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Camera calibration </a:t>
          </a:r>
          <a:r>
            <a:rPr lang="en-US" sz="2700" b="1" i="0" kern="1200"/>
            <a:t>estimates the parameters of a pinhole camera model</a:t>
          </a:r>
          <a:r>
            <a:rPr lang="en-US" sz="2700" b="0" i="0" kern="1200"/>
            <a:t> given photograph.</a:t>
          </a:r>
          <a:endParaRPr lang="en-US" sz="2700" kern="1200"/>
        </a:p>
      </dsp:txBody>
      <dsp:txXfrm>
        <a:off x="72479" y="519967"/>
        <a:ext cx="6118682" cy="1339772"/>
      </dsp:txXfrm>
    </dsp:sp>
    <dsp:sp modelId="{142CEEAE-B496-489C-A00D-8A3BBAC6A583}">
      <dsp:nvSpPr>
        <dsp:cNvPr id="0" name=""/>
        <dsp:cNvSpPr/>
      </dsp:nvSpPr>
      <dsp:spPr>
        <a:xfrm>
          <a:off x="0" y="2009978"/>
          <a:ext cx="6263640" cy="14847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</a:t>
          </a:r>
          <a:r>
            <a:rPr lang="en-US" sz="2700" b="0" i="0" kern="1200"/>
            <a:t>he pinhole camera parameters are represented in a 3 × 4 matrix called the camera matrix.</a:t>
          </a:r>
          <a:endParaRPr lang="en-US" sz="2700" kern="1200"/>
        </a:p>
      </dsp:txBody>
      <dsp:txXfrm>
        <a:off x="72479" y="2082457"/>
        <a:ext cx="6118682" cy="1339772"/>
      </dsp:txXfrm>
    </dsp:sp>
    <dsp:sp modelId="{A838DAAF-EAD2-494D-9362-1426BA02BD0B}">
      <dsp:nvSpPr>
        <dsp:cNvPr id="0" name=""/>
        <dsp:cNvSpPr/>
      </dsp:nvSpPr>
      <dsp:spPr>
        <a:xfrm>
          <a:off x="0" y="3572469"/>
          <a:ext cx="6263640" cy="1484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</a:t>
          </a:r>
          <a:r>
            <a:rPr lang="en-US" sz="2700" b="0" i="0" kern="1200"/>
            <a:t>hese parameters are used to</a:t>
          </a:r>
          <a:r>
            <a:rPr lang="en-US" sz="2700" b="1" i="0" kern="1200"/>
            <a:t> estimate the actual size of an object</a:t>
          </a:r>
          <a:r>
            <a:rPr lang="en-US" sz="2700" b="0" i="0" kern="1200"/>
            <a:t> or </a:t>
          </a:r>
          <a:r>
            <a:rPr lang="en-US" sz="2700" b="1" i="0" kern="1200"/>
            <a:t>determine the location of the camera in the world</a:t>
          </a:r>
          <a:endParaRPr lang="en-US" sz="2700" kern="1200"/>
        </a:p>
      </dsp:txBody>
      <dsp:txXfrm>
        <a:off x="72479" y="3644948"/>
        <a:ext cx="6118682" cy="133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0FAA0-F338-43B2-A7EE-C7066E30C154}">
      <dsp:nvSpPr>
        <dsp:cNvPr id="0" name=""/>
        <dsp:cNvSpPr/>
      </dsp:nvSpPr>
      <dsp:spPr>
        <a:xfrm>
          <a:off x="0" y="694944"/>
          <a:ext cx="6263640" cy="989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The pinhole camera model explains the relationship between a point in the world and the projection on the image plane (image sensor).</a:t>
          </a:r>
          <a:endParaRPr lang="en-US" sz="1800" kern="1200"/>
        </a:p>
      </dsp:txBody>
      <dsp:txXfrm>
        <a:off x="48319" y="743263"/>
        <a:ext cx="6167002" cy="893182"/>
      </dsp:txXfrm>
    </dsp:sp>
    <dsp:sp modelId="{2C00F025-1EA0-4637-AC3C-3FA16D6C0D48}">
      <dsp:nvSpPr>
        <dsp:cNvPr id="0" name=""/>
        <dsp:cNvSpPr/>
      </dsp:nvSpPr>
      <dsp:spPr>
        <a:xfrm>
          <a:off x="0" y="1736604"/>
          <a:ext cx="6263640" cy="9898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If we use a wide-open camera sensor, we will end up with blurry images, because the imaging sensor collects light rays from multiple points on the object at the same location on the sensor.</a:t>
          </a:r>
          <a:endParaRPr lang="en-US" sz="1800" kern="1200"/>
        </a:p>
      </dsp:txBody>
      <dsp:txXfrm>
        <a:off x="48319" y="1784923"/>
        <a:ext cx="6167002" cy="893182"/>
      </dsp:txXfrm>
    </dsp:sp>
    <dsp:sp modelId="{C75AB136-3972-427E-B645-DF7B8E772917}">
      <dsp:nvSpPr>
        <dsp:cNvPr id="0" name=""/>
        <dsp:cNvSpPr/>
      </dsp:nvSpPr>
      <dsp:spPr>
        <a:xfrm>
          <a:off x="0" y="2778263"/>
          <a:ext cx="6263640" cy="9898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The solution to this problem is to put a barrier in front of the imaging sensor with a tiny hole.</a:t>
          </a:r>
          <a:endParaRPr lang="en-US" sz="1800" kern="1200"/>
        </a:p>
      </dsp:txBody>
      <dsp:txXfrm>
        <a:off x="48319" y="2826582"/>
        <a:ext cx="6167002" cy="893182"/>
      </dsp:txXfrm>
    </dsp:sp>
    <dsp:sp modelId="{FF92CE38-C681-46A5-BD8C-6E253F136F6C}">
      <dsp:nvSpPr>
        <dsp:cNvPr id="0" name=""/>
        <dsp:cNvSpPr/>
      </dsp:nvSpPr>
      <dsp:spPr>
        <a:xfrm>
          <a:off x="0" y="3819923"/>
          <a:ext cx="6263640" cy="989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The barrier allows only a limited number of light rays to pass through the hole, and reduces the blurriness of the image.</a:t>
          </a:r>
          <a:endParaRPr lang="en-US" sz="1800" kern="1200"/>
        </a:p>
      </dsp:txBody>
      <dsp:txXfrm>
        <a:off x="48319" y="3868242"/>
        <a:ext cx="6167002" cy="89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94944-DFB2-4E1D-AC3C-98E311C44E29}">
      <dsp:nvSpPr>
        <dsp:cNvPr id="0" name=""/>
        <dsp:cNvSpPr/>
      </dsp:nvSpPr>
      <dsp:spPr>
        <a:xfrm>
          <a:off x="0" y="0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The pinhole camera model is very straightforward. By knowing the focal length and camera’s center, we can mathematically calculate the location where a ray of light that is reflected from an object will strike the image plane.</a:t>
          </a:r>
          <a:endParaRPr lang="en-US" sz="2300" kern="1200"/>
        </a:p>
      </dsp:txBody>
      <dsp:txXfrm>
        <a:off x="55261" y="55261"/>
        <a:ext cx="7338539" cy="1776240"/>
      </dsp:txXfrm>
    </dsp:sp>
    <dsp:sp modelId="{24F48948-6AE5-4529-B690-9362E210A0B4}">
      <dsp:nvSpPr>
        <dsp:cNvPr id="0" name=""/>
        <dsp:cNvSpPr/>
      </dsp:nvSpPr>
      <dsp:spPr>
        <a:xfrm>
          <a:off x="1639174" y="2306042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The focal length and the camera center are the camera </a:t>
          </a:r>
          <a:r>
            <a:rPr lang="en-US" sz="2300" b="1" i="0" kern="1200"/>
            <a:t>intrinsic parameters, K</a:t>
          </a:r>
          <a:r>
            <a:rPr lang="en-US" sz="2300" b="0" i="0" kern="1200"/>
            <a:t>. (</a:t>
          </a:r>
          <a:r>
            <a:rPr lang="en-US" sz="2300" b="1" i="0" kern="1200"/>
            <a:t>K</a:t>
          </a:r>
          <a:r>
            <a:rPr lang="en-US" sz="2300" b="0" i="0" kern="1200"/>
            <a:t> is an industry norm to express the intrinsic matrix.)</a:t>
          </a:r>
          <a:endParaRPr lang="en-US" sz="2300" kern="1200"/>
        </a:p>
      </dsp:txBody>
      <dsp:txXfrm>
        <a:off x="1694435" y="2361303"/>
        <a:ext cx="6312562" cy="1776240"/>
      </dsp:txXfrm>
    </dsp:sp>
    <dsp:sp modelId="{457090B3-1B79-4864-A71E-4890D0088FF9}">
      <dsp:nvSpPr>
        <dsp:cNvPr id="0" name=""/>
        <dsp:cNvSpPr/>
      </dsp:nvSpPr>
      <dsp:spPr>
        <a:xfrm>
          <a:off x="8062259" y="1483204"/>
          <a:ext cx="1226395" cy="12263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38198" y="1483204"/>
        <a:ext cx="674517" cy="922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0FFC-BFF2-455B-8C73-30546FC45B08}">
      <dsp:nvSpPr>
        <dsp:cNvPr id="0" name=""/>
        <dsp:cNvSpPr/>
      </dsp:nvSpPr>
      <dsp:spPr>
        <a:xfrm>
          <a:off x="282221" y="159118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406D5-B79B-4B50-84D3-A7A42B9CB064}">
      <dsp:nvSpPr>
        <dsp:cNvPr id="0" name=""/>
        <dsp:cNvSpPr/>
      </dsp:nvSpPr>
      <dsp:spPr>
        <a:xfrm>
          <a:off x="570337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AD677-DBD4-48A2-9F54-562BD52EA5F5}">
      <dsp:nvSpPr>
        <dsp:cNvPr id="0" name=""/>
        <dsp:cNvSpPr/>
      </dsp:nvSpPr>
      <dsp:spPr>
        <a:xfrm>
          <a:off x="1948202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Why do we want this?</a:t>
          </a:r>
          <a:endParaRPr lang="en-US" sz="2400" kern="1200"/>
        </a:p>
      </dsp:txBody>
      <dsp:txXfrm>
        <a:off x="1948202" y="159118"/>
        <a:ext cx="3233964" cy="1371985"/>
      </dsp:txXfrm>
    </dsp:sp>
    <dsp:sp modelId="{8BCEFCA3-AC8E-4FC4-AFBA-A450BB153679}">
      <dsp:nvSpPr>
        <dsp:cNvPr id="0" name=""/>
        <dsp:cNvSpPr/>
      </dsp:nvSpPr>
      <dsp:spPr>
        <a:xfrm>
          <a:off x="5745661" y="159118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446AB-ED2B-4461-8413-B048042204C5}">
      <dsp:nvSpPr>
        <dsp:cNvPr id="0" name=""/>
        <dsp:cNvSpPr/>
      </dsp:nvSpPr>
      <dsp:spPr>
        <a:xfrm>
          <a:off x="6033778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CF616-ADDD-4FA0-AF9C-28CDD89CA7F0}">
      <dsp:nvSpPr>
        <dsp:cNvPr id="0" name=""/>
        <dsp:cNvSpPr/>
      </dsp:nvSpPr>
      <dsp:spPr>
        <a:xfrm>
          <a:off x="7411643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In order to project the point in the world frame to the camera image plane!</a:t>
          </a:r>
          <a:endParaRPr lang="en-US" sz="2400" kern="1200"/>
        </a:p>
      </dsp:txBody>
      <dsp:txXfrm>
        <a:off x="7411643" y="159118"/>
        <a:ext cx="3233964" cy="1371985"/>
      </dsp:txXfrm>
    </dsp:sp>
    <dsp:sp modelId="{66656686-34EF-42E0-852E-B34CD365A816}">
      <dsp:nvSpPr>
        <dsp:cNvPr id="0" name=""/>
        <dsp:cNvSpPr/>
      </dsp:nvSpPr>
      <dsp:spPr>
        <a:xfrm>
          <a:off x="282221" y="2158301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B0159-9B98-42E2-8AB5-DBA115B8D463}">
      <dsp:nvSpPr>
        <dsp:cNvPr id="0" name=""/>
        <dsp:cNvSpPr/>
      </dsp:nvSpPr>
      <dsp:spPr>
        <a:xfrm>
          <a:off x="570337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11883-A96E-49BB-B114-A669DAA1E33E}">
      <dsp:nvSpPr>
        <dsp:cNvPr id="0" name=""/>
        <dsp:cNvSpPr/>
      </dsp:nvSpPr>
      <dsp:spPr>
        <a:xfrm>
          <a:off x="1948202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To do what?</a:t>
          </a:r>
          <a:endParaRPr lang="en-US" sz="2400" kern="1200"/>
        </a:p>
      </dsp:txBody>
      <dsp:txXfrm>
        <a:off x="1948202" y="2158301"/>
        <a:ext cx="3233964" cy="1371985"/>
      </dsp:txXfrm>
    </dsp:sp>
    <dsp:sp modelId="{50188568-C1A1-4B8F-BB9A-0074E93188CF}">
      <dsp:nvSpPr>
        <dsp:cNvPr id="0" name=""/>
        <dsp:cNvSpPr/>
      </dsp:nvSpPr>
      <dsp:spPr>
        <a:xfrm>
          <a:off x="5745661" y="2158301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D1C85-F0CF-4632-B0B4-FFE9E32665E1}">
      <dsp:nvSpPr>
        <dsp:cNvPr id="0" name=""/>
        <dsp:cNvSpPr/>
      </dsp:nvSpPr>
      <dsp:spPr>
        <a:xfrm>
          <a:off x="6033778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258B6-9FB8-4119-B880-3D1652B3AE0E}">
      <dsp:nvSpPr>
        <dsp:cNvPr id="0" name=""/>
        <dsp:cNvSpPr/>
      </dsp:nvSpPr>
      <dsp:spPr>
        <a:xfrm>
          <a:off x="7411643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(If we are talking about self-driving cars) To localize self-driving cars!</a:t>
          </a:r>
          <a:endParaRPr lang="en-US" sz="2400" kern="1200"/>
        </a:p>
      </dsp:txBody>
      <dsp:txXfrm>
        <a:off x="7411643" y="2158301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9-13T08:17:0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14622 3759 64 0,'0'0'179'0,"0"0"12"0,6 0 22 16,-6-4-3-16,0 4-2 0,0-4 11 0,6 0 13 15,-6 4 13-15,0-4 4 0,7 0-5 16,-7 4-14-16,0-2-26 0,0 2-26 0,7-4-21 15,-7 1-16-15,0 3-8 0,0-5 4 16,0 5 2-16,0-3 12 0,0 3 9 16,0 0 2-16,0 0 1 0,0-4-4 0,0 4-5 15,0 0-20-15,0 0-30 0,0 0-19 16,0 0-19-16,6 4-5 0,-6-1 0 0,7 5 1 16,-1-2 6-16,7 6 4 0,-6-1 1 15,5 3-8-15,2 1-13 0,-1 4-11 0,6-5-5 16,0 8-9-16,1-4-6 0,0 1-7 15,6 3-6-15,-7-3-1 0,7-1-1 0,1 0-2 16,-7 3 1-16,-2-6-7 0,2 5-35 16,-1-6-79-16,1 1-115 0,0-5-110 15,-7 1-186-15,0-3-221 0,0-5-83 0,-7 1 15 16,1-8 78-16,6 1 93 0,-13-5 177 16</inkml:trace>
  <inkml:trace contextRef="#ctx0" brushRef="#br0" timeOffset="775.04">14934 3582 97 0,'-12'-2'247'0,"-8"-7"40"0,6 2-8 16,1 3-21-16,-6-3 2 0,0 0 1 0,-1 0-4 16,0-1-5-16,-5 5-14 0,5-5-21 15,-6 1-14-15,6-1-21 0,-6 1-14 0,0 4-18 16,0-1-15-16,-6-3-13 0,5 3-22 15,-5 0-13-15,-1 4-16 0,1 0-8 16,-1 0-3-16,-7 0-8 0,8 4-10 0,-1 0-7 16,-5 0-3-16,5 3-8 0,1 0-3 15,-1 4 0-15,1-4-3 0,-1 4 5 0,7 0 10 16,-7 0 12-16,14 4 4 0,-8-3 4 16,7 1 10-16,1 3-4 0,6-1-12 0,0-1-6 15,1 0-4-15,-2 4 0 0,8 1 0 16,6 2 3-16,0 2 6 0,0-1-2 15,12-1-2-15,-4 5-3 0,11 0-6 0,0 0-4 16,0 3-4-16,8 0-5 0,-1 1-3 16,6 2-3-16,1-2-1 0,-1 3 2 15,8 0 2-15,5 0-1 0,1-4-2 0,-1 5-1 16,8-5-1-16,-1 0-2 0,0-3-3 16,0-1 0-16,7 0-2 0,0-2 1 0,-1-1 0 15,7 0-1-15,-6-8 2 0,12 1 4 16,-6-1 2-16,8-3-1 0,-2 0 0 15,8-7 0-15,-2 0-5 0,8-1 0 0,-6-6-3 16,6-1 1-16,-1 0 0 0,0-7 1 0,-5 0 1 16,5 1-1-16,-5-5 0 0,-1-3-1 15,-6-4-1-15,-1 0-1 0,-6-5-1 0,-13-2 2 16,7 0 0-16,-20-4 1 0,1 1 1 16,-14-4-2-16,-7-1-1 0,-6-4-1 15,-20 0 0-15,-6-3 2 0,-13 1-2 0,-19-1 5 16,-7 0 11-16,-7 0 12 0,-6 4 14 15,-14-1 10-15,2 4 11 0,-8 1 1 0,0 7-7 16,-6 2-13-16,-7 2-14 0,1 7-12 16,-2 3-9-16,-5 8-6 0,0 0-14 15,-7 10-36-15,0 1-67 0,1 6-116 0,-7 9-122 16,-1-1-195-16,7 8-229 0,-6 1-90 16,0 4 0-16,12 6 78 0,14 4 103 0,6 0 185 15</inkml:trace>
  <inkml:trace contextRef="#ctx0" brushRef="#br0" timeOffset="2088.11">14628 7441 7 0,'6'-9'216'0,"1"6"29"16,0-4 1-16,-1 3-53 0,1 1-45 16,5 3-32-16,-5-4-19 0,6 4-11 15,0 0-2-15,0 4 2 0,0-1 2 0,7 4 0 16,-8 4-7-16,-4 0-14 0,4 3-19 15,-5 3-13-15,-7 0-5 0,0 2 10 0,0-1 18 16,-7 0 18-16,7 0 19 0,-6 1 18 16,0-4 10-16,6-1 1 0,-8 5-10 15,8-9-4-15,-6 5-4 0,6-8-4 0,0 4-11 16,0-3-11-16,0-5-4 0,0 5-8 16,6-8-9-16,2 3-2 0,-2-3 3 0,7-3-1 15,0-1-2-15,6 0-8 0,1 1-12 16,6-5-12-16,0-3-20 0,7 4-32 0,-7-8-50 15,7 5-53-15,-1-5-106 0,1 0-134 16,-1 0-111-16,1-3-74 0,-1-1-9 0,1 5 26 16,-7-4 91-16</inkml:trace>
  <inkml:trace contextRef="#ctx0" brushRef="#br0" timeOffset="2665.52">15188 7224 218 0,'-26'-11'321'15,"1"0"70"-15,-2 4-2 0,1-5-23 16,0 6-14-16,0-2-9 0,-7 0-28 0,7 1-31 16,-7-1-33-16,-5 2-22 0,5 2-16 15,1-3-16-15,-8 3-13 0,7 0-21 16,-5 0-4-16,5 4-7 0,-6-2-20 0,7 2-20 16,-1 2-11-16,1-2-12 0,-8 4-21 15,7 4-18-15,1-1-8 0,-7 1-11 16,7 0-12-16,-8 5-7 0,7-1-4 0,-6 6 3 15,7-3 2-15,-1 6 1 0,-5-2 6 16,5 3 3-16,7 0 4 0,-7-1 3 0,7 4 0 16,0 2 3-16,0-5-3 0,6 4 0 15,1 0-1-15,5 3-2 0,2-4-1 0,-2 1-1 16,8 3 3-16,6 0 1 0,0-3 1 16,6 4 0-16,1 2-6 0,6-2-5 0,1 2-2 15,5-3-4-15,7 5-2 0,0-2-3 16,7 2 2-16,5 3-3 0,8-4-1 0,7-1 0 15,-2 1 1-15,8 1-3 0,0-5-1 16,6 0 1-16,0 0-1 0,7-7 2 0,-1 4-2 16,1-3 2-16,0-6 1 0,6 2 2 15,0-8-1-15,1 0-1 0,-2-1 1 16,8-6 0-16,0-4 1 0,-1 0-1 0,1-7-1 16,6-4-1-16,-6 0-2 0,0-7 1 15,0-5-4-15,-1-2 1 0,-5-8 0 16,-1-3 1-16,-6-5 0 0,-1-3-2 0,-12-4-2 15,-13 1 1-15,-8-8 3 0,-11 0-1 0,-27-3 2 16,-14-1-1-16,-25-3 0 0,-13-1 0 16,-19-3-5-16,-14 3-1 0,-13 5-1 15,-6 4 2-15,-1 9 0 0,-12 6 2 16,-7 9-6-16,1 7-19 0,-7 9-46 0,0 10-103 16,-8 8-147-16,-5 8-238 0,-7 6-227 15,1 7-104-15,-15 4-18 0,2 4 68 0,-8 8 128 16,-6 3 227-16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48FB-70FB-471A-889D-15711A0D9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D2363-0BA3-4DD1-8C6E-EBAFD7827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F185-EBD7-40E9-8D34-C1CB4FA1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C96D8-2265-4B1C-8E5E-112E377C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0EF9-B77B-44B5-BEEA-16FB2F12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3FDA-1BBF-47FA-8C0F-1DD5E388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6FF4F-6F46-4414-AAEF-E5A82BD1A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40559-D582-4042-BF76-8C3EFCD1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7FEF-03D9-4C54-9BD5-3DF4C81D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5E26C-85C3-413E-87E8-5D65EE06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13433-10CD-4F23-A256-74BECF4AF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1EF3B-FC21-4504-B0FE-CD88CF8B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41C4F-68F2-4725-A132-A8466699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CDCC6-0AC4-49BB-998C-E23C2F2D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70B1-6753-4375-A588-B555AE90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C672-4CEA-4720-BC8A-6A85892C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6B9F-7181-43B9-9ECC-7ED3F4CE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2377C-27E9-4BF7-B625-3638952B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FDA31-6503-43E3-B9C0-1CE37B7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CEE1-A8B3-4E4A-A0C8-76FA202B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00A9-B918-4D88-9B88-409726A9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7B59-CAD5-45CA-B676-B98E09199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C6BDF-51BF-4460-B51C-65CEA62D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166B-87CF-49B6-AA15-30839FE7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16D9B-D8E9-421B-819B-E9CEF919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03BC-7D4C-4CB5-BFFC-DA82FCE7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5C25-1B76-4E46-B58B-D09150BBB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A0C13-CC95-498E-A7E6-ACFAA7F41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59F71-CEEA-43A4-9A92-5805EFD7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42A94-05CE-47E9-909C-02709B82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4BCC0-8F4C-4267-9B92-FB7072F3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084D-A97D-4AFD-B1EE-4EA32BA6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2B211-EA70-445F-B779-613036FBB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9A515-0E46-44B3-9D28-905A5003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6EFAA-4704-467B-A35D-A6AF39591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96371-83E5-42AB-BC27-A91F5BFD7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61758-6812-483E-8124-9892B272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CB2FA-9E40-4566-9E07-715B0505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94E84-D1C9-42D7-8BFF-809A82F3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6A1C-729D-4FAC-A730-65456745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09ADD-B57D-463E-97E9-CF6EB266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9064E-75B4-4003-92FE-AD14062D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424F1-EECB-4CA3-8EF6-4B9D63D9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71460-971F-481B-BE56-07BE57F7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27A4C-29F5-46D7-8E7B-3ED66B7C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B2FF4-0942-41AD-AA4D-31C0F877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5C0B-785D-449D-B822-06C1B77B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CE99-7946-438C-B79B-39A3020D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DD1C4-0405-453F-AFA4-2EF9593DF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8859-152B-4629-BCB9-14B4165F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CF7B1-7C18-45F6-A366-588BB93D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0BEA3-8CBC-46DE-82C8-CDA4EEC3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F445-7AA6-4C20-88CD-F2A348E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32BF3-0B99-4634-8755-FEC9BC44A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3AAC9-467E-4DA5-ABD7-35F550724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B70F5-2CD8-422C-98DB-BBFEFE5B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D9BD6-1A37-40BA-825E-228F952A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869-0BE8-48EB-9920-4D4A5DF9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61288-56D8-42DD-AD46-62C6D4F9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05AA0-35A4-4B23-91C2-0BDAF313D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7A8A-DD0A-478F-B2BD-ECAEECC00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0240-908E-4CB6-9A46-75915E4E4670}" type="datetimeFigureOut">
              <a:rPr lang="en-US" smtClean="0"/>
              <a:t>13-Sep-21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3640-C457-4BC3-ACA0-21C36991E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A7CC6-5AB4-4B41-A389-0C9B234F0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457C4-20AE-4B88-965C-2E96A170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amera lens">
            <a:extLst>
              <a:ext uri="{FF2B5EF4-FFF2-40B4-BE49-F238E27FC236}">
                <a16:creationId xmlns:a16="http://schemas.microsoft.com/office/drawing/2014/main" id="{4D167241-0BA0-4F1B-B860-DBCE241B5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659" b="100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E88AD-2E4E-46CD-A501-FD76A1CA7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rgbClr val="FFFFFF"/>
                </a:solidFill>
                <a:effectLst/>
                <a:latin typeface="sohne"/>
              </a:rPr>
              <a:t>Camera Calibration</a:t>
            </a:r>
            <a:br>
              <a:rPr lang="en-US" b="1" i="0">
                <a:solidFill>
                  <a:srgbClr val="FFFFFF"/>
                </a:solidFill>
                <a:effectLst/>
                <a:latin typeface="sohne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6EAD4-C17B-45FA-8177-3D30B6FE6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rgbClr val="FFFFFF"/>
                </a:solidFill>
                <a:effectLst/>
                <a:latin typeface="sohne"/>
              </a:rPr>
              <a:t>Camera Geometry and The Pinhole Model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9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D6A6F-453A-4642-83A6-33A98E1A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3400" b="0" i="0">
                <a:solidFill>
                  <a:srgbClr val="FFFFFF"/>
                </a:solidFill>
                <a:effectLst/>
                <a:latin typeface="sohne"/>
              </a:rPr>
              <a:t>Coordinate System Transformation (via Matrix Algebra!)</a:t>
            </a:r>
            <a:br>
              <a:rPr lang="en-US" sz="3400" b="0" i="0">
                <a:solidFill>
                  <a:srgbClr val="FFFFFF"/>
                </a:solidFill>
                <a:effectLst/>
                <a:latin typeface="sohne"/>
              </a:rPr>
            </a:br>
            <a:endParaRPr lang="en-US" sz="3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A2EBF2-069F-4F54-9BD9-3302BFD12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77944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0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A3AA-C105-4435-A952-943C3848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Coordinate System Transformation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05E9-941D-424A-B7A3-5D2FA799F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Light (reflected from the object)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travels from the world through the camera aperture (pinhole) to the sensor surface. </a:t>
            </a:r>
          </a:p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The projection onto the sensor surface through the aperture results in flipped images. </a:t>
            </a:r>
          </a:p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To avoid the flipping confusion, we define a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virtual image plane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(yellow plane) in front of the camera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5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36AE-8D81-4E79-A823-21B96AF3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hone"/>
              </a:rPr>
              <a:t>Camera model projection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47735-251B-4EF7-AF0C-A8DD2C0AA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103" y="1457514"/>
            <a:ext cx="7419994" cy="5059472"/>
          </a:xfrm>
        </p:spPr>
      </p:pic>
    </p:spTree>
    <p:extLst>
      <p:ext uri="{BB962C8B-B14F-4D97-AF65-F5344CB8AC3E}">
        <p14:creationId xmlns:p14="http://schemas.microsoft.com/office/powerpoint/2010/main" val="363544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685AB-35B1-4A43-95FB-774478D5B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/>
          <a:lstStyle/>
          <a:p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US" dirty="0">
              <a:solidFill>
                <a:srgbClr val="292929"/>
              </a:solidFill>
              <a:latin typeface="charter"/>
            </a:endParaRPr>
          </a:p>
          <a:p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US" dirty="0">
              <a:solidFill>
                <a:srgbClr val="292929"/>
              </a:solidFill>
              <a:latin typeface="charter"/>
            </a:endParaRP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We define a 3 by 3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rotation matrix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(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R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) and a 3 by 1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translation vector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(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) in order to model ANY transformation between a world coordinate system and another.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Now we can frame the projection problem (World Coordinates → Image Coordinates) as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World coordinates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→ Camera coordinates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Camera coordinates →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Image coordinate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B0678-49C3-4879-836F-B8932A45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30" y="-251452"/>
            <a:ext cx="3805377" cy="2607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302DD-E4C9-4606-8637-5A505A78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690" y="5068692"/>
            <a:ext cx="3296110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4ECB-C113-49AB-A95B-FD08F5C7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How? by using Linear Algebra!</a:t>
            </a:r>
            <a:br>
              <a:rPr lang="en-US" b="0" i="0" dirty="0">
                <a:solidFill>
                  <a:srgbClr val="292929"/>
                </a:solidFill>
                <a:effectLst/>
                <a:latin typeface="sohne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66EC2F-673F-4351-98A5-58A5E57B7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813" y="1098382"/>
            <a:ext cx="6921390" cy="30949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9E95E-2A31-4B5A-8D25-9AFAD9CB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13" y="4378030"/>
            <a:ext cx="6765386" cy="22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028-FA42-48B3-BC8C-CB1DBE21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Both steps 1 and 2 are just matrix multiplications.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68DD38-321B-411F-AF24-E7977B9DD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770" y="1627608"/>
            <a:ext cx="6732360" cy="16655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BB0A1-37FB-4ABA-AFCB-E091F5694177}"/>
              </a:ext>
            </a:extLst>
          </p:cNvPr>
          <p:cNvSpPr txBox="1"/>
          <p:nvPr/>
        </p:nvSpPr>
        <p:spPr>
          <a:xfrm>
            <a:off x="1457483" y="3564835"/>
            <a:ext cx="97008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Wait,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K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is (3,3) matrix.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[</a:t>
            </a:r>
            <a:r>
              <a:rPr lang="en-US" b="1" i="0" dirty="0" err="1">
                <a:solidFill>
                  <a:srgbClr val="292929"/>
                </a:solidFill>
                <a:effectLst/>
                <a:latin typeface="charter"/>
              </a:rPr>
              <a:t>R|t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]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is (3,4). (| means you are concatenating matrix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R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with vector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.) </a:t>
            </a:r>
            <a:r>
              <a:rPr lang="en-US" b="1" i="0" dirty="0" err="1">
                <a:solidFill>
                  <a:srgbClr val="292929"/>
                </a:solidFill>
                <a:effectLst/>
                <a:latin typeface="charter"/>
              </a:rPr>
              <a:t>Oworld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 [</a:t>
            </a:r>
            <a:r>
              <a:rPr lang="en-US" b="1" i="0" dirty="0" err="1">
                <a:solidFill>
                  <a:srgbClr val="292929"/>
                </a:solidFill>
                <a:effectLst/>
                <a:latin typeface="charter"/>
              </a:rPr>
              <a:t>Xw,Yw,Zw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]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is (3,1).</a:t>
            </a:r>
          </a:p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Then you can’t multiply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K[</a:t>
            </a:r>
            <a:r>
              <a:rPr lang="en-US" b="1" i="0" dirty="0" err="1">
                <a:solidFill>
                  <a:srgbClr val="292929"/>
                </a:solidFill>
                <a:effectLst/>
                <a:latin typeface="charter"/>
              </a:rPr>
              <a:t>R|t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] (3,4)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with </a:t>
            </a:r>
            <a:r>
              <a:rPr lang="en-US" b="1" i="0" dirty="0" err="1">
                <a:solidFill>
                  <a:srgbClr val="292929"/>
                </a:solidFill>
                <a:effectLst/>
                <a:latin typeface="charter"/>
              </a:rPr>
              <a:t>Oworld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 [</a:t>
            </a:r>
            <a:r>
              <a:rPr lang="en-US" b="1" i="0" dirty="0" err="1">
                <a:solidFill>
                  <a:srgbClr val="292929"/>
                </a:solidFill>
                <a:effectLst/>
                <a:latin typeface="charter"/>
              </a:rPr>
              <a:t>Xw,Yw,Zw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] (3,1)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!</a:t>
            </a:r>
          </a:p>
          <a:p>
            <a:pPr algn="just"/>
            <a:endParaRPr lang="en-US" dirty="0">
              <a:solidFill>
                <a:srgbClr val="292929"/>
              </a:solidFill>
              <a:latin typeface="charter"/>
            </a:endParaRPr>
          </a:p>
          <a:p>
            <a:pPr algn="just"/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just"/>
            <a:endParaRPr lang="en-US" dirty="0">
              <a:solidFill>
                <a:srgbClr val="292929"/>
              </a:solidFill>
              <a:latin typeface="charter"/>
            </a:endParaRPr>
          </a:p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😎 We can resolve this by adding one at the end the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Oworld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vector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[Xw,Yw,Zw,1], called homogeneous coordinate (or projective coordinate)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.</a:t>
            </a:r>
          </a:p>
          <a:p>
            <a:pPr algn="just"/>
            <a:br>
              <a:rPr lang="en-US" b="0" i="0" dirty="0">
                <a:effectLst/>
                <a:latin typeface="charter"/>
              </a:rPr>
            </a:b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</p:spTree>
    <p:extLst>
      <p:ext uri="{BB962C8B-B14F-4D97-AF65-F5344CB8AC3E}">
        <p14:creationId xmlns:p14="http://schemas.microsoft.com/office/powerpoint/2010/main" val="222311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529A-DF27-4A59-B5E3-6A19DCD2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/>
          <a:lstStyle/>
          <a:p>
            <a:pPr algn="just"/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This simple projection principle will be used in every 3d visual perception algorithm, from object detection to 3d scene reconstruction.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In real life, there will be more complex scenarios, e.g. non-square pixels, camera access skew, distortion, non-unit aspect ratio, etc. However,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 they only change the camera matrix K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, and the equations will still be the same.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9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2B64-F153-486C-997F-46BF1A13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A few things to note: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153D-8422-4B18-B3F6-94B9AC40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a) The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rotation matrix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(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R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) and the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translation vector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(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) are called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extrinsic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parameters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because they are "external" to the camera.</a:t>
            </a:r>
          </a:p>
          <a:p>
            <a:pPr algn="just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The translation vector </a:t>
            </a:r>
            <a:r>
              <a:rPr lang="en-US" b="1" i="1" dirty="0">
                <a:solidFill>
                  <a:srgbClr val="292929"/>
                </a:solidFill>
                <a:effectLst/>
                <a:latin typeface="charter"/>
              </a:rPr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can be interpreted as the position of the world origin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in camera coordinates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, and the columns of the rotation matrix </a:t>
            </a:r>
            <a:r>
              <a:rPr lang="en-US" b="1" i="1" dirty="0">
                <a:solidFill>
                  <a:srgbClr val="292929"/>
                </a:solidFill>
                <a:effectLst/>
                <a:latin typeface="charter"/>
              </a:rPr>
              <a:t>R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represent the directions of the world-axes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in camera coordinates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. This can be a little confusing to interpret because we are used to thinking in terms of the world coordinates.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b) Usually, multiple sensors (e.g. camera, lidar, radar, etc.) are used for perception in self-driving vehicles.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Each sensor comes with its own extrinsic parameters that define the transform from the sensor frame to the vehicle frame.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c)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Image coordinate (virtual image plane)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 [u, v]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 starts from the top left corner of the virtual image plane. That’s why we adjust the pixel locations to the image coordinate frame.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8C15-F41A-411E-90C6-BF329892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32D72-B7B5-4E51-AB27-67A7A0C3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748"/>
            <a:ext cx="12192000" cy="49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2B4C-EA57-4C56-837D-9B11FEB5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0" i="0">
                <a:solidFill>
                  <a:schemeClr val="bg1"/>
                </a:solidFill>
                <a:effectLst/>
                <a:latin typeface="charter"/>
              </a:rPr>
              <a:t>Camera calibration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1CE195F-9AE0-4954-BCDC-C66DE1888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9904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49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D36E-DD47-4D2E-BAB8-60744C5D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0" i="0">
                <a:solidFill>
                  <a:schemeClr val="bg1"/>
                </a:solidFill>
                <a:effectLst/>
                <a:latin typeface="sohne"/>
              </a:rPr>
              <a:t>The Pinhole </a:t>
            </a:r>
            <a:r>
              <a:rPr lang="en-US" sz="4700" b="1" i="0">
                <a:solidFill>
                  <a:schemeClr val="bg1"/>
                </a:solidFill>
                <a:effectLst/>
                <a:latin typeface="sohne"/>
              </a:rPr>
              <a:t>Model</a:t>
            </a:r>
            <a:br>
              <a:rPr lang="en-US" sz="4700" b="0" i="0">
                <a:solidFill>
                  <a:schemeClr val="bg1"/>
                </a:solidFill>
                <a:effectLst/>
                <a:latin typeface="sohne"/>
              </a:rPr>
            </a:br>
            <a:endParaRPr lang="en-US" sz="47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31592-122A-406C-A1B7-5154DF33B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06051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68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49BE-12F0-421D-ACFA-07826246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DOF – Depth of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99961-E251-4672-B604-2477B4A1F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3146" y="961812"/>
            <a:ext cx="3279106" cy="49309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98852D-0F01-44BD-8BEA-012C64AAD0EC}"/>
                  </a:ext>
                </a:extLst>
              </p14:cNvPr>
              <p14:cNvContentPartPr/>
              <p14:nvPr/>
            </p14:nvContentPartPr>
            <p14:xfrm>
              <a:off x="4998600" y="1251360"/>
              <a:ext cx="931680" cy="172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98852D-0F01-44BD-8BEA-012C64AAD0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9240" y="1242000"/>
                <a:ext cx="950400" cy="17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55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0E26-A9DF-4FEC-ABE7-E8F2684B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The two most important parameters in a pinhole camera model</a:t>
            </a:r>
            <a:br>
              <a:rPr lang="en-US" b="0" i="0" dirty="0">
                <a:solidFill>
                  <a:srgbClr val="292929"/>
                </a:solidFill>
                <a:effectLst/>
                <a:latin typeface="sohn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32F1-380A-44FE-A0D9-AB21F078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Focal length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: the distance between the pinhole and the image plane</a:t>
            </a:r>
          </a:p>
          <a:p>
            <a:pPr marL="0" indent="0" algn="l">
              <a:buNone/>
            </a:pP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It affects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the size of the projected image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It affects the camera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focus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when using lenses.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2. 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Camera center: 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The coordinates of the center of the </a:t>
            </a: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pinhole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7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9B2A67-A53A-4333-AE88-C2CFA52B1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087" y="0"/>
            <a:ext cx="8401497" cy="6406000"/>
          </a:xfrm>
        </p:spPr>
      </p:pic>
    </p:spTree>
    <p:extLst>
      <p:ext uri="{BB962C8B-B14F-4D97-AF65-F5344CB8AC3E}">
        <p14:creationId xmlns:p14="http://schemas.microsoft.com/office/powerpoint/2010/main" val="33267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A576AF-59D6-489E-98C1-A8170C69E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5476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86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13642-3DBC-4E06-8891-770D7ACA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b="1" i="0">
                <a:solidFill>
                  <a:srgbClr val="FFFFFF"/>
                </a:solidFill>
                <a:effectLst/>
              </a:rPr>
              <a:t>Intrinsic parameters</a:t>
            </a:r>
            <a:br>
              <a:rPr lang="en-US" sz="1900" b="0" i="0">
                <a:solidFill>
                  <a:srgbClr val="FFFFFF"/>
                </a:solidFill>
                <a:effectLst/>
              </a:rPr>
            </a:br>
            <a:r>
              <a:rPr lang="en-US" sz="1900" b="0" i="0">
                <a:solidFill>
                  <a:srgbClr val="FFFFFF"/>
                </a:solidFill>
                <a:effectLst/>
              </a:rPr>
              <a:t>(Aka, the camera matrix.)</a:t>
            </a:r>
            <a:br>
              <a:rPr lang="en-US" sz="1900" b="0" i="0">
                <a:solidFill>
                  <a:srgbClr val="FFFFFF"/>
                </a:solidFill>
                <a:effectLst/>
              </a:rPr>
            </a:br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4F7C7-D79D-4B17-B341-BFC50851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815713"/>
            <a:ext cx="5131088" cy="272906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88BA4E-86B1-4547-B258-21E1D44A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5165" y="2217815"/>
            <a:ext cx="4252239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E4684-C773-47E3-9A98-CDED40B5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601700"/>
            <a:ext cx="5294716" cy="1654598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AF44E9-2755-42F8-8404-E6950259B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3817" y="849962"/>
            <a:ext cx="5294715" cy="51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852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charter</vt:lpstr>
      <vt:lpstr>Shone</vt:lpstr>
      <vt:lpstr>sohne</vt:lpstr>
      <vt:lpstr>Wingdings</vt:lpstr>
      <vt:lpstr>Office Theme</vt:lpstr>
      <vt:lpstr>Camera Calibration </vt:lpstr>
      <vt:lpstr>Camera calibration</vt:lpstr>
      <vt:lpstr>The Pinhole Model </vt:lpstr>
      <vt:lpstr>DOF – Depth of Field</vt:lpstr>
      <vt:lpstr>The two most important parameters in a pinhole camera model </vt:lpstr>
      <vt:lpstr>PowerPoint Presentation</vt:lpstr>
      <vt:lpstr>PowerPoint Presentation</vt:lpstr>
      <vt:lpstr>Intrinsic parameters (Aka, the camera matrix.) </vt:lpstr>
      <vt:lpstr>PowerPoint Presentation</vt:lpstr>
      <vt:lpstr>Coordinate System Transformation (via Matrix Algebra!) </vt:lpstr>
      <vt:lpstr>Coordinate System Transformation</vt:lpstr>
      <vt:lpstr>Camera model projection</vt:lpstr>
      <vt:lpstr>PowerPoint Presentation</vt:lpstr>
      <vt:lpstr>How? by using Linear Algebra! </vt:lpstr>
      <vt:lpstr>Both steps 1 and 2 are just matrix multiplications. </vt:lpstr>
      <vt:lpstr>PowerPoint Presentation</vt:lpstr>
      <vt:lpstr>A few things to note: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Calibration </dc:title>
  <dc:creator>Saumya Chaturvedi</dc:creator>
  <cp:lastModifiedBy>Sarah Taylor</cp:lastModifiedBy>
  <cp:revision>7</cp:revision>
  <dcterms:created xsi:type="dcterms:W3CDTF">2021-09-09T04:43:26Z</dcterms:created>
  <dcterms:modified xsi:type="dcterms:W3CDTF">2021-09-13T09:44:18Z</dcterms:modified>
</cp:coreProperties>
</file>