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>
        <p:scale>
          <a:sx n="81" d="100"/>
          <a:sy n="81" d="100"/>
        </p:scale>
        <p:origin x="-27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2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8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0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89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9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8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7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131F7D-4D54-46FE-9BF2-C5E1AC9C7BE5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55ED4C-EBF0-4EC1-AD0D-3EDB0C2147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31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liv9dxa24c-j/maquina-burocratica/" TargetMode="External"/><Relationship Id="rId2" Type="http://schemas.openxmlformats.org/officeDocument/2006/relationships/hyperlink" Target="https://es.wikipedia.org/wiki/Estructura_organizaciona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dmininfovyg.blogspot.com/2014/03/22-organizacion-de-maquina-burocratica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4312" y="94753"/>
            <a:ext cx="954036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3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Tecnológico Superior de Coatzacoalcos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Ciencia con Humanismo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n 1" descr="Logo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2" y="1325859"/>
            <a:ext cx="2243149" cy="23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14795" y="3010274"/>
            <a:ext cx="372371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MX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Integrantes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kumimoji="0" lang="es-MX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Equipo:</a:t>
            </a:r>
            <a:endParaRPr lang="es-MX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Alavat Cabrera Niza Guadalupe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MX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Balcázar Rodríguez Rubén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MX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González Hansmann Carlos Iván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López Torres Irving Gregorio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MX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Montero Prieto</a:t>
            </a:r>
            <a:r>
              <a:rPr kumimoji="0" lang="es-MX" altLang="en-US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Sheila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MX" altLang="en-US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Moctezuma Pavón Nahu Said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Carrera: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Ing. Informática</a:t>
            </a:r>
            <a:endParaRPr kumimoji="0" lang="es-MX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61303" y="1983399"/>
            <a:ext cx="98306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Organización de la Maquina Burocrática 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45295" y="1423796"/>
            <a:ext cx="3662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Exposición del Tema:</a:t>
            </a:r>
            <a:endParaRPr lang="es-MX" alt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rId2" action="ppaction://hlinksldjump"/>
          </p:cNvPr>
          <p:cNvSpPr txBox="1"/>
          <p:nvPr/>
        </p:nvSpPr>
        <p:spPr>
          <a:xfrm>
            <a:off x="2136370" y="1531261"/>
            <a:ext cx="71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Maquina </a:t>
            </a:r>
            <a:r>
              <a:rPr lang="es-ES" sz="3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urocrática?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69620" y="2332098"/>
            <a:ext cx="712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la consecuencia de la industrialización donde se enfatiza la estandarización del trabajo.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78" y="3194490"/>
            <a:ext cx="3752500" cy="27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65760" y="1238595"/>
            <a:ext cx="1147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elementos componen una Maquina </a:t>
            </a:r>
            <a:r>
              <a:rPr lang="es-ES" sz="3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urocrática?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1768" y="2023287"/>
            <a:ext cx="964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Existen en nuestra sociedad, particularmente en el Estado, unas estructuras que se comportan como “máquinas afinadas”, preparadas para repetir procesos específicos. Son las llamadas burocracias mecánicas o “máquinas burocráticas". </a:t>
            </a:r>
          </a:p>
          <a:p>
            <a:pPr algn="just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95" y="3223616"/>
            <a:ext cx="2244437" cy="24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797" y="2330860"/>
            <a:ext cx="10131425" cy="2000596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Es la organización que con la revolución industrial como consecuencia de la industrialización, donde se enfatiza la estandarización del trabajo y la producción en masa. El modelo burocrático original se basaba en una estructura altamente profesionalizada. Quienes desempeñan funciones y se les paga por ello deben ser funcionarios profesionales, para asegurar la objetividad en el desempeño del puesto y evitar la interferencia de otros factores. modelo Es la consecuencia de la industrializaron donde se enfatiza la estandarización del trabajo.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150" y="1130531"/>
            <a:ext cx="10332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donde se origina el concepto o la Maquina </a:t>
            </a:r>
            <a:r>
              <a:rPr lang="es-ES" sz="3600" b="1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3600" b="1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urocrática en cuestión</a:t>
            </a:r>
            <a:endParaRPr lang="en-US" sz="3600" b="1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70" y="3975475"/>
            <a:ext cx="3971830" cy="26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87" y="1387862"/>
            <a:ext cx="4594294" cy="2758540"/>
          </a:xfrm>
        </p:spPr>
      </p:pic>
      <p:sp>
        <p:nvSpPr>
          <p:cNvPr id="4" name="CuadroTexto 3"/>
          <p:cNvSpPr txBox="1"/>
          <p:nvPr/>
        </p:nvSpPr>
        <p:spPr>
          <a:xfrm>
            <a:off x="440571" y="424755"/>
            <a:ext cx="1092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lementos que </a:t>
            </a:r>
            <a:r>
              <a:rPr lang="es-MX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</a:t>
            </a:r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aquina</a:t>
            </a:r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3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urocrática</a:t>
            </a:r>
            <a:endParaRPr lang="es-MX" sz="3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0571" y="1254049"/>
            <a:ext cx="528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núcleo de operaciones </a:t>
            </a:r>
          </a:p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Está formado por los operarios, que son aquellos miembros de la organización que realizan el trabajo básico directamente relacionado con la producción de bienes y servicios propios de la actividad característica de la organización.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0574" y="2481523"/>
            <a:ext cx="528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línea media</a:t>
            </a:r>
          </a:p>
          <a:p>
            <a:pPr algn="just"/>
            <a:r>
              <a:rPr lang="es-ES" sz="1400" dirty="0" smtClean="0"/>
              <a:t>La línea media está provista de autoridad formal y abarca desde los mandos situados bajo el ápice estratégico hasta los supervisores de primera línea, que son los que ejercen la supervisión directa sobre los operarios.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71" y="3891588"/>
            <a:ext cx="353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Ápice estratégico</a:t>
            </a:r>
          </a:p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ápice estratégico está encargado de asegurar que la organización cumpla su misión de manera efectiva.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0571" y="4907251"/>
            <a:ext cx="6409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Tecnoestructura</a:t>
            </a:r>
          </a:p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tecnoestructura está formada por los analistas y por su personal administrativo de naturaleza no directiva que sirven a la organización operando sobre el trabajo de los demás miembros de la misma. Participan indirectamente en el flujo de operaciones, ya que lo diseñan, lo planifican, lo cambian y preparan a las personas que lo realizan. Los analistas tecnocráticos realizan funciones de normalización, tienen una función normalizadora.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30387" y="5226784"/>
            <a:ext cx="47900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staff de apoyo</a:t>
            </a:r>
          </a:p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staff de apoyo está formado por unidades especializadas cuya función consiste en proporcionar asistencia a la organización fuera del flujo de trabajo de operaciones corrientes, es decir, no participan en el flujo de operaciones.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r>
              <a:rPr lang="es-MX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77" y="2065867"/>
            <a:ext cx="3117272" cy="31172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0" y="2065867"/>
            <a:ext cx="3141908" cy="31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Conclusión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3631" y="2754923"/>
            <a:ext cx="7819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Podemos constatar que lo que se refiere como una maquina burocrática, es en si</a:t>
            </a:r>
            <a:r>
              <a:rPr lang="es-MX" dirty="0"/>
              <a:t>, </a:t>
            </a:r>
            <a:r>
              <a:rPr lang="es-MX" dirty="0" smtClean="0"/>
              <a:t>para que los altos directivos puedan mantener un control centralizado; tanto como un sistema de producción  algo que los mantenga en un orden y organizados por niveles que, obviamente, deben ser bastante sencillos para su uso, y eso lo podemos notar en el tipo y las empresas que utilizan este tipo </a:t>
            </a:r>
            <a:r>
              <a:rPr lang="es-MX" smtClean="0"/>
              <a:t>de organización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04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8230" y="201965"/>
            <a:ext cx="10131427" cy="1468800"/>
          </a:xfrm>
        </p:spPr>
        <p:txBody>
          <a:bodyPr/>
          <a:lstStyle/>
          <a:p>
            <a:pPr algn="ctr"/>
            <a:r>
              <a:rPr lang="es-MX" dirty="0" smtClean="0"/>
              <a:t>Citas bibliográficas 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93077" y="2121878"/>
            <a:ext cx="11371385" cy="3868614"/>
          </a:xfrm>
        </p:spPr>
        <p:txBody>
          <a:bodyPr>
            <a:normAutofit/>
          </a:bodyPr>
          <a:lstStyle/>
          <a:p>
            <a:r>
              <a:rPr lang="en-US" dirty="0" err="1"/>
              <a:t>Colaboradores</a:t>
            </a:r>
            <a:r>
              <a:rPr lang="en-US" dirty="0"/>
              <a:t> de Wikipedia. (2018, 6 </a:t>
            </a:r>
            <a:r>
              <a:rPr lang="en-US" dirty="0" err="1"/>
              <a:t>septiembre</a:t>
            </a:r>
            <a:r>
              <a:rPr lang="en-US" dirty="0"/>
              <a:t>). </a:t>
            </a:r>
            <a:r>
              <a:rPr lang="en-US" dirty="0" err="1"/>
              <a:t>Estructura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 - Wikipedia, la </a:t>
            </a:r>
            <a:r>
              <a:rPr lang="en-US" dirty="0" err="1"/>
              <a:t>enciclopedia</a:t>
            </a:r>
            <a:r>
              <a:rPr lang="en-US" dirty="0"/>
              <a:t> </a:t>
            </a:r>
            <a:r>
              <a:rPr lang="en-US" dirty="0" err="1"/>
              <a:t>libre</a:t>
            </a:r>
            <a:r>
              <a:rPr lang="en-US" dirty="0"/>
              <a:t>. </a:t>
            </a:r>
            <a:r>
              <a:rPr lang="en-US" dirty="0" err="1"/>
              <a:t>Recuperado</a:t>
            </a:r>
            <a:r>
              <a:rPr lang="en-US" dirty="0"/>
              <a:t> 23 </a:t>
            </a:r>
            <a:r>
              <a:rPr lang="en-US" dirty="0" err="1"/>
              <a:t>septiembre</a:t>
            </a:r>
            <a:r>
              <a:rPr lang="en-US" dirty="0"/>
              <a:t>, 2018, de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es.wikipedia.org/wiki/Estructura_organizacional</a:t>
            </a:r>
            <a:endParaRPr lang="en-US" dirty="0" smtClean="0"/>
          </a:p>
          <a:p>
            <a:r>
              <a:rPr lang="en-US" dirty="0"/>
              <a:t>Edgar Espinoza, E. E. (2013, 5 </a:t>
            </a:r>
            <a:r>
              <a:rPr lang="en-US" dirty="0" err="1"/>
              <a:t>febrero</a:t>
            </a:r>
            <a:r>
              <a:rPr lang="en-US" dirty="0"/>
              <a:t>). </a:t>
            </a:r>
            <a:r>
              <a:rPr lang="en-US" dirty="0" err="1"/>
              <a:t>Maquina</a:t>
            </a:r>
            <a:r>
              <a:rPr lang="en-US" dirty="0"/>
              <a:t> </a:t>
            </a:r>
            <a:r>
              <a:rPr lang="en-US" dirty="0" err="1"/>
              <a:t>Burocratica</a:t>
            </a:r>
            <a:r>
              <a:rPr lang="en-US" dirty="0"/>
              <a:t>. </a:t>
            </a:r>
            <a:r>
              <a:rPr lang="en-US" dirty="0" err="1"/>
              <a:t>Recuperado</a:t>
            </a:r>
            <a:r>
              <a:rPr lang="en-US" dirty="0"/>
              <a:t> 23 </a:t>
            </a:r>
            <a:r>
              <a:rPr lang="en-US" dirty="0" err="1"/>
              <a:t>septiembre</a:t>
            </a:r>
            <a:r>
              <a:rPr lang="en-US" dirty="0"/>
              <a:t>,         2018, de </a:t>
            </a:r>
            <a:r>
              <a:rPr lang="en-US" dirty="0">
                <a:hlinkClick r:id="rId3"/>
              </a:rPr>
              <a:t>https://prezi.com/liv9dxa24c-j/maquina-burocratica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s-MX" dirty="0"/>
          </a:p>
          <a:p>
            <a:r>
              <a:rPr lang="en-US" dirty="0"/>
              <a:t>Giovanna </a:t>
            </a:r>
            <a:r>
              <a:rPr lang="en-US" dirty="0" err="1"/>
              <a:t>Gzlz</a:t>
            </a:r>
            <a:r>
              <a:rPr lang="en-US" dirty="0"/>
              <a:t> Meza, G. G. M. (</a:t>
            </a:r>
            <a:r>
              <a:rPr lang="en-US" dirty="0" err="1"/>
              <a:t>s.f.</a:t>
            </a:r>
            <a:r>
              <a:rPr lang="en-US" dirty="0"/>
              <a:t>). 2.2 ORGANIZACIÓN DE MAQUINA BUROCRATICA. </a:t>
            </a:r>
            <a:r>
              <a:rPr lang="en-US" dirty="0" err="1"/>
              <a:t>Recuperado</a:t>
            </a:r>
            <a:r>
              <a:rPr lang="en-US" dirty="0"/>
              <a:t> 23 </a:t>
            </a:r>
            <a:r>
              <a:rPr lang="en-US" dirty="0" err="1"/>
              <a:t>septiembre</a:t>
            </a:r>
            <a:r>
              <a:rPr lang="en-US" dirty="0"/>
              <a:t>, 2018, de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admininfovyg.blogspot.com/2014/03/22-organizacion-de-maquina-burocratica.html</a:t>
            </a:r>
            <a:r>
              <a:rPr lang="en-US" dirty="0" smtClean="0"/>
              <a:t>  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79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245" y="243840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Gracias por la atención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147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216</TotalTime>
  <Words>570</Words>
  <Application>Microsoft Office PowerPoint</Application>
  <PresentationFormat>Personalizado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</vt:lpstr>
      <vt:lpstr>Conclusión.</vt:lpstr>
      <vt:lpstr>Citas bibliográficas </vt:lpstr>
      <vt:lpstr>Gracias por la atención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Irving lopez torres</dc:creator>
  <cp:lastModifiedBy>HP</cp:lastModifiedBy>
  <cp:revision>25</cp:revision>
  <dcterms:created xsi:type="dcterms:W3CDTF">2018-09-23T00:38:53Z</dcterms:created>
  <dcterms:modified xsi:type="dcterms:W3CDTF">2018-09-24T04:16:28Z</dcterms:modified>
</cp:coreProperties>
</file>