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5" r:id="rId5"/>
    <p:sldId id="310" r:id="rId6"/>
    <p:sldId id="320" r:id="rId7"/>
    <p:sldId id="321" r:id="rId8"/>
    <p:sldId id="322" r:id="rId9"/>
    <p:sldId id="324" r:id="rId10"/>
    <p:sldId id="325" r:id="rId11"/>
    <p:sldId id="326" r:id="rId12"/>
    <p:sldId id="327" r:id="rId13"/>
    <p:sldId id="328" r:id="rId14"/>
    <p:sldId id="330" r:id="rId15"/>
    <p:sldId id="329" r:id="rId16"/>
  </p:sldIdLst>
  <p:sldSz cx="12188825" cy="6858000"/>
  <p:notesSz cx="6858000" cy="9144000"/>
  <p:custDataLst>
    <p:tags r:id="rId19"/>
  </p:custDataLst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A662C59-43C4-47A2-A6ED-36779F346CEF}">
          <p14:sldIdLst>
            <p14:sldId id="265"/>
            <p14:sldId id="310"/>
            <p14:sldId id="320"/>
            <p14:sldId id="321"/>
            <p14:sldId id="322"/>
            <p14:sldId id="324"/>
            <p14:sldId id="325"/>
            <p14:sldId id="326"/>
            <p14:sldId id="327"/>
            <p14:sldId id="328"/>
            <p14:sldId id="330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29" autoAdjust="0"/>
  </p:normalViewPr>
  <p:slideViewPr>
    <p:cSldViewPr showGuides="1">
      <p:cViewPr varScale="1">
        <p:scale>
          <a:sx n="68" d="100"/>
          <a:sy n="68" d="100"/>
        </p:scale>
        <p:origin x="738" y="7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handoutMaster" Target="handoutMasters/handoutMaster1.xml" /><Relationship Id="rId3" Type="http://schemas.openxmlformats.org/officeDocument/2006/relationships/customXml" Target="../customXml/item3.xml" /><Relationship Id="rId21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notesMaster" Target="notesMasters/notesMaster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tags" Target="tags/tag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A61EFE9-9F30-4528-BDDA-C859CD15CA56}" type="datetime1">
              <a:rPr lang="es-ES" smtClean="0"/>
              <a:t>24/09/2018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es-ES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27373BEA-F5F3-4B6E-BA6B-D76E24101839}" type="datetime1">
              <a:rPr lang="es-ES" smtClean="0"/>
              <a:pPr/>
              <a:t>24/09/2018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F1AC609F-0362-4067-A47A-9F1CA2E45A65}" type="datetime1">
              <a:rPr lang="es-ES" smtClean="0"/>
              <a:pPr/>
              <a:t>24/09/2018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32AED9F-A6BB-400D-8F4D-616EB46A9405}" type="datetime1">
              <a:rPr lang="es-ES" smtClean="0"/>
              <a:pPr/>
              <a:t>24/09/2018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3D505D98-D4C1-4348-8F39-108EE2C76C21}" type="datetime1">
              <a:rPr lang="es-ES" smtClean="0"/>
              <a:pPr/>
              <a:t>24/09/2018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A12EF1AF-E5B2-41DB-BFF8-672C5BBF646A}" type="datetime1">
              <a:rPr lang="es-ES" smtClean="0"/>
              <a:pPr/>
              <a:t>24/09/2018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8E17C630-F8FA-4DCB-87FA-91D30885A2FD}" type="datetime1">
              <a:rPr lang="es-ES" smtClean="0"/>
              <a:pPr algn="r"/>
              <a:t>24/09/2018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24076C6-356A-48AB-A8EF-572AE4A11929}" type="datetime1">
              <a:rPr lang="es-ES" smtClean="0"/>
              <a:pPr/>
              <a:t>24/09/2018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4A686D9-BDBD-4090-B19D-04E04F3CB648}" type="datetime1">
              <a:rPr lang="es-ES" smtClean="0"/>
              <a:pPr/>
              <a:t>24/09/2018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1B4D0FB-1285-4974-8D4E-BCFCC0FA7978}" type="datetime1">
              <a:rPr lang="es-ES" smtClean="0"/>
              <a:pPr/>
              <a:t>24/09/2018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C3D96D5-80C9-4ED7-89C2-CE590C3C6CB2}" type="datetime1">
              <a:rPr lang="es-ES" smtClean="0"/>
              <a:pPr/>
              <a:t>24/09/2018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A911BAB-2490-48FD-81BA-E5EB85DA87AE}" type="datetime1">
              <a:rPr lang="es-ES" smtClean="0"/>
              <a:pPr/>
              <a:t>24/09/2018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70E197-1079-4777-8273-53286CD6A787}" type="datetime1">
              <a:rPr lang="es-ES" smtClean="0"/>
              <a:pPr algn="r"/>
              <a:t>24/09/2018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ebate21.es/2014/01/29/burocracia-y-organizaciones-burocraticas-iii/" TargetMode="External" /><Relationship Id="rId2" Type="http://schemas.openxmlformats.org/officeDocument/2006/relationships/hyperlink" Target="http://adminisinformatiblog201.blogspot.com/2014/03/23-organizacion-de-burocracia.html" TargetMode="Externa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png" /><Relationship Id="rId4" Type="http://schemas.openxmlformats.org/officeDocument/2006/relationships/hyperlink" Target="https://www.obs-edu.com/int/blog-project-management/proyectos-de-cambio-e-innovacion/estructura-divisional-en-que-me-beneficia" TargetMode="Externa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188640"/>
            <a:ext cx="8376811" cy="3671664"/>
          </a:xfrm>
        </p:spPr>
        <p:txBody>
          <a:bodyPr rtlCol="0">
            <a:normAutofit/>
          </a:bodyPr>
          <a:lstStyle/>
          <a:p>
            <a:r>
              <a:rPr lang="es-MX" b="1" dirty="0">
                <a:latin typeface="Arial Black" panose="020B0A04020102020204" pitchFamily="34" charset="0"/>
              </a:rPr>
              <a:t> </a:t>
            </a:r>
            <a:r>
              <a:rPr lang="es-MX" sz="6700" b="1" dirty="0">
                <a:latin typeface="Arial Black" panose="020B0A04020102020204" pitchFamily="34" charset="0"/>
              </a:rPr>
              <a:t>2.3.Organización de Burocracia Divisionalizada.</a:t>
            </a:r>
            <a:br>
              <a:rPr lang="es-MX" sz="6700" b="1" dirty="0">
                <a:latin typeface="Arial Black" panose="020B0A04020102020204" pitchFamily="34" charset="0"/>
              </a:rPr>
            </a:br>
            <a:endParaRPr lang="es-ES" sz="6700" dirty="0">
              <a:latin typeface="Arial Black" panose="020B0A04020102020204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2407" y="3933056"/>
            <a:ext cx="8229600" cy="2736304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es-MX" b="1" dirty="0">
                <a:latin typeface="Britannic Bold" panose="020B0903060703020204" pitchFamily="34" charset="0"/>
              </a:rPr>
              <a:t>Materia: Administración para informática</a:t>
            </a:r>
          </a:p>
          <a:p>
            <a:pPr algn="ctr"/>
            <a:r>
              <a:rPr lang="es-MX" b="1" dirty="0">
                <a:latin typeface="Britannic Bold" panose="020B0903060703020204" pitchFamily="34" charset="0"/>
              </a:rPr>
              <a:t>Carrera: </a:t>
            </a:r>
            <a:r>
              <a:rPr lang="es-MX" dirty="0">
                <a:latin typeface="Britannic Bold" panose="020B0903060703020204" pitchFamily="34" charset="0"/>
              </a:rPr>
              <a:t>Ingeniería Informática</a:t>
            </a:r>
          </a:p>
          <a:p>
            <a:pPr algn="ctr"/>
            <a:r>
              <a:rPr lang="es-MX" b="1" dirty="0">
                <a:latin typeface="Britannic Bold" panose="020B0903060703020204" pitchFamily="34" charset="0"/>
              </a:rPr>
              <a:t>Grupo: </a:t>
            </a:r>
            <a:r>
              <a:rPr lang="es-MX" dirty="0">
                <a:latin typeface="Britannic Bold" panose="020B0903060703020204" pitchFamily="34" charset="0"/>
              </a:rPr>
              <a:t>1A</a:t>
            </a:r>
          </a:p>
          <a:p>
            <a:pPr algn="ctr"/>
            <a:r>
              <a:rPr lang="es-MX" b="1" dirty="0">
                <a:latin typeface="Britannic Bold" panose="020B0903060703020204" pitchFamily="34" charset="0"/>
              </a:rPr>
              <a:t>Integrantes: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>
                <a:latin typeface="Britannic Bold" panose="020B0903060703020204" pitchFamily="34" charset="0"/>
              </a:rPr>
              <a:t>Alvarado León Christopher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>
                <a:latin typeface="Britannic Bold" panose="020B0903060703020204" pitchFamily="34" charset="0"/>
              </a:rPr>
              <a:t>Careaga García Alfonso Benjamín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>
                <a:latin typeface="Britannic Bold" panose="020B0903060703020204" pitchFamily="34" charset="0"/>
              </a:rPr>
              <a:t>Contreras Ríos Joel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>
                <a:latin typeface="Britannic Bold" panose="020B0903060703020204" pitchFamily="34" charset="0"/>
              </a:rPr>
              <a:t>Culebro cruz diana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>
                <a:latin typeface="Britannic Bold" panose="020B0903060703020204" pitchFamily="34" charset="0"/>
              </a:rPr>
              <a:t>Juárez Flores Omar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>
                <a:latin typeface="Britannic Bold" panose="020B0903060703020204" pitchFamily="34" charset="0"/>
              </a:rPr>
              <a:t>Sánchez torrez ivan</a:t>
            </a:r>
          </a:p>
        </p:txBody>
      </p:sp>
      <p:pic>
        <p:nvPicPr>
          <p:cNvPr id="5" name="Imagen 4" descr="Resultado de imagen para LOGO ITESCO">
            <a:extLst>
              <a:ext uri="{FF2B5EF4-FFF2-40B4-BE49-F238E27FC236}">
                <a16:creationId xmlns:a16="http://schemas.microsoft.com/office/drawing/2014/main" id="{88B198B2-448B-4945-B94E-4787E735DB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007" y="479239"/>
            <a:ext cx="3406233" cy="3090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F8FD8-6138-4FF4-BFB3-4CD6AB78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Adhocracia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BF009-D0A3-4C2C-A17E-0D14239A2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1" y="1524292"/>
            <a:ext cx="9134391" cy="4114801"/>
          </a:xfrm>
        </p:spPr>
        <p:txBody>
          <a:bodyPr/>
          <a:lstStyle/>
          <a:p>
            <a:pPr algn="just"/>
            <a:r>
              <a:rPr lang="es-MX" dirty="0"/>
              <a:t>Su necesidad principal es innovar, y hacerlo en formas complejas y no estandarizadas. Son estructuras fluidas en las que el poder va pasando de unos a otros, y la coordinación se logra mediante comunicación informal y la interacción de expertos competentes; esto, sin embargo, no las hace menos coherentes. 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</p:txBody>
      </p:sp>
      <p:pic>
        <p:nvPicPr>
          <p:cNvPr id="3080" name="Picture 8" descr="Imagen relacionada">
            <a:extLst>
              <a:ext uri="{FF2B5EF4-FFF2-40B4-BE49-F238E27FC236}">
                <a16:creationId xmlns:a16="http://schemas.microsoft.com/office/drawing/2014/main" id="{85377795-AAB5-45E4-A446-D451D837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69" y="3220035"/>
            <a:ext cx="442912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BB40246-D659-4058-80C2-C3D5C4B894AF}"/>
              </a:ext>
            </a:extLst>
          </p:cNvPr>
          <p:cNvSpPr txBox="1"/>
          <p:nvPr/>
        </p:nvSpPr>
        <p:spPr>
          <a:xfrm>
            <a:off x="5806380" y="359879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</a:rPr>
              <a:t>Arte estratégico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D7CC86-7603-4939-96CD-0BD16BB415BC}"/>
              </a:ext>
            </a:extLst>
          </p:cNvPr>
          <p:cNvSpPr txBox="1"/>
          <p:nvPr/>
        </p:nvSpPr>
        <p:spPr>
          <a:xfrm>
            <a:off x="4843093" y="4635724"/>
            <a:ext cx="1647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Tecnoestructura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A1D25F4-4FA6-4247-9B28-A1B476CF58FB}"/>
              </a:ext>
            </a:extLst>
          </p:cNvPr>
          <p:cNvSpPr txBox="1"/>
          <p:nvPr/>
        </p:nvSpPr>
        <p:spPr>
          <a:xfrm>
            <a:off x="6980932" y="4502711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Staff</a:t>
            </a:r>
            <a:br>
              <a:rPr lang="es-MX" sz="1600" dirty="0">
                <a:solidFill>
                  <a:schemeClr val="bg1"/>
                </a:solidFill>
              </a:rPr>
            </a:br>
            <a:r>
              <a:rPr lang="es-MX" sz="1600" dirty="0">
                <a:solidFill>
                  <a:schemeClr val="bg1"/>
                </a:solidFill>
              </a:rPr>
              <a:t>de</a:t>
            </a:r>
            <a:br>
              <a:rPr lang="es-MX" sz="1600" dirty="0">
                <a:solidFill>
                  <a:schemeClr val="bg1"/>
                </a:solidFill>
              </a:rPr>
            </a:br>
            <a:r>
              <a:rPr lang="es-MX" sz="1600" dirty="0">
                <a:solidFill>
                  <a:schemeClr val="bg1"/>
                </a:solidFill>
              </a:rPr>
              <a:t>apoyo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1342BAB-FC98-45BE-8791-5957FCAFAA23}"/>
              </a:ext>
            </a:extLst>
          </p:cNvPr>
          <p:cNvSpPr txBox="1"/>
          <p:nvPr/>
        </p:nvSpPr>
        <p:spPr>
          <a:xfrm>
            <a:off x="5761602" y="5300539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Línea media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CD4A94B-48B4-4D9C-9719-A59C4F67517D}"/>
              </a:ext>
            </a:extLst>
          </p:cNvPr>
          <p:cNvSpPr txBox="1"/>
          <p:nvPr/>
        </p:nvSpPr>
        <p:spPr>
          <a:xfrm>
            <a:off x="5111092" y="5877272"/>
            <a:ext cx="2758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Núcleo de operaciones</a:t>
            </a:r>
          </a:p>
        </p:txBody>
      </p:sp>
    </p:spTree>
    <p:extLst>
      <p:ext uri="{BB962C8B-B14F-4D97-AF65-F5344CB8AC3E}">
        <p14:creationId xmlns:p14="http://schemas.microsoft.com/office/powerpoint/2010/main" val="903093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CA0EE-D8CC-4798-A645-21652634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Empresas que ocupan la burocracia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A18423-A214-4896-9830-9F68B0279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Zappos: Donde los empleados tienen más capacidad de decisión para adaptarse a las circunstancias cambiantes del sector.</a:t>
            </a:r>
          </a:p>
          <a:p>
            <a:pPr algn="just"/>
            <a:r>
              <a:rPr lang="es-MX" dirty="0"/>
              <a:t>Pemex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272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30497-5B02-45A6-B498-1D9D0228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238870"/>
            <a:ext cx="9144001" cy="1371600"/>
          </a:xfrm>
        </p:spPr>
        <p:txBody>
          <a:bodyPr/>
          <a:lstStyle/>
          <a:p>
            <a:r>
              <a:rPr lang="es-MX" dirty="0"/>
              <a:t> La ficha bibliográfica es : 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2AB4A8-025F-4BAD-AC58-E0E9A6C71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614096"/>
            <a:ext cx="9134391" cy="4119160"/>
          </a:xfrm>
        </p:spPr>
        <p:txBody>
          <a:bodyPr>
            <a:normAutofit fontScale="92500" lnSpcReduction="10000"/>
          </a:bodyPr>
          <a:lstStyle/>
          <a:p>
            <a:br>
              <a:rPr lang="es-MX" dirty="0"/>
            </a:br>
            <a:r>
              <a:rPr lang="es-MX" dirty="0"/>
              <a:t>Viridiana. ( 2014). 2.3 Organización de Burocracia Divisionalizada.. , de Blogger. Sitio web: </a:t>
            </a:r>
            <a:r>
              <a:rPr lang="es-MX" dirty="0">
                <a:hlinkClick r:id="rId2"/>
              </a:rPr>
              <a:t>http://adminisinformatiblog201.blogspot.com/2014/03/23-organizacion-de-burocracia.html</a:t>
            </a:r>
            <a:endParaRPr lang="es-MX" dirty="0"/>
          </a:p>
          <a:p>
            <a:r>
              <a:rPr lang="es-MX" dirty="0"/>
              <a:t>Robert Michels. (2014). Burocracia y organizaciones burocráticas. 29 de enero , de Debate 21 Sitio web: </a:t>
            </a:r>
            <a:r>
              <a:rPr lang="es-MX" dirty="0">
                <a:hlinkClick r:id="rId3"/>
              </a:rPr>
              <a:t>http://debate21.es/2014/01/29/burocracia-y-organizaciones-burocraticas-iii/</a:t>
            </a:r>
            <a:endParaRPr lang="es-MX" dirty="0"/>
          </a:p>
          <a:p>
            <a:r>
              <a:rPr lang="es-MX" dirty="0"/>
              <a:t>UNIVERSITAT DE BARCELONA. (2018). </a:t>
            </a:r>
            <a:r>
              <a:rPr lang="es-MX" i="1" dirty="0"/>
              <a:t>Estructura divisional, ¿en qué me beneficia?. </a:t>
            </a:r>
            <a:r>
              <a:rPr lang="es-MX" dirty="0"/>
              <a:t>OBS Business </a:t>
            </a:r>
            <a:r>
              <a:rPr lang="es-MX" dirty="0" err="1"/>
              <a:t>School</a:t>
            </a:r>
            <a:r>
              <a:rPr lang="es-MX" dirty="0"/>
              <a:t> Sitio web: </a:t>
            </a:r>
            <a:r>
              <a:rPr lang="es-MX" dirty="0">
                <a:hlinkClick r:id="rId4"/>
              </a:rPr>
              <a:t>https://www.obs-edu.com/int/blog-project-management/proyectos-de-cambio-e-innovacion/estructura-divisional-en-que-me-beneficia</a:t>
            </a:r>
            <a:r>
              <a:rPr lang="es-MX" dirty="0"/>
              <a:t>.</a:t>
            </a:r>
            <a:br>
              <a:rPr lang="es-MX" dirty="0"/>
            </a:br>
            <a:endParaRPr lang="es-MX" dirty="0"/>
          </a:p>
          <a:p>
            <a:endParaRPr lang="es-MX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9DF0C81-7CBF-4A15-98BC-2104CC9A0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949" y="5713290"/>
            <a:ext cx="8738856" cy="8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9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405780" y="366936"/>
            <a:ext cx="9144001" cy="1371600"/>
          </a:xfrm>
        </p:spPr>
        <p:txBody>
          <a:bodyPr rtlCol="0"/>
          <a:lstStyle/>
          <a:p>
            <a:r>
              <a:rPr lang="es-MX" b="1" dirty="0">
                <a:latin typeface="Arial Black" panose="020B0A04020102020204" pitchFamily="34" charset="0"/>
              </a:rPr>
              <a:t>Organización de Burocracia Divisionalizada.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302512" y="1844824"/>
            <a:ext cx="9134391" cy="4114801"/>
          </a:xfrm>
        </p:spPr>
        <p:txBody>
          <a:bodyPr rtlCol="0"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Definición de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Organización de Burocracia Divisionalizada.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Estructura simple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Máquina burocrática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Burocracia profesional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Divisional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Adhocracia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esultado de imagen para 2.3OrganizaciÃ³n de Burocracia Divisionalizada.">
            <a:extLst>
              <a:ext uri="{FF2B5EF4-FFF2-40B4-BE49-F238E27FC236}">
                <a16:creationId xmlns:a16="http://schemas.microsoft.com/office/drawing/2014/main" id="{DC480F84-7515-4920-AE49-DC6DBEE5F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754" y="1215616"/>
            <a:ext cx="378206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83717-A3A3-42E2-A425-81CA899C2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4800" dirty="0"/>
              <a:t>Organización de burocracia divisional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3F1679-B01A-4CFD-B1C8-B6F827CCC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8840"/>
            <a:ext cx="9134391" cy="4114801"/>
          </a:xfrm>
        </p:spPr>
        <p:txBody>
          <a:bodyPr/>
          <a:lstStyle/>
          <a:p>
            <a:pPr algn="just"/>
            <a:r>
              <a:rPr lang="es-ES" dirty="0"/>
              <a:t>La idea central es la concentración. La coordinación se lleva a cabo mediante la estandarización de productos de distintas unidades de producción. La línea media de cada una de estas unidades o divisiones tiene gran autonomía. Las divisiones dirigen en forma autónoma los negocios. Es la forma típica que adoptan las organizaciones grandes y maduras, especialmente grandes corporaciones.</a:t>
            </a:r>
          </a:p>
          <a:p>
            <a:pPr algn="just"/>
            <a:r>
              <a:rPr lang="es-MX" dirty="0"/>
              <a:t>La burocracia se presenta como una empresa u organización en donde el papeleo se multiplica y crece, impidiendo soluciones rápidas o eficientes. </a:t>
            </a:r>
            <a:r>
              <a:rPr lang="es-MX" b="1" dirty="0"/>
              <a:t>Según MAX Weber</a:t>
            </a:r>
            <a:endParaRPr lang="es-ES" dirty="0"/>
          </a:p>
          <a:p>
            <a:pPr algn="just"/>
            <a:endParaRPr lang="en-U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217338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OrganizaciÃ³n de burocracia divisional">
            <a:extLst>
              <a:ext uri="{FF2B5EF4-FFF2-40B4-BE49-F238E27FC236}">
                <a16:creationId xmlns:a16="http://schemas.microsoft.com/office/drawing/2014/main" id="{36565AE7-DC5B-452D-9B5C-DAE30162F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692696"/>
            <a:ext cx="10935715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61990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42056-D7C8-49FA-816A-380588760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Estructura simple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634467-F54C-41CB-B504-5AB6957E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988" y="1556792"/>
            <a:ext cx="9134391" cy="4114801"/>
          </a:xfrm>
        </p:spPr>
        <p:txBody>
          <a:bodyPr/>
          <a:lstStyle/>
          <a:p>
            <a:pPr algn="just"/>
            <a:endParaRPr lang="es-MX" dirty="0"/>
          </a:p>
          <a:p>
            <a:pPr algn="just"/>
            <a:r>
              <a:rPr lang="es-MX" dirty="0"/>
              <a:t>Unos pocos gerentes generales y un grupo de operadores que hacen el trabajo. La coordinación es lograda por el ápice estratégico, que por supervisión directa da órdenes, sin mucho personal de staff o gerencia media.</a:t>
            </a:r>
          </a:p>
        </p:txBody>
      </p:sp>
      <p:pic>
        <p:nvPicPr>
          <p:cNvPr id="1026" name="Picture 2" descr="Resultado de imagen para Estructura simple">
            <a:extLst>
              <a:ext uri="{FF2B5EF4-FFF2-40B4-BE49-F238E27FC236}">
                <a16:creationId xmlns:a16="http://schemas.microsoft.com/office/drawing/2014/main" id="{7E04F577-E229-4E61-82F0-15F7B75CE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253" y="3962399"/>
            <a:ext cx="6434710" cy="245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5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A13C81-6371-4F47-BDC9-54AA385C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Máquina burocrática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1B8272-DD8D-47EA-92FA-B819BBA55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197" y="1419715"/>
            <a:ext cx="8788427" cy="3680964"/>
          </a:xfrm>
        </p:spPr>
        <p:txBody>
          <a:bodyPr/>
          <a:lstStyle/>
          <a:p>
            <a:pPr algn="just"/>
            <a:r>
              <a:rPr lang="es-MX" dirty="0"/>
              <a:t>Es una estructura diseñada para funcionar como una perfecta maquina, integrada y regulada por lo que el trabajo que en ella se realiza es sencillo y repetitivo, y, debido a ello, los procesos de trabajo están muy normalizados.</a:t>
            </a:r>
            <a:br>
              <a:rPr lang="es-MX" dirty="0"/>
            </a:br>
            <a:r>
              <a:rPr lang="es-MX" dirty="0"/>
              <a:t>Es el resultado de la industrialización, con su énfasis en estandarizar el trabajo como forma de coordinación, resultando en trabajo no calificado y muy especializado. </a:t>
            </a:r>
          </a:p>
        </p:txBody>
      </p:sp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id="{E8D9A2DC-F3C1-4AC0-B1CF-066591A02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0" t="52557" r="23063" b="11029"/>
          <a:stretch/>
        </p:blipFill>
        <p:spPr bwMode="auto">
          <a:xfrm>
            <a:off x="3285586" y="3866070"/>
            <a:ext cx="5617651" cy="28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84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EFEB5-C896-4463-B75C-4E1BFAA9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Burocracia profesional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CE2019-513E-4CE3-B1C9-BCD61DD12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963" y="1371599"/>
            <a:ext cx="9134391" cy="4114801"/>
          </a:xfrm>
        </p:spPr>
        <p:txBody>
          <a:bodyPr/>
          <a:lstStyle/>
          <a:p>
            <a:r>
              <a:rPr lang="es-MX" dirty="0">
                <a:latin typeface="Corbel" panose="020B0503020204020204" pitchFamily="34" charset="0"/>
              </a:rPr>
              <a:t>La coordinación depende de la estandarización de las habilidades. </a:t>
            </a:r>
          </a:p>
          <a:p>
            <a:r>
              <a:rPr lang="es-MX" dirty="0">
                <a:latin typeface="Corbel" panose="020B0503020204020204" pitchFamily="34" charset="0"/>
              </a:rPr>
              <a:t>Es la estructura común en hospitales, universidades y empresas de contaduría.</a:t>
            </a:r>
          </a:p>
          <a:p>
            <a:r>
              <a:rPr lang="es-MX" dirty="0">
                <a:latin typeface="Corbel" panose="020B0503020204020204" pitchFamily="34" charset="0"/>
              </a:rPr>
              <a:t>Cuenta con un gran grupo de profesionales especializados, apoyados por abundante personal de apoyo (pero poca tecno estructura o gerencia media).</a:t>
            </a:r>
          </a:p>
          <a:p>
            <a:endParaRPr lang="es-MX" dirty="0">
              <a:solidFill>
                <a:schemeClr val="accent5"/>
              </a:solidFill>
            </a:endParaRPr>
          </a:p>
          <a:p>
            <a:pPr algn="just"/>
            <a:endParaRPr lang="es-MX" dirty="0"/>
          </a:p>
          <a:p>
            <a:pPr algn="just"/>
            <a:endParaRPr lang="es-MX" dirty="0"/>
          </a:p>
        </p:txBody>
      </p:sp>
      <p:pic>
        <p:nvPicPr>
          <p:cNvPr id="2050" name="Picture 2" descr="Resultado de imagen para Burocracia profesional">
            <a:extLst>
              <a:ext uri="{FF2B5EF4-FFF2-40B4-BE49-F238E27FC236}">
                <a16:creationId xmlns:a16="http://schemas.microsoft.com/office/drawing/2014/main" id="{877771C0-4C6B-4261-8A67-B15E87196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651" y="3861048"/>
            <a:ext cx="5983014" cy="285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8C61B-92C2-48C8-A8ED-423BC95D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Divisional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33F07B-63BB-4882-A813-8DE0DE0B7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esencia de este modelo radica en la división de las tareas en áreas, departamentos o secciones. Para que tal cosa pueda llevarse a cabo, cada una de dichas áreas de la organización debe contar con sus propios recursos, de forma que no dependa estrictamente de un mando central único.</a:t>
            </a:r>
            <a:endParaRPr lang="es-MX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8B5BAD-B123-4FC3-9EE3-5B499A13D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5" t="57844" r="23416" b="18294"/>
          <a:stretch/>
        </p:blipFill>
        <p:spPr>
          <a:xfrm>
            <a:off x="3774041" y="3993383"/>
            <a:ext cx="4640742" cy="246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61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099A3E2-D11D-44C0-8097-5EFBE57FEDDA}"/>
              </a:ext>
            </a:extLst>
          </p:cNvPr>
          <p:cNvPicPr/>
          <p:nvPr/>
        </p:nvPicPr>
        <p:blipFill rotWithShape="1">
          <a:blip r:embed="rId2"/>
          <a:srcRect l="19802" t="34338" r="25546" b="14379"/>
          <a:stretch/>
        </p:blipFill>
        <p:spPr bwMode="auto">
          <a:xfrm>
            <a:off x="1087780" y="603017"/>
            <a:ext cx="10013263" cy="5651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466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únel azul digital 16 × 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08_TF02895261_TF02895261.potx" id="{408D3025-4796-40C5-A420-4B86355D8C1A}" vid="{9B9A56E1-CA61-4AB5-B8B3-A8E151813968}"/>
    </a:ext>
  </a:extLst>
</a:theme>
</file>

<file path=ppt/theme/theme2.xml><?xml version="1.0" encoding="utf-8"?>
<a:theme xmlns:a="http://schemas.openxmlformats.org/drawingml/2006/main" name="Tema d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www.w3.org/2000/xmlns/"/>
    <ds:schemaRef ds:uri="4873beb7-5857-4685-be1f-d57550cc96cc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túnel azul digital empresarial (panorámica)</Template>
  <TotalTime>0</TotalTime>
  <Words>393</Words>
  <Application>Microsoft Office PowerPoint</Application>
  <PresentationFormat>Personalizado</PresentationFormat>
  <Paragraphs>47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Túnel azul digital 16 × 9</vt:lpstr>
      <vt:lpstr> 2.3.Organización de Burocracia Divisionalizada. </vt:lpstr>
      <vt:lpstr>Organización de Burocracia Divisionalizada.</vt:lpstr>
      <vt:lpstr>Organización de burocracia divisional </vt:lpstr>
      <vt:lpstr>Presentación de PowerPoint</vt:lpstr>
      <vt:lpstr>Estructura simple </vt:lpstr>
      <vt:lpstr>Máquina burocrática </vt:lpstr>
      <vt:lpstr>Burocracia profesional </vt:lpstr>
      <vt:lpstr>Divisional </vt:lpstr>
      <vt:lpstr>Presentación de PowerPoint</vt:lpstr>
      <vt:lpstr>Adhocracia </vt:lpstr>
      <vt:lpstr>Empresas que ocupan la burocracia</vt:lpstr>
      <vt:lpstr> La ficha bibliográfica es :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alfonso benjamin careaga garcia</cp:lastModifiedBy>
  <cp:revision>3</cp:revision>
  <dcterms:created xsi:type="dcterms:W3CDTF">2018-09-23T16:59:21Z</dcterms:created>
  <dcterms:modified xsi:type="dcterms:W3CDTF">2018-09-24T23:57:51Z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