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6"/>
  </p:notesMasterIdLst>
  <p:sldIdLst>
    <p:sldId id="256" r:id="rId2"/>
    <p:sldId id="257" r:id="rId3"/>
    <p:sldId id="378" r:id="rId4"/>
    <p:sldId id="379" r:id="rId5"/>
    <p:sldId id="380" r:id="rId6"/>
    <p:sldId id="384" r:id="rId7"/>
    <p:sldId id="381" r:id="rId8"/>
    <p:sldId id="382" r:id="rId9"/>
    <p:sldId id="383" r:id="rId10"/>
    <p:sldId id="385" r:id="rId11"/>
    <p:sldId id="260" r:id="rId12"/>
    <p:sldId id="261" r:id="rId13"/>
    <p:sldId id="262" r:id="rId14"/>
    <p:sldId id="263" r:id="rId15"/>
    <p:sldId id="264" r:id="rId16"/>
    <p:sldId id="265" r:id="rId17"/>
    <p:sldId id="266" r:id="rId18"/>
    <p:sldId id="267" r:id="rId19"/>
    <p:sldId id="268" r:id="rId20"/>
    <p:sldId id="269" r:id="rId21"/>
    <p:sldId id="386" r:id="rId22"/>
    <p:sldId id="270" r:id="rId23"/>
    <p:sldId id="271" r:id="rId24"/>
    <p:sldId id="387" r:id="rId25"/>
    <p:sldId id="388" r:id="rId26"/>
    <p:sldId id="389" r:id="rId27"/>
    <p:sldId id="390" r:id="rId28"/>
    <p:sldId id="391" r:id="rId29"/>
    <p:sldId id="393" r:id="rId30"/>
    <p:sldId id="392" r:id="rId31"/>
    <p:sldId id="394" r:id="rId32"/>
    <p:sldId id="395" r:id="rId33"/>
    <p:sldId id="396" r:id="rId34"/>
    <p:sldId id="397" r:id="rId35"/>
  </p:sldIdLst>
  <p:sldSz cx="12192000" cy="6858000"/>
  <p:notesSz cx="6858000" cy="9144000"/>
  <p:embeddedFontLst>
    <p:embeddedFont>
      <p:font typeface="Ahava" pitchFamily="2" charset="-79"/>
      <p:regular r:id="rId37"/>
      <p:bold r:id="rId38"/>
    </p:embeddedFont>
    <p:embeddedFont>
      <p:font typeface="AlexandraH" pitchFamily="2"/>
      <p:bold r:id="rId39"/>
    </p:embeddedFont>
    <p:embeddedFont>
      <p:font typeface="Bejerano" pitchFamily="2" charset="-79"/>
      <p:regular r:id="rId40"/>
      <p:bold r:id="rId41"/>
    </p:embeddedFont>
    <p:embeddedFont>
      <p:font typeface="Calibri" panose="020F0502020204030204" pitchFamily="34" charset="0"/>
      <p:regular r:id="rId42"/>
      <p:bold r:id="rId43"/>
      <p:italic r:id="rId44"/>
      <p:boldItalic r:id="rId45"/>
    </p:embeddedFont>
    <p:embeddedFont>
      <p:font typeface="Candara" panose="020E0502030303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8025" autoAdjust="0"/>
  </p:normalViewPr>
  <p:slideViewPr>
    <p:cSldViewPr>
      <p:cViewPr>
        <p:scale>
          <a:sx n="66" d="100"/>
          <a:sy n="66" d="100"/>
        </p:scale>
        <p:origin x="2496" y="-174"/>
      </p:cViewPr>
      <p:guideLst>
        <p:guide orient="horz" pos="2160"/>
        <p:guide pos="3840"/>
      </p:guideLst>
    </p:cSldViewPr>
  </p:slideViewPr>
  <p:notesTextViewPr>
    <p:cViewPr>
      <p:scale>
        <a:sx n="1" d="1"/>
        <a:sy n="1" d="1"/>
      </p:scale>
      <p:origin x="0" y="0"/>
    </p:cViewPr>
  </p:notesTextViewPr>
  <p:sorterViewPr>
    <p:cViewPr>
      <p:scale>
        <a:sx n="100" d="100"/>
        <a:sy n="100" d="100"/>
      </p:scale>
      <p:origin x="0" y="44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3.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font" Target="fonts/font6.fntdata" /><Relationship Id="rId47" Type="http://schemas.openxmlformats.org/officeDocument/2006/relationships/font" Target="fonts/font11.fntdata" /><Relationship Id="rId50"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font" Target="fonts/font2.fntdata" /><Relationship Id="rId46" Type="http://schemas.openxmlformats.org/officeDocument/2006/relationships/font" Target="fonts/font10.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font" Target="fonts/font5.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font" Target="fonts/font1.fntdata" /><Relationship Id="rId40" Type="http://schemas.openxmlformats.org/officeDocument/2006/relationships/font" Target="fonts/font4.fntdata" /><Relationship Id="rId45" Type="http://schemas.openxmlformats.org/officeDocument/2006/relationships/font" Target="fonts/font9.fntdata" /><Relationship Id="rId53"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notesMaster" Target="notesMasters/notesMaster1.xml" /><Relationship Id="rId49" Type="http://schemas.openxmlformats.org/officeDocument/2006/relationships/font" Target="fonts/font13.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font" Target="fonts/font8.fntdata" /><Relationship Id="rId52"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font" Target="fonts/font7.fntdata" /><Relationship Id="rId48" Type="http://schemas.openxmlformats.org/officeDocument/2006/relationships/font" Target="fonts/font12.fntdata" /><Relationship Id="rId8" Type="http://schemas.openxmlformats.org/officeDocument/2006/relationships/slide" Target="slides/slide7.xml" /><Relationship Id="rId51"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E0EFD-6EE2-402E-A9A4-916BE6EED4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he-IL"/>
        </a:p>
      </dgm:t>
    </dgm:pt>
    <dgm:pt modelId="{79BF5BDC-D390-4507-BEDB-91B28A22FB93}">
      <dgm:prSet phldrT="[Text]" custT="1"/>
      <dgm:spPr/>
      <dgm:t>
        <a:bodyPr/>
        <a:lstStyle/>
        <a:p>
          <a:pPr algn="ctr" rtl="1"/>
          <a:r>
            <a:rPr lang="he-IL" sz="4400" b="1" dirty="0">
              <a:solidFill>
                <a:schemeClr val="bg1"/>
              </a:solidFill>
              <a:cs typeface="Bejerano" pitchFamily="2" charset="-79"/>
            </a:rPr>
            <a:t>מהו היקף החובה של הולדת ילדים?</a:t>
          </a:r>
          <a:endParaRPr lang="he-IL" sz="4400" dirty="0">
            <a:solidFill>
              <a:schemeClr val="bg1"/>
            </a:solidFill>
          </a:endParaRPr>
        </a:p>
      </dgm:t>
    </dgm:pt>
    <dgm:pt modelId="{81C9F564-59AF-4CD5-ADEC-DE8B01E5D0B9}" type="parTrans" cxnId="{AE20CDEE-FFF6-45D4-8ACC-D6B0E557048E}">
      <dgm:prSet/>
      <dgm:spPr/>
      <dgm:t>
        <a:bodyPr/>
        <a:lstStyle/>
        <a:p>
          <a:pPr rtl="1"/>
          <a:endParaRPr lang="he-IL"/>
        </a:p>
      </dgm:t>
    </dgm:pt>
    <dgm:pt modelId="{0F404F4A-F37E-498E-8A91-0EF288FC8FB8}" type="sibTrans" cxnId="{AE20CDEE-FFF6-45D4-8ACC-D6B0E557048E}">
      <dgm:prSet/>
      <dgm:spPr/>
      <dgm:t>
        <a:bodyPr/>
        <a:lstStyle/>
        <a:p>
          <a:pPr rtl="1"/>
          <a:endParaRPr lang="he-IL"/>
        </a:p>
      </dgm:t>
    </dgm:pt>
    <dgm:pt modelId="{77CA51BC-B2BD-4C30-A0BD-A3779E181A7B}" type="asst">
      <dgm:prSet phldrT="[Text]" custT="1"/>
      <dgm:spPr/>
      <dgm:t>
        <a:bodyPr/>
        <a:lstStyle/>
        <a:p>
          <a:pPr rtl="1"/>
          <a:r>
            <a:rPr lang="he-IL" sz="2000" b="1" dirty="0">
              <a:cs typeface="Bejerano" pitchFamily="2" charset="-79"/>
            </a:rPr>
            <a:t>התשובה לשאלה זו תלמד גם על האופי והתכלית של מצוות "פרו ורבו".</a:t>
          </a:r>
          <a:r>
            <a:rPr lang="en-AU" sz="2000" dirty="0"/>
            <a:t>	</a:t>
          </a:r>
          <a:endParaRPr lang="he-IL" sz="2000" dirty="0"/>
        </a:p>
      </dgm:t>
    </dgm:pt>
    <dgm:pt modelId="{B9704F9C-BD1C-41ED-80A1-E1AE9873DCCE}" type="parTrans" cxnId="{E5DA53A3-73F3-4B97-88DA-7BF044D76B08}">
      <dgm:prSet/>
      <dgm:spPr/>
      <dgm:t>
        <a:bodyPr/>
        <a:lstStyle/>
        <a:p>
          <a:pPr rtl="1"/>
          <a:endParaRPr lang="he-IL"/>
        </a:p>
      </dgm:t>
    </dgm:pt>
    <dgm:pt modelId="{826E7712-69B2-4ECD-9FEC-78064D59A18B}" type="sibTrans" cxnId="{E5DA53A3-73F3-4B97-88DA-7BF044D76B08}">
      <dgm:prSet/>
      <dgm:spPr/>
      <dgm:t>
        <a:bodyPr/>
        <a:lstStyle/>
        <a:p>
          <a:pPr rtl="1"/>
          <a:endParaRPr lang="he-IL"/>
        </a:p>
      </dgm:t>
    </dgm:pt>
    <dgm:pt modelId="{4BDA776C-F020-4E60-9B94-4E309DF933F0}">
      <dgm:prSet phldrT="[Text]" custT="1"/>
      <dgm:spPr/>
      <dgm:t>
        <a:bodyPr/>
        <a:lstStyle/>
        <a:p>
          <a:pPr marR="0" algn="ctr" rtl="1">
            <a:lnSpc>
              <a:spcPct val="100000"/>
            </a:lnSpc>
            <a:spcBef>
              <a:spcPts val="0"/>
            </a:spcBef>
            <a:spcAft>
              <a:spcPts val="0"/>
            </a:spcAft>
            <a:buClr>
              <a:srgbClr val="000000"/>
            </a:buClr>
            <a:buFont typeface="Arial"/>
          </a:pPr>
          <a:r>
            <a:rPr lang="he-IL" sz="3200" b="1" i="0" u="none" strike="noStrike" cap="none" dirty="0">
              <a:solidFill>
                <a:srgbClr val="000000"/>
              </a:solidFill>
              <a:latin typeface="Arial"/>
              <a:ea typeface="Arial"/>
              <a:cs typeface="Bejerano" pitchFamily="2" charset="-79"/>
              <a:sym typeface="Arial"/>
            </a:rPr>
            <a:t>רמב"ם: </a:t>
          </a:r>
          <a:br>
            <a:rPr lang="en-US" sz="3200" b="1" i="0" u="none" strike="noStrike" cap="none" dirty="0">
              <a:solidFill>
                <a:srgbClr val="000000"/>
              </a:solidFill>
              <a:latin typeface="Arial"/>
              <a:ea typeface="Arial"/>
              <a:cs typeface="Bejerano" pitchFamily="2" charset="-79"/>
              <a:sym typeface="Arial"/>
            </a:rPr>
          </a:br>
          <a:r>
            <a:rPr lang="he-IL" sz="3200" b="1" i="0" u="none" strike="noStrike" cap="none" dirty="0">
              <a:solidFill>
                <a:srgbClr val="000000"/>
              </a:solidFill>
              <a:latin typeface="Arial"/>
              <a:ea typeface="Arial"/>
              <a:cs typeface="Bejerano" pitchFamily="2" charset="-79"/>
              <a:sym typeface="Arial"/>
            </a:rPr>
            <a:t>זכר ונקבה.</a:t>
          </a:r>
        </a:p>
      </dgm:t>
    </dgm:pt>
    <dgm:pt modelId="{431CE2B1-37E8-44C7-8FDF-D99BB688AD86}" type="parTrans" cxnId="{3BB9CFF4-7280-443D-A61F-3DF7A1B41D29}">
      <dgm:prSet/>
      <dgm:spPr/>
      <dgm:t>
        <a:bodyPr/>
        <a:lstStyle/>
        <a:p>
          <a:pPr rtl="1"/>
          <a:endParaRPr lang="he-IL"/>
        </a:p>
      </dgm:t>
    </dgm:pt>
    <dgm:pt modelId="{5272BF85-9676-48FB-A7C6-087BBA167F71}" type="sibTrans" cxnId="{3BB9CFF4-7280-443D-A61F-3DF7A1B41D29}">
      <dgm:prSet/>
      <dgm:spPr/>
      <dgm:t>
        <a:bodyPr/>
        <a:lstStyle/>
        <a:p>
          <a:pPr rtl="1"/>
          <a:endParaRPr lang="he-IL"/>
        </a:p>
      </dgm:t>
    </dgm:pt>
    <dgm:pt modelId="{8729F72A-0812-4565-A8F8-4B7B53D96213}">
      <dgm:prSet phldrT="[Text]" custT="1"/>
      <dgm:spPr/>
      <dgm:t>
        <a:bodyPr/>
        <a:lstStyle/>
        <a:p>
          <a:pPr marR="0" algn="just" rtl="1">
            <a:lnSpc>
              <a:spcPct val="100000"/>
            </a:lnSpc>
            <a:spcBef>
              <a:spcPts val="0"/>
            </a:spcBef>
            <a:spcAft>
              <a:spcPts val="0"/>
            </a:spcAft>
            <a:buClr>
              <a:srgbClr val="000000"/>
            </a:buClr>
            <a:buFont typeface="Arial"/>
          </a:pPr>
          <a:r>
            <a:rPr lang="he-IL" sz="2400" b="1" i="0" u="none" strike="noStrike" cap="none" dirty="0">
              <a:solidFill>
                <a:srgbClr val="000000"/>
              </a:solidFill>
              <a:latin typeface="Arial"/>
              <a:ea typeface="Arial"/>
              <a:cs typeface="Bejerano" pitchFamily="2" charset="-79"/>
              <a:sym typeface="Arial"/>
            </a:rPr>
            <a:t>גמרא: </a:t>
          </a:r>
          <a:br>
            <a:rPr lang="en-US" sz="2400" b="1" i="0" u="none" strike="noStrike" cap="none" dirty="0">
              <a:solidFill>
                <a:srgbClr val="000000"/>
              </a:solidFill>
              <a:latin typeface="Arial"/>
              <a:ea typeface="Arial"/>
              <a:cs typeface="Bejerano" pitchFamily="2" charset="-79"/>
              <a:sym typeface="Arial"/>
            </a:rPr>
          </a:br>
          <a:r>
            <a:rPr lang="he-IL" sz="2400" b="1" i="0" u="none" strike="noStrike" cap="none" dirty="0">
              <a:solidFill>
                <a:srgbClr val="000000"/>
              </a:solidFill>
              <a:latin typeface="Arial"/>
              <a:ea typeface="Arial"/>
              <a:cs typeface="Bejerano" pitchFamily="2" charset="-79"/>
              <a:sym typeface="Arial"/>
            </a:rPr>
            <a:t>בית שמאי לומדים ממשה רבנו שהיו לו שני בנים גרשום ואליעזר ובית הלל למדו מהקב"ה – אדם וחוה.</a:t>
          </a:r>
          <a:br>
            <a:rPr lang="en-US" sz="2400" b="1" i="0" u="none" strike="noStrike" cap="none" dirty="0">
              <a:solidFill>
                <a:srgbClr val="000000"/>
              </a:solidFill>
              <a:latin typeface="Arial"/>
              <a:ea typeface="Arial"/>
              <a:cs typeface="Bejerano" pitchFamily="2" charset="-79"/>
              <a:sym typeface="Arial"/>
            </a:rPr>
          </a:br>
          <a:r>
            <a:rPr lang="he-IL" sz="2400" b="1" i="0" u="none" strike="noStrike" cap="none" dirty="0">
              <a:solidFill>
                <a:srgbClr val="000000"/>
              </a:solidFill>
              <a:latin typeface="Arial"/>
              <a:ea typeface="Arial"/>
              <a:cs typeface="Bejerano" pitchFamily="2" charset="-79"/>
              <a:sym typeface="Arial"/>
            </a:rPr>
            <a:t>הלכה כבת הלל.</a:t>
          </a:r>
        </a:p>
      </dgm:t>
    </dgm:pt>
    <dgm:pt modelId="{9CF7A145-2EA1-4A5C-B82E-83A13FEE44FF}" type="parTrans" cxnId="{3BFF42D1-9226-4D0A-BE3C-E8C0100EAF97}">
      <dgm:prSet/>
      <dgm:spPr/>
      <dgm:t>
        <a:bodyPr/>
        <a:lstStyle/>
        <a:p>
          <a:pPr rtl="1"/>
          <a:endParaRPr lang="he-IL"/>
        </a:p>
      </dgm:t>
    </dgm:pt>
    <dgm:pt modelId="{766FB200-914C-4F52-A07F-24C8EDC65A77}" type="sibTrans" cxnId="{3BFF42D1-9226-4D0A-BE3C-E8C0100EAF97}">
      <dgm:prSet/>
      <dgm:spPr/>
      <dgm:t>
        <a:bodyPr/>
        <a:lstStyle/>
        <a:p>
          <a:pPr rtl="1"/>
          <a:endParaRPr lang="he-IL"/>
        </a:p>
      </dgm:t>
    </dgm:pt>
    <dgm:pt modelId="{FF5788F9-7787-4D45-8633-0B16C5EEF0A3}">
      <dgm:prSet phldrT="[Text]" custT="1"/>
      <dgm:spPr/>
      <dgm:t>
        <a:bodyPr/>
        <a:lstStyle/>
        <a:p>
          <a:pPr rtl="1"/>
          <a:r>
            <a:rPr lang="he-IL" sz="2400" b="1" dirty="0">
              <a:cs typeface="Bejerano" pitchFamily="2" charset="-79"/>
            </a:rPr>
            <a:t>משנה : </a:t>
          </a:r>
        </a:p>
        <a:p>
          <a:pPr rtl="1"/>
          <a:r>
            <a:rPr lang="he-IL" sz="2400" b="1" dirty="0">
              <a:cs typeface="Bejerano" pitchFamily="2" charset="-79"/>
            </a:rPr>
            <a:t>לא יבטל אדם מפריה ורביה, אלא אם כן יש לו בנים. בית שמאי אומרים: שני זכרים. ובית הלל אומרים: זכר ונקבה, שנאמר: "זָכרּ ונְקֵבָהּ   בְרָאָם" בראשית ה, ב.</a:t>
          </a:r>
          <a:endParaRPr lang="he-IL" sz="2400" dirty="0"/>
        </a:p>
      </dgm:t>
    </dgm:pt>
    <dgm:pt modelId="{CB4BB595-C1D4-40EE-974F-959511EB4852}" type="parTrans" cxnId="{79138214-6B1D-4C96-8BBE-5D246115D19B}">
      <dgm:prSet/>
      <dgm:spPr/>
      <dgm:t>
        <a:bodyPr/>
        <a:lstStyle/>
        <a:p>
          <a:pPr rtl="1"/>
          <a:endParaRPr lang="he-IL"/>
        </a:p>
      </dgm:t>
    </dgm:pt>
    <dgm:pt modelId="{ECA0BE8B-D965-492C-9B5C-D1A18A2D9020}" type="sibTrans" cxnId="{79138214-6B1D-4C96-8BBE-5D246115D19B}">
      <dgm:prSet/>
      <dgm:spPr/>
      <dgm:t>
        <a:bodyPr/>
        <a:lstStyle/>
        <a:p>
          <a:pPr rtl="1"/>
          <a:endParaRPr lang="he-IL"/>
        </a:p>
      </dgm:t>
    </dgm:pt>
    <dgm:pt modelId="{F9626654-954B-404B-9B15-ADEC0707C2B8}" type="pres">
      <dgm:prSet presAssocID="{065E0EFD-6EE2-402E-A9A4-916BE6EED4D8}" presName="hierChild1" presStyleCnt="0">
        <dgm:presLayoutVars>
          <dgm:orgChart val="1"/>
          <dgm:chPref val="1"/>
          <dgm:dir/>
          <dgm:animOne val="branch"/>
          <dgm:animLvl val="lvl"/>
          <dgm:resizeHandles/>
        </dgm:presLayoutVars>
      </dgm:prSet>
      <dgm:spPr/>
    </dgm:pt>
    <dgm:pt modelId="{55D4F114-F473-4745-BA95-2220FCA8A0E6}" type="pres">
      <dgm:prSet presAssocID="{79BF5BDC-D390-4507-BEDB-91B28A22FB93}" presName="hierRoot1" presStyleCnt="0">
        <dgm:presLayoutVars>
          <dgm:hierBranch val="init"/>
        </dgm:presLayoutVars>
      </dgm:prSet>
      <dgm:spPr/>
    </dgm:pt>
    <dgm:pt modelId="{CE18CB56-817D-478A-9929-86A044B80589}" type="pres">
      <dgm:prSet presAssocID="{79BF5BDC-D390-4507-BEDB-91B28A22FB93}" presName="rootComposite1" presStyleCnt="0"/>
      <dgm:spPr/>
    </dgm:pt>
    <dgm:pt modelId="{8F8F18A7-D907-4403-B299-B76C2D49BE2E}" type="pres">
      <dgm:prSet presAssocID="{79BF5BDC-D390-4507-BEDB-91B28A22FB93}" presName="rootText1" presStyleLbl="node0" presStyleIdx="0" presStyleCnt="1" custScaleX="499678" custLinFactNeighborX="4522" custLinFactNeighborY="29942">
        <dgm:presLayoutVars>
          <dgm:chPref val="3"/>
        </dgm:presLayoutVars>
      </dgm:prSet>
      <dgm:spPr/>
    </dgm:pt>
    <dgm:pt modelId="{A13BB280-D5D1-4E9C-B5F6-CC8C0ED4F09E}" type="pres">
      <dgm:prSet presAssocID="{79BF5BDC-D390-4507-BEDB-91B28A22FB93}" presName="rootConnector1" presStyleLbl="node1" presStyleIdx="0" presStyleCnt="0"/>
      <dgm:spPr/>
    </dgm:pt>
    <dgm:pt modelId="{1A1D44B9-6B33-4F3A-9032-FA5BFB3AA397}" type="pres">
      <dgm:prSet presAssocID="{79BF5BDC-D390-4507-BEDB-91B28A22FB93}" presName="hierChild2" presStyleCnt="0"/>
      <dgm:spPr/>
    </dgm:pt>
    <dgm:pt modelId="{C82D0027-E28B-44DD-A836-8B920FCF5034}" type="pres">
      <dgm:prSet presAssocID="{431CE2B1-37E8-44C7-8FDF-D99BB688AD86}" presName="Name37" presStyleLbl="parChTrans1D2" presStyleIdx="0" presStyleCnt="4"/>
      <dgm:spPr/>
    </dgm:pt>
    <dgm:pt modelId="{77DA7D69-8B3E-44FC-99CB-ADD91E375ED4}" type="pres">
      <dgm:prSet presAssocID="{4BDA776C-F020-4E60-9B94-4E309DF933F0}" presName="hierRoot2" presStyleCnt="0">
        <dgm:presLayoutVars>
          <dgm:hierBranch val="init"/>
        </dgm:presLayoutVars>
      </dgm:prSet>
      <dgm:spPr/>
    </dgm:pt>
    <dgm:pt modelId="{57E4B9F2-A894-4BD1-A336-7A0AC4E9A68E}" type="pres">
      <dgm:prSet presAssocID="{4BDA776C-F020-4E60-9B94-4E309DF933F0}" presName="rootComposite" presStyleCnt="0"/>
      <dgm:spPr/>
    </dgm:pt>
    <dgm:pt modelId="{8A20BBC6-9EEA-4467-971E-9B8E942FCB29}" type="pres">
      <dgm:prSet presAssocID="{4BDA776C-F020-4E60-9B94-4E309DF933F0}" presName="rootText" presStyleLbl="node2" presStyleIdx="0" presStyleCnt="3" custScaleX="112822" custScaleY="164912">
        <dgm:presLayoutVars>
          <dgm:chPref val="3"/>
        </dgm:presLayoutVars>
      </dgm:prSet>
      <dgm:spPr/>
    </dgm:pt>
    <dgm:pt modelId="{CA61DE19-A4C0-4064-9FAE-5A7CD1C07AEC}" type="pres">
      <dgm:prSet presAssocID="{4BDA776C-F020-4E60-9B94-4E309DF933F0}" presName="rootConnector" presStyleLbl="node2" presStyleIdx="0" presStyleCnt="3"/>
      <dgm:spPr/>
    </dgm:pt>
    <dgm:pt modelId="{98C414F8-DF48-49A5-B2F5-5C995A61565B}" type="pres">
      <dgm:prSet presAssocID="{4BDA776C-F020-4E60-9B94-4E309DF933F0}" presName="hierChild4" presStyleCnt="0"/>
      <dgm:spPr/>
    </dgm:pt>
    <dgm:pt modelId="{4DE8A5EB-24F5-40D9-874E-85AD67D155D6}" type="pres">
      <dgm:prSet presAssocID="{4BDA776C-F020-4E60-9B94-4E309DF933F0}" presName="hierChild5" presStyleCnt="0"/>
      <dgm:spPr/>
    </dgm:pt>
    <dgm:pt modelId="{C1F75B4D-6380-416B-BE0E-ABFEF80A9E98}" type="pres">
      <dgm:prSet presAssocID="{9CF7A145-2EA1-4A5C-B82E-83A13FEE44FF}" presName="Name37" presStyleLbl="parChTrans1D2" presStyleIdx="1" presStyleCnt="4"/>
      <dgm:spPr/>
    </dgm:pt>
    <dgm:pt modelId="{E761379B-B9E4-4CF5-80F7-DFC70F2E9C06}" type="pres">
      <dgm:prSet presAssocID="{8729F72A-0812-4565-A8F8-4B7B53D96213}" presName="hierRoot2" presStyleCnt="0">
        <dgm:presLayoutVars>
          <dgm:hierBranch val="init"/>
        </dgm:presLayoutVars>
      </dgm:prSet>
      <dgm:spPr/>
    </dgm:pt>
    <dgm:pt modelId="{E5A9152F-A9C8-4190-9A5A-13F48C7C7947}" type="pres">
      <dgm:prSet presAssocID="{8729F72A-0812-4565-A8F8-4B7B53D96213}" presName="rootComposite" presStyleCnt="0"/>
      <dgm:spPr/>
    </dgm:pt>
    <dgm:pt modelId="{4D76DC38-DB24-47FB-9288-46DE4EF9A21F}" type="pres">
      <dgm:prSet presAssocID="{8729F72A-0812-4565-A8F8-4B7B53D96213}" presName="rootText" presStyleLbl="node2" presStyleIdx="1" presStyleCnt="3" custScaleX="182822" custScaleY="331812" custLinFactNeighborX="7084" custLinFactNeighborY="-8092">
        <dgm:presLayoutVars>
          <dgm:chPref val="3"/>
        </dgm:presLayoutVars>
      </dgm:prSet>
      <dgm:spPr/>
    </dgm:pt>
    <dgm:pt modelId="{2A57B9F0-163F-4014-9D12-A038F5B138F8}" type="pres">
      <dgm:prSet presAssocID="{8729F72A-0812-4565-A8F8-4B7B53D96213}" presName="rootConnector" presStyleLbl="node2" presStyleIdx="1" presStyleCnt="3"/>
      <dgm:spPr/>
    </dgm:pt>
    <dgm:pt modelId="{1ECC2ADA-3C0C-4CAE-A69F-FEDAADB46C36}" type="pres">
      <dgm:prSet presAssocID="{8729F72A-0812-4565-A8F8-4B7B53D96213}" presName="hierChild4" presStyleCnt="0"/>
      <dgm:spPr/>
    </dgm:pt>
    <dgm:pt modelId="{3797BB4C-0A35-44B0-831F-0F52463F1872}" type="pres">
      <dgm:prSet presAssocID="{8729F72A-0812-4565-A8F8-4B7B53D96213}" presName="hierChild5" presStyleCnt="0"/>
      <dgm:spPr/>
    </dgm:pt>
    <dgm:pt modelId="{8849D85C-9D17-48E2-A1D9-AD0DA611F9F7}" type="pres">
      <dgm:prSet presAssocID="{CB4BB595-C1D4-40EE-974F-959511EB4852}" presName="Name37" presStyleLbl="parChTrans1D2" presStyleIdx="2" presStyleCnt="4"/>
      <dgm:spPr/>
    </dgm:pt>
    <dgm:pt modelId="{F2F0A7D8-68B4-4407-B5A9-C91DAA3743B7}" type="pres">
      <dgm:prSet presAssocID="{FF5788F9-7787-4D45-8633-0B16C5EEF0A3}" presName="hierRoot2" presStyleCnt="0">
        <dgm:presLayoutVars>
          <dgm:hierBranch val="init"/>
        </dgm:presLayoutVars>
      </dgm:prSet>
      <dgm:spPr/>
    </dgm:pt>
    <dgm:pt modelId="{6E0D32F5-A2FF-4076-9D6B-8FD896338004}" type="pres">
      <dgm:prSet presAssocID="{FF5788F9-7787-4D45-8633-0B16C5EEF0A3}" presName="rootComposite" presStyleCnt="0"/>
      <dgm:spPr/>
    </dgm:pt>
    <dgm:pt modelId="{78EDF3AB-F909-4C64-8F18-66D5BB32F9C9}" type="pres">
      <dgm:prSet presAssocID="{FF5788F9-7787-4D45-8633-0B16C5EEF0A3}" presName="rootText" presStyleLbl="node2" presStyleIdx="2" presStyleCnt="3" custScaleX="149900" custScaleY="384531" custLinFactNeighborX="52086" custLinFactNeighborY="-25522">
        <dgm:presLayoutVars>
          <dgm:chPref val="3"/>
        </dgm:presLayoutVars>
      </dgm:prSet>
      <dgm:spPr/>
    </dgm:pt>
    <dgm:pt modelId="{0439A8A4-9D6E-499D-B934-DE8B93AE5695}" type="pres">
      <dgm:prSet presAssocID="{FF5788F9-7787-4D45-8633-0B16C5EEF0A3}" presName="rootConnector" presStyleLbl="node2" presStyleIdx="2" presStyleCnt="3"/>
      <dgm:spPr/>
    </dgm:pt>
    <dgm:pt modelId="{99448D9D-DC10-4856-85D1-C25BD5CCD850}" type="pres">
      <dgm:prSet presAssocID="{FF5788F9-7787-4D45-8633-0B16C5EEF0A3}" presName="hierChild4" presStyleCnt="0"/>
      <dgm:spPr/>
    </dgm:pt>
    <dgm:pt modelId="{81312DD7-257D-4658-A656-FD5B3B3958F8}" type="pres">
      <dgm:prSet presAssocID="{FF5788F9-7787-4D45-8633-0B16C5EEF0A3}" presName="hierChild5" presStyleCnt="0"/>
      <dgm:spPr/>
    </dgm:pt>
    <dgm:pt modelId="{7A74AFA2-036C-4E4C-895F-4CFCBE539FF8}" type="pres">
      <dgm:prSet presAssocID="{79BF5BDC-D390-4507-BEDB-91B28A22FB93}" presName="hierChild3" presStyleCnt="0"/>
      <dgm:spPr/>
    </dgm:pt>
    <dgm:pt modelId="{697AFB9C-BFB4-4A91-9263-F0102D97D7C4}" type="pres">
      <dgm:prSet presAssocID="{B9704F9C-BD1C-41ED-80A1-E1AE9873DCCE}" presName="Name111" presStyleLbl="parChTrans1D2" presStyleIdx="3" presStyleCnt="4"/>
      <dgm:spPr/>
    </dgm:pt>
    <dgm:pt modelId="{DDD90D8E-FC17-4C74-927E-ACBDD0436C60}" type="pres">
      <dgm:prSet presAssocID="{77CA51BC-B2BD-4C30-A0BD-A3779E181A7B}" presName="hierRoot3" presStyleCnt="0">
        <dgm:presLayoutVars>
          <dgm:hierBranch val="init"/>
        </dgm:presLayoutVars>
      </dgm:prSet>
      <dgm:spPr/>
    </dgm:pt>
    <dgm:pt modelId="{8CE71227-9AB9-4FDC-8930-A788BF3A3F45}" type="pres">
      <dgm:prSet presAssocID="{77CA51BC-B2BD-4C30-A0BD-A3779E181A7B}" presName="rootComposite3" presStyleCnt="0"/>
      <dgm:spPr/>
    </dgm:pt>
    <dgm:pt modelId="{80BD498C-2BAD-4148-8E8C-09A8864F3EA0}" type="pres">
      <dgm:prSet presAssocID="{77CA51BC-B2BD-4C30-A0BD-A3779E181A7B}" presName="rootText3" presStyleLbl="asst1" presStyleIdx="0" presStyleCnt="1" custScaleX="150328" custScaleY="154165">
        <dgm:presLayoutVars>
          <dgm:chPref val="3"/>
        </dgm:presLayoutVars>
      </dgm:prSet>
      <dgm:spPr/>
    </dgm:pt>
    <dgm:pt modelId="{C9068823-90D4-4A4A-B218-51EAE155542E}" type="pres">
      <dgm:prSet presAssocID="{77CA51BC-B2BD-4C30-A0BD-A3779E181A7B}" presName="rootConnector3" presStyleLbl="asst1" presStyleIdx="0" presStyleCnt="1"/>
      <dgm:spPr/>
    </dgm:pt>
    <dgm:pt modelId="{C2D29AFE-B94D-493F-B040-B974F341AA3C}" type="pres">
      <dgm:prSet presAssocID="{77CA51BC-B2BD-4C30-A0BD-A3779E181A7B}" presName="hierChild6" presStyleCnt="0"/>
      <dgm:spPr/>
    </dgm:pt>
    <dgm:pt modelId="{D6A0BCFB-EE68-4A7C-ACF8-27391459F0DB}" type="pres">
      <dgm:prSet presAssocID="{77CA51BC-B2BD-4C30-A0BD-A3779E181A7B}" presName="hierChild7" presStyleCnt="0"/>
      <dgm:spPr/>
    </dgm:pt>
  </dgm:ptLst>
  <dgm:cxnLst>
    <dgm:cxn modelId="{B7F1810E-DA19-4FEA-8B89-FE36E112C68E}" type="presOf" srcId="{77CA51BC-B2BD-4C30-A0BD-A3779E181A7B}" destId="{80BD498C-2BAD-4148-8E8C-09A8864F3EA0}" srcOrd="0" destOrd="0" presId="urn:microsoft.com/office/officeart/2005/8/layout/orgChart1"/>
    <dgm:cxn modelId="{B0121113-5731-490F-AA6A-482489B12F45}" type="presOf" srcId="{CB4BB595-C1D4-40EE-974F-959511EB4852}" destId="{8849D85C-9D17-48E2-A1D9-AD0DA611F9F7}" srcOrd="0" destOrd="0" presId="urn:microsoft.com/office/officeart/2005/8/layout/orgChart1"/>
    <dgm:cxn modelId="{79138214-6B1D-4C96-8BBE-5D246115D19B}" srcId="{79BF5BDC-D390-4507-BEDB-91B28A22FB93}" destId="{FF5788F9-7787-4D45-8633-0B16C5EEF0A3}" srcOrd="3" destOrd="0" parTransId="{CB4BB595-C1D4-40EE-974F-959511EB4852}" sibTransId="{ECA0BE8B-D965-492C-9B5C-D1A18A2D9020}"/>
    <dgm:cxn modelId="{3B9FA61B-E07B-4007-AD37-30D1BE0208E4}" type="presOf" srcId="{FF5788F9-7787-4D45-8633-0B16C5EEF0A3}" destId="{0439A8A4-9D6E-499D-B934-DE8B93AE5695}" srcOrd="1" destOrd="0" presId="urn:microsoft.com/office/officeart/2005/8/layout/orgChart1"/>
    <dgm:cxn modelId="{A3A88B25-6026-4754-A728-63BAFBEDE6D3}" type="presOf" srcId="{8729F72A-0812-4565-A8F8-4B7B53D96213}" destId="{4D76DC38-DB24-47FB-9288-46DE4EF9A21F}" srcOrd="0" destOrd="0" presId="urn:microsoft.com/office/officeart/2005/8/layout/orgChart1"/>
    <dgm:cxn modelId="{150C8338-A1B4-4214-B2CF-529312ABB649}" type="presOf" srcId="{8729F72A-0812-4565-A8F8-4B7B53D96213}" destId="{2A57B9F0-163F-4014-9D12-A038F5B138F8}" srcOrd="1" destOrd="0" presId="urn:microsoft.com/office/officeart/2005/8/layout/orgChart1"/>
    <dgm:cxn modelId="{2E3F9744-90A9-4F58-BB96-35F04D5BFE56}" type="presOf" srcId="{79BF5BDC-D390-4507-BEDB-91B28A22FB93}" destId="{A13BB280-D5D1-4E9C-B5F6-CC8C0ED4F09E}" srcOrd="1" destOrd="0" presId="urn:microsoft.com/office/officeart/2005/8/layout/orgChart1"/>
    <dgm:cxn modelId="{DC8B194A-40D1-4AE7-88FC-8ABD170DF7C0}" type="presOf" srcId="{431CE2B1-37E8-44C7-8FDF-D99BB688AD86}" destId="{C82D0027-E28B-44DD-A836-8B920FCF5034}" srcOrd="0" destOrd="0" presId="urn:microsoft.com/office/officeart/2005/8/layout/orgChart1"/>
    <dgm:cxn modelId="{4B5FDA73-5954-482E-94CA-873280109DF8}" type="presOf" srcId="{4BDA776C-F020-4E60-9B94-4E309DF933F0}" destId="{CA61DE19-A4C0-4064-9FAE-5A7CD1C07AEC}" srcOrd="1" destOrd="0" presId="urn:microsoft.com/office/officeart/2005/8/layout/orgChart1"/>
    <dgm:cxn modelId="{758F4655-7CEE-4929-84A0-FE0007BD2310}" type="presOf" srcId="{065E0EFD-6EE2-402E-A9A4-916BE6EED4D8}" destId="{F9626654-954B-404B-9B15-ADEC0707C2B8}" srcOrd="0" destOrd="0" presId="urn:microsoft.com/office/officeart/2005/8/layout/orgChart1"/>
    <dgm:cxn modelId="{1104387D-BD19-421E-9502-4D6DAF42B13B}" type="presOf" srcId="{FF5788F9-7787-4D45-8633-0B16C5EEF0A3}" destId="{78EDF3AB-F909-4C64-8F18-66D5BB32F9C9}" srcOrd="0" destOrd="0" presId="urn:microsoft.com/office/officeart/2005/8/layout/orgChart1"/>
    <dgm:cxn modelId="{E57E827E-02FC-4948-BE78-A51E35F19AD7}" type="presOf" srcId="{B9704F9C-BD1C-41ED-80A1-E1AE9873DCCE}" destId="{697AFB9C-BFB4-4A91-9263-F0102D97D7C4}" srcOrd="0" destOrd="0" presId="urn:microsoft.com/office/officeart/2005/8/layout/orgChart1"/>
    <dgm:cxn modelId="{38D16086-1152-4BEA-AFB9-6ED38F6D0AB9}" type="presOf" srcId="{4BDA776C-F020-4E60-9B94-4E309DF933F0}" destId="{8A20BBC6-9EEA-4467-971E-9B8E942FCB29}" srcOrd="0" destOrd="0" presId="urn:microsoft.com/office/officeart/2005/8/layout/orgChart1"/>
    <dgm:cxn modelId="{E5DA53A3-73F3-4B97-88DA-7BF044D76B08}" srcId="{79BF5BDC-D390-4507-BEDB-91B28A22FB93}" destId="{77CA51BC-B2BD-4C30-A0BD-A3779E181A7B}" srcOrd="0" destOrd="0" parTransId="{B9704F9C-BD1C-41ED-80A1-E1AE9873DCCE}" sibTransId="{826E7712-69B2-4ECD-9FEC-78064D59A18B}"/>
    <dgm:cxn modelId="{B1D343BB-AD5A-4FC0-9C56-080D4167DB88}" type="presOf" srcId="{77CA51BC-B2BD-4C30-A0BD-A3779E181A7B}" destId="{C9068823-90D4-4A4A-B218-51EAE155542E}" srcOrd="1" destOrd="0" presId="urn:microsoft.com/office/officeart/2005/8/layout/orgChart1"/>
    <dgm:cxn modelId="{58F89DCC-A441-4177-A6A4-B465B738E3C2}" type="presOf" srcId="{9CF7A145-2EA1-4A5C-B82E-83A13FEE44FF}" destId="{C1F75B4D-6380-416B-BE0E-ABFEF80A9E98}" srcOrd="0" destOrd="0" presId="urn:microsoft.com/office/officeart/2005/8/layout/orgChart1"/>
    <dgm:cxn modelId="{3BFF42D1-9226-4D0A-BE3C-E8C0100EAF97}" srcId="{79BF5BDC-D390-4507-BEDB-91B28A22FB93}" destId="{8729F72A-0812-4565-A8F8-4B7B53D96213}" srcOrd="2" destOrd="0" parTransId="{9CF7A145-2EA1-4A5C-B82E-83A13FEE44FF}" sibTransId="{766FB200-914C-4F52-A07F-24C8EDC65A77}"/>
    <dgm:cxn modelId="{63B660EB-8CF1-4917-8177-3826EB8FC1A6}" type="presOf" srcId="{79BF5BDC-D390-4507-BEDB-91B28A22FB93}" destId="{8F8F18A7-D907-4403-B299-B76C2D49BE2E}" srcOrd="0" destOrd="0" presId="urn:microsoft.com/office/officeart/2005/8/layout/orgChart1"/>
    <dgm:cxn modelId="{AE20CDEE-FFF6-45D4-8ACC-D6B0E557048E}" srcId="{065E0EFD-6EE2-402E-A9A4-916BE6EED4D8}" destId="{79BF5BDC-D390-4507-BEDB-91B28A22FB93}" srcOrd="0" destOrd="0" parTransId="{81C9F564-59AF-4CD5-ADEC-DE8B01E5D0B9}" sibTransId="{0F404F4A-F37E-498E-8A91-0EF288FC8FB8}"/>
    <dgm:cxn modelId="{3BB9CFF4-7280-443D-A61F-3DF7A1B41D29}" srcId="{79BF5BDC-D390-4507-BEDB-91B28A22FB93}" destId="{4BDA776C-F020-4E60-9B94-4E309DF933F0}" srcOrd="1" destOrd="0" parTransId="{431CE2B1-37E8-44C7-8FDF-D99BB688AD86}" sibTransId="{5272BF85-9676-48FB-A7C6-087BBA167F71}"/>
    <dgm:cxn modelId="{F75960A9-25C9-40C2-9143-9D5D7E7C347D}" type="presParOf" srcId="{F9626654-954B-404B-9B15-ADEC0707C2B8}" destId="{55D4F114-F473-4745-BA95-2220FCA8A0E6}" srcOrd="0" destOrd="0" presId="urn:microsoft.com/office/officeart/2005/8/layout/orgChart1"/>
    <dgm:cxn modelId="{1EE94034-A90B-4EC9-B607-946A3AE488A4}" type="presParOf" srcId="{55D4F114-F473-4745-BA95-2220FCA8A0E6}" destId="{CE18CB56-817D-478A-9929-86A044B80589}" srcOrd="0" destOrd="0" presId="urn:microsoft.com/office/officeart/2005/8/layout/orgChart1"/>
    <dgm:cxn modelId="{3C3D96B2-2599-4A7E-A622-6F31E40B759D}" type="presParOf" srcId="{CE18CB56-817D-478A-9929-86A044B80589}" destId="{8F8F18A7-D907-4403-B299-B76C2D49BE2E}" srcOrd="0" destOrd="0" presId="urn:microsoft.com/office/officeart/2005/8/layout/orgChart1"/>
    <dgm:cxn modelId="{7A5CF093-250D-49DA-AFEC-C3E80B43C188}" type="presParOf" srcId="{CE18CB56-817D-478A-9929-86A044B80589}" destId="{A13BB280-D5D1-4E9C-B5F6-CC8C0ED4F09E}" srcOrd="1" destOrd="0" presId="urn:microsoft.com/office/officeart/2005/8/layout/orgChart1"/>
    <dgm:cxn modelId="{2285DD39-9164-465B-B986-885583938AAE}" type="presParOf" srcId="{55D4F114-F473-4745-BA95-2220FCA8A0E6}" destId="{1A1D44B9-6B33-4F3A-9032-FA5BFB3AA397}" srcOrd="1" destOrd="0" presId="urn:microsoft.com/office/officeart/2005/8/layout/orgChart1"/>
    <dgm:cxn modelId="{CFBB68C7-A725-4488-85D7-3E6420CE551F}" type="presParOf" srcId="{1A1D44B9-6B33-4F3A-9032-FA5BFB3AA397}" destId="{C82D0027-E28B-44DD-A836-8B920FCF5034}" srcOrd="0" destOrd="0" presId="urn:microsoft.com/office/officeart/2005/8/layout/orgChart1"/>
    <dgm:cxn modelId="{A633EF0E-E9F9-4617-BC8C-9CF23B4B288C}" type="presParOf" srcId="{1A1D44B9-6B33-4F3A-9032-FA5BFB3AA397}" destId="{77DA7D69-8B3E-44FC-99CB-ADD91E375ED4}" srcOrd="1" destOrd="0" presId="urn:microsoft.com/office/officeart/2005/8/layout/orgChart1"/>
    <dgm:cxn modelId="{B945F556-4A28-47D9-81CF-5EB270E2CA5C}" type="presParOf" srcId="{77DA7D69-8B3E-44FC-99CB-ADD91E375ED4}" destId="{57E4B9F2-A894-4BD1-A336-7A0AC4E9A68E}" srcOrd="0" destOrd="0" presId="urn:microsoft.com/office/officeart/2005/8/layout/orgChart1"/>
    <dgm:cxn modelId="{7B70D6F4-CD92-4851-9B46-C902ECE6938B}" type="presParOf" srcId="{57E4B9F2-A894-4BD1-A336-7A0AC4E9A68E}" destId="{8A20BBC6-9EEA-4467-971E-9B8E942FCB29}" srcOrd="0" destOrd="0" presId="urn:microsoft.com/office/officeart/2005/8/layout/orgChart1"/>
    <dgm:cxn modelId="{089FF1DC-B7DE-4F06-BBA8-17413342837B}" type="presParOf" srcId="{57E4B9F2-A894-4BD1-A336-7A0AC4E9A68E}" destId="{CA61DE19-A4C0-4064-9FAE-5A7CD1C07AEC}" srcOrd="1" destOrd="0" presId="urn:microsoft.com/office/officeart/2005/8/layout/orgChart1"/>
    <dgm:cxn modelId="{0DCBCB5E-E415-436B-B08B-51A2A4B3273B}" type="presParOf" srcId="{77DA7D69-8B3E-44FC-99CB-ADD91E375ED4}" destId="{98C414F8-DF48-49A5-B2F5-5C995A61565B}" srcOrd="1" destOrd="0" presId="urn:microsoft.com/office/officeart/2005/8/layout/orgChart1"/>
    <dgm:cxn modelId="{E04E3D1C-F692-4938-BEF3-E4A61B9EE48D}" type="presParOf" srcId="{77DA7D69-8B3E-44FC-99CB-ADD91E375ED4}" destId="{4DE8A5EB-24F5-40D9-874E-85AD67D155D6}" srcOrd="2" destOrd="0" presId="urn:microsoft.com/office/officeart/2005/8/layout/orgChart1"/>
    <dgm:cxn modelId="{E71C0218-57C1-4707-9BA2-252FC49D65C0}" type="presParOf" srcId="{1A1D44B9-6B33-4F3A-9032-FA5BFB3AA397}" destId="{C1F75B4D-6380-416B-BE0E-ABFEF80A9E98}" srcOrd="2" destOrd="0" presId="urn:microsoft.com/office/officeart/2005/8/layout/orgChart1"/>
    <dgm:cxn modelId="{698D3418-C029-4131-95E2-EEEBA1FC38B9}" type="presParOf" srcId="{1A1D44B9-6B33-4F3A-9032-FA5BFB3AA397}" destId="{E761379B-B9E4-4CF5-80F7-DFC70F2E9C06}" srcOrd="3" destOrd="0" presId="urn:microsoft.com/office/officeart/2005/8/layout/orgChart1"/>
    <dgm:cxn modelId="{AB912C15-19B0-43E2-A9AB-23A61559538B}" type="presParOf" srcId="{E761379B-B9E4-4CF5-80F7-DFC70F2E9C06}" destId="{E5A9152F-A9C8-4190-9A5A-13F48C7C7947}" srcOrd="0" destOrd="0" presId="urn:microsoft.com/office/officeart/2005/8/layout/orgChart1"/>
    <dgm:cxn modelId="{23EA11F3-97EE-4172-87BF-4857F29E1CCE}" type="presParOf" srcId="{E5A9152F-A9C8-4190-9A5A-13F48C7C7947}" destId="{4D76DC38-DB24-47FB-9288-46DE4EF9A21F}" srcOrd="0" destOrd="0" presId="urn:microsoft.com/office/officeart/2005/8/layout/orgChart1"/>
    <dgm:cxn modelId="{4AF0FE5C-DA80-437D-AA0C-8E3A06ED5A8E}" type="presParOf" srcId="{E5A9152F-A9C8-4190-9A5A-13F48C7C7947}" destId="{2A57B9F0-163F-4014-9D12-A038F5B138F8}" srcOrd="1" destOrd="0" presId="urn:microsoft.com/office/officeart/2005/8/layout/orgChart1"/>
    <dgm:cxn modelId="{A1229F84-86BD-4D86-9659-C7B5C985EF4A}" type="presParOf" srcId="{E761379B-B9E4-4CF5-80F7-DFC70F2E9C06}" destId="{1ECC2ADA-3C0C-4CAE-A69F-FEDAADB46C36}" srcOrd="1" destOrd="0" presId="urn:microsoft.com/office/officeart/2005/8/layout/orgChart1"/>
    <dgm:cxn modelId="{33AFDBA5-A90B-4EA8-8D9D-FC2599BF737D}" type="presParOf" srcId="{E761379B-B9E4-4CF5-80F7-DFC70F2E9C06}" destId="{3797BB4C-0A35-44B0-831F-0F52463F1872}" srcOrd="2" destOrd="0" presId="urn:microsoft.com/office/officeart/2005/8/layout/orgChart1"/>
    <dgm:cxn modelId="{88049106-77DF-4C5E-8477-8DB86D884914}" type="presParOf" srcId="{1A1D44B9-6B33-4F3A-9032-FA5BFB3AA397}" destId="{8849D85C-9D17-48E2-A1D9-AD0DA611F9F7}" srcOrd="4" destOrd="0" presId="urn:microsoft.com/office/officeart/2005/8/layout/orgChart1"/>
    <dgm:cxn modelId="{85CE3169-A663-4B4E-9025-382B147CD266}" type="presParOf" srcId="{1A1D44B9-6B33-4F3A-9032-FA5BFB3AA397}" destId="{F2F0A7D8-68B4-4407-B5A9-C91DAA3743B7}" srcOrd="5" destOrd="0" presId="urn:microsoft.com/office/officeart/2005/8/layout/orgChart1"/>
    <dgm:cxn modelId="{6EB59EDD-B7E1-4F57-8771-1ACDCBFAB416}" type="presParOf" srcId="{F2F0A7D8-68B4-4407-B5A9-C91DAA3743B7}" destId="{6E0D32F5-A2FF-4076-9D6B-8FD896338004}" srcOrd="0" destOrd="0" presId="urn:microsoft.com/office/officeart/2005/8/layout/orgChart1"/>
    <dgm:cxn modelId="{453F56E7-186C-4102-9645-54BB6972885F}" type="presParOf" srcId="{6E0D32F5-A2FF-4076-9D6B-8FD896338004}" destId="{78EDF3AB-F909-4C64-8F18-66D5BB32F9C9}" srcOrd="0" destOrd="0" presId="urn:microsoft.com/office/officeart/2005/8/layout/orgChart1"/>
    <dgm:cxn modelId="{8E553EE9-463F-491A-9CFE-6A0BA12BD908}" type="presParOf" srcId="{6E0D32F5-A2FF-4076-9D6B-8FD896338004}" destId="{0439A8A4-9D6E-499D-B934-DE8B93AE5695}" srcOrd="1" destOrd="0" presId="urn:microsoft.com/office/officeart/2005/8/layout/orgChart1"/>
    <dgm:cxn modelId="{9914FF20-C598-426E-A156-D680CF0C5C07}" type="presParOf" srcId="{F2F0A7D8-68B4-4407-B5A9-C91DAA3743B7}" destId="{99448D9D-DC10-4856-85D1-C25BD5CCD850}" srcOrd="1" destOrd="0" presId="urn:microsoft.com/office/officeart/2005/8/layout/orgChart1"/>
    <dgm:cxn modelId="{2D512AD8-ADE3-453D-B4B4-4EB00F12F884}" type="presParOf" srcId="{F2F0A7D8-68B4-4407-B5A9-C91DAA3743B7}" destId="{81312DD7-257D-4658-A656-FD5B3B3958F8}" srcOrd="2" destOrd="0" presId="urn:microsoft.com/office/officeart/2005/8/layout/orgChart1"/>
    <dgm:cxn modelId="{9A13D47A-CB78-4DC2-A5AF-254AD7980E1D}" type="presParOf" srcId="{55D4F114-F473-4745-BA95-2220FCA8A0E6}" destId="{7A74AFA2-036C-4E4C-895F-4CFCBE539FF8}" srcOrd="2" destOrd="0" presId="urn:microsoft.com/office/officeart/2005/8/layout/orgChart1"/>
    <dgm:cxn modelId="{71526746-AB1D-4E2D-9A4F-76D66D311987}" type="presParOf" srcId="{7A74AFA2-036C-4E4C-895F-4CFCBE539FF8}" destId="{697AFB9C-BFB4-4A91-9263-F0102D97D7C4}" srcOrd="0" destOrd="0" presId="urn:microsoft.com/office/officeart/2005/8/layout/orgChart1"/>
    <dgm:cxn modelId="{DD30DC09-1219-40CF-8860-7DA246E54E12}" type="presParOf" srcId="{7A74AFA2-036C-4E4C-895F-4CFCBE539FF8}" destId="{DDD90D8E-FC17-4C74-927E-ACBDD0436C60}" srcOrd="1" destOrd="0" presId="urn:microsoft.com/office/officeart/2005/8/layout/orgChart1"/>
    <dgm:cxn modelId="{685F1E55-85BC-415A-A4A0-66B6AAF3A595}" type="presParOf" srcId="{DDD90D8E-FC17-4C74-927E-ACBDD0436C60}" destId="{8CE71227-9AB9-4FDC-8930-A788BF3A3F45}" srcOrd="0" destOrd="0" presId="urn:microsoft.com/office/officeart/2005/8/layout/orgChart1"/>
    <dgm:cxn modelId="{22D66087-E0AA-40F1-8D3B-4D53E242C34E}" type="presParOf" srcId="{8CE71227-9AB9-4FDC-8930-A788BF3A3F45}" destId="{80BD498C-2BAD-4148-8E8C-09A8864F3EA0}" srcOrd="0" destOrd="0" presId="urn:microsoft.com/office/officeart/2005/8/layout/orgChart1"/>
    <dgm:cxn modelId="{3616179E-5280-4B94-A78D-C7B13E41EBB5}" type="presParOf" srcId="{8CE71227-9AB9-4FDC-8930-A788BF3A3F45}" destId="{C9068823-90D4-4A4A-B218-51EAE155542E}" srcOrd="1" destOrd="0" presId="urn:microsoft.com/office/officeart/2005/8/layout/orgChart1"/>
    <dgm:cxn modelId="{190541EB-9667-476B-8BE7-35C1212AA6C3}" type="presParOf" srcId="{DDD90D8E-FC17-4C74-927E-ACBDD0436C60}" destId="{C2D29AFE-B94D-493F-B040-B974F341AA3C}" srcOrd="1" destOrd="0" presId="urn:microsoft.com/office/officeart/2005/8/layout/orgChart1"/>
    <dgm:cxn modelId="{644B5293-C5F4-4B74-BD40-092C0BEDE180}" type="presParOf" srcId="{DDD90D8E-FC17-4C74-927E-ACBDD0436C60}" destId="{D6A0BCFB-EE68-4A7C-ACF8-27391459F0D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AFB9C-BFB4-4A91-9263-F0102D97D7C4}">
      <dsp:nvSpPr>
        <dsp:cNvPr id="0" name=""/>
        <dsp:cNvSpPr/>
      </dsp:nvSpPr>
      <dsp:spPr>
        <a:xfrm>
          <a:off x="4649127" y="974820"/>
          <a:ext cx="225196" cy="668156"/>
        </a:xfrm>
        <a:custGeom>
          <a:avLst/>
          <a:gdLst/>
          <a:ahLst/>
          <a:cxnLst/>
          <a:rect l="0" t="0" r="0" b="0"/>
          <a:pathLst>
            <a:path>
              <a:moveTo>
                <a:pt x="225196" y="0"/>
              </a:moveTo>
              <a:lnTo>
                <a:pt x="225196" y="668156"/>
              </a:lnTo>
              <a:lnTo>
                <a:pt x="0" y="66815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9D85C-9D17-48E2-A1D9-AD0DA611F9F7}">
      <dsp:nvSpPr>
        <dsp:cNvPr id="0" name=""/>
        <dsp:cNvSpPr/>
      </dsp:nvSpPr>
      <dsp:spPr>
        <a:xfrm>
          <a:off x="4874323" y="974820"/>
          <a:ext cx="3243860" cy="1369442"/>
        </a:xfrm>
        <a:custGeom>
          <a:avLst/>
          <a:gdLst/>
          <a:ahLst/>
          <a:cxnLst/>
          <a:rect l="0" t="0" r="0" b="0"/>
          <a:pathLst>
            <a:path>
              <a:moveTo>
                <a:pt x="0" y="0"/>
              </a:moveTo>
              <a:lnTo>
                <a:pt x="0" y="1212036"/>
              </a:lnTo>
              <a:lnTo>
                <a:pt x="3243860" y="1212036"/>
              </a:lnTo>
              <a:lnTo>
                <a:pt x="3243860" y="136944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F75B4D-6380-416B-BE0E-ABFEF80A9E98}">
      <dsp:nvSpPr>
        <dsp:cNvPr id="0" name=""/>
        <dsp:cNvSpPr/>
      </dsp:nvSpPr>
      <dsp:spPr>
        <a:xfrm>
          <a:off x="4634811" y="974820"/>
          <a:ext cx="239512" cy="1500090"/>
        </a:xfrm>
        <a:custGeom>
          <a:avLst/>
          <a:gdLst/>
          <a:ahLst/>
          <a:cxnLst/>
          <a:rect l="0" t="0" r="0" b="0"/>
          <a:pathLst>
            <a:path>
              <a:moveTo>
                <a:pt x="239512" y="0"/>
              </a:moveTo>
              <a:lnTo>
                <a:pt x="239512" y="1342683"/>
              </a:lnTo>
              <a:lnTo>
                <a:pt x="0" y="1342683"/>
              </a:lnTo>
              <a:lnTo>
                <a:pt x="0" y="15000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2D0027-E28B-44DD-A836-8B920FCF5034}">
      <dsp:nvSpPr>
        <dsp:cNvPr id="0" name=""/>
        <dsp:cNvSpPr/>
      </dsp:nvSpPr>
      <dsp:spPr>
        <a:xfrm>
          <a:off x="1997789" y="974820"/>
          <a:ext cx="2876533" cy="1560744"/>
        </a:xfrm>
        <a:custGeom>
          <a:avLst/>
          <a:gdLst/>
          <a:ahLst/>
          <a:cxnLst/>
          <a:rect l="0" t="0" r="0" b="0"/>
          <a:pathLst>
            <a:path>
              <a:moveTo>
                <a:pt x="2876533" y="0"/>
              </a:moveTo>
              <a:lnTo>
                <a:pt x="2876533" y="1403337"/>
              </a:lnTo>
              <a:lnTo>
                <a:pt x="0" y="1403337"/>
              </a:lnTo>
              <a:lnTo>
                <a:pt x="0" y="156074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8F18A7-D907-4403-B299-B76C2D49BE2E}">
      <dsp:nvSpPr>
        <dsp:cNvPr id="0" name=""/>
        <dsp:cNvSpPr/>
      </dsp:nvSpPr>
      <dsp:spPr>
        <a:xfrm>
          <a:off x="1128966" y="225266"/>
          <a:ext cx="7490713" cy="74955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1">
            <a:lnSpc>
              <a:spcPct val="90000"/>
            </a:lnSpc>
            <a:spcBef>
              <a:spcPct val="0"/>
            </a:spcBef>
            <a:spcAft>
              <a:spcPct val="35000"/>
            </a:spcAft>
            <a:buNone/>
          </a:pPr>
          <a:r>
            <a:rPr lang="he-IL" sz="4400" b="1" kern="1200" dirty="0">
              <a:solidFill>
                <a:schemeClr val="bg1"/>
              </a:solidFill>
              <a:cs typeface="Bejerano" pitchFamily="2" charset="-79"/>
            </a:rPr>
            <a:t>מהו היקף החובה של הולדת ילדים?</a:t>
          </a:r>
          <a:endParaRPr lang="he-IL" sz="4400" kern="1200" dirty="0">
            <a:solidFill>
              <a:schemeClr val="bg1"/>
            </a:solidFill>
          </a:endParaRPr>
        </a:p>
      </dsp:txBody>
      <dsp:txXfrm>
        <a:off x="1128966" y="225266"/>
        <a:ext cx="7490713" cy="749554"/>
      </dsp:txXfrm>
    </dsp:sp>
    <dsp:sp modelId="{8A20BBC6-9EEA-4467-971E-9B8E942FCB29}">
      <dsp:nvSpPr>
        <dsp:cNvPr id="0" name=""/>
        <dsp:cNvSpPr/>
      </dsp:nvSpPr>
      <dsp:spPr>
        <a:xfrm>
          <a:off x="1152127" y="2535564"/>
          <a:ext cx="1691323" cy="123610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1422400" rtl="1">
            <a:lnSpc>
              <a:spcPct val="100000"/>
            </a:lnSpc>
            <a:spcBef>
              <a:spcPct val="0"/>
            </a:spcBef>
            <a:spcAft>
              <a:spcPts val="0"/>
            </a:spcAft>
            <a:buClr>
              <a:srgbClr val="000000"/>
            </a:buClr>
            <a:buFont typeface="Arial"/>
            <a:buNone/>
          </a:pPr>
          <a:r>
            <a:rPr lang="he-IL" sz="3200" b="1" i="0" u="none" strike="noStrike" kern="1200" cap="none" dirty="0">
              <a:solidFill>
                <a:srgbClr val="000000"/>
              </a:solidFill>
              <a:latin typeface="Arial"/>
              <a:ea typeface="Arial"/>
              <a:cs typeface="Bejerano" pitchFamily="2" charset="-79"/>
              <a:sym typeface="Arial"/>
            </a:rPr>
            <a:t>רמב"ם: </a:t>
          </a:r>
          <a:br>
            <a:rPr lang="en-US" sz="3200" b="1" i="0" u="none" strike="noStrike" kern="1200" cap="none" dirty="0">
              <a:solidFill>
                <a:srgbClr val="000000"/>
              </a:solidFill>
              <a:latin typeface="Arial"/>
              <a:ea typeface="Arial"/>
              <a:cs typeface="Bejerano" pitchFamily="2" charset="-79"/>
              <a:sym typeface="Arial"/>
            </a:rPr>
          </a:br>
          <a:r>
            <a:rPr lang="he-IL" sz="3200" b="1" i="0" u="none" strike="noStrike" kern="1200" cap="none" dirty="0">
              <a:solidFill>
                <a:srgbClr val="000000"/>
              </a:solidFill>
              <a:latin typeface="Arial"/>
              <a:ea typeface="Arial"/>
              <a:cs typeface="Bejerano" pitchFamily="2" charset="-79"/>
              <a:sym typeface="Arial"/>
            </a:rPr>
            <a:t>זכר ונקבה.</a:t>
          </a:r>
        </a:p>
      </dsp:txBody>
      <dsp:txXfrm>
        <a:off x="1152127" y="2535564"/>
        <a:ext cx="1691323" cy="1236104"/>
      </dsp:txXfrm>
    </dsp:sp>
    <dsp:sp modelId="{4D76DC38-DB24-47FB-9288-46DE4EF9A21F}">
      <dsp:nvSpPr>
        <dsp:cNvPr id="0" name=""/>
        <dsp:cNvSpPr/>
      </dsp:nvSpPr>
      <dsp:spPr>
        <a:xfrm>
          <a:off x="3264461" y="2474910"/>
          <a:ext cx="2740699" cy="248711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just" defTabSz="1066800" rtl="1">
            <a:lnSpc>
              <a:spcPct val="100000"/>
            </a:lnSpc>
            <a:spcBef>
              <a:spcPct val="0"/>
            </a:spcBef>
            <a:spcAft>
              <a:spcPts val="0"/>
            </a:spcAft>
            <a:buClr>
              <a:srgbClr val="000000"/>
            </a:buClr>
            <a:buFont typeface="Arial"/>
            <a:buNone/>
          </a:pPr>
          <a:r>
            <a:rPr lang="he-IL" sz="2400" b="1" i="0" u="none" strike="noStrike" kern="1200" cap="none" dirty="0">
              <a:solidFill>
                <a:srgbClr val="000000"/>
              </a:solidFill>
              <a:latin typeface="Arial"/>
              <a:ea typeface="Arial"/>
              <a:cs typeface="Bejerano" pitchFamily="2" charset="-79"/>
              <a:sym typeface="Arial"/>
            </a:rPr>
            <a:t>גמרא: </a:t>
          </a:r>
          <a:br>
            <a:rPr lang="en-US" sz="2400" b="1" i="0" u="none" strike="noStrike" kern="1200" cap="none" dirty="0">
              <a:solidFill>
                <a:srgbClr val="000000"/>
              </a:solidFill>
              <a:latin typeface="Arial"/>
              <a:ea typeface="Arial"/>
              <a:cs typeface="Bejerano" pitchFamily="2" charset="-79"/>
              <a:sym typeface="Arial"/>
            </a:rPr>
          </a:br>
          <a:r>
            <a:rPr lang="he-IL" sz="2400" b="1" i="0" u="none" strike="noStrike" kern="1200" cap="none" dirty="0">
              <a:solidFill>
                <a:srgbClr val="000000"/>
              </a:solidFill>
              <a:latin typeface="Arial"/>
              <a:ea typeface="Arial"/>
              <a:cs typeface="Bejerano" pitchFamily="2" charset="-79"/>
              <a:sym typeface="Arial"/>
            </a:rPr>
            <a:t>בית שמאי לומדים ממשה רבנו שהיו לו שני בנים גרשום ואליעזר ובית הלל למדו מהקב"ה – אדם וחוה.</a:t>
          </a:r>
          <a:br>
            <a:rPr lang="en-US" sz="2400" b="1" i="0" u="none" strike="noStrike" kern="1200" cap="none" dirty="0">
              <a:solidFill>
                <a:srgbClr val="000000"/>
              </a:solidFill>
              <a:latin typeface="Arial"/>
              <a:ea typeface="Arial"/>
              <a:cs typeface="Bejerano" pitchFamily="2" charset="-79"/>
              <a:sym typeface="Arial"/>
            </a:rPr>
          </a:br>
          <a:r>
            <a:rPr lang="he-IL" sz="2400" b="1" i="0" u="none" strike="noStrike" kern="1200" cap="none" dirty="0">
              <a:solidFill>
                <a:srgbClr val="000000"/>
              </a:solidFill>
              <a:latin typeface="Arial"/>
              <a:ea typeface="Arial"/>
              <a:cs typeface="Bejerano" pitchFamily="2" charset="-79"/>
              <a:sym typeface="Arial"/>
            </a:rPr>
            <a:t>הלכה כבת הלל.</a:t>
          </a:r>
        </a:p>
      </dsp:txBody>
      <dsp:txXfrm>
        <a:off x="3264461" y="2474910"/>
        <a:ext cx="2740699" cy="2487110"/>
      </dsp:txXfrm>
    </dsp:sp>
    <dsp:sp modelId="{78EDF3AB-F909-4C64-8F18-66D5BB32F9C9}">
      <dsp:nvSpPr>
        <dsp:cNvPr id="0" name=""/>
        <dsp:cNvSpPr/>
      </dsp:nvSpPr>
      <dsp:spPr>
        <a:xfrm>
          <a:off x="6994602" y="2344263"/>
          <a:ext cx="2247163" cy="288226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he-IL" sz="2400" b="1" kern="1200" dirty="0">
              <a:cs typeface="Bejerano" pitchFamily="2" charset="-79"/>
            </a:rPr>
            <a:t>משנה : </a:t>
          </a:r>
        </a:p>
        <a:p>
          <a:pPr marL="0" lvl="0" indent="0" algn="ctr" defTabSz="1066800" rtl="1">
            <a:lnSpc>
              <a:spcPct val="90000"/>
            </a:lnSpc>
            <a:spcBef>
              <a:spcPct val="0"/>
            </a:spcBef>
            <a:spcAft>
              <a:spcPct val="35000"/>
            </a:spcAft>
            <a:buNone/>
          </a:pPr>
          <a:r>
            <a:rPr lang="he-IL" sz="2400" b="1" kern="1200" dirty="0">
              <a:cs typeface="Bejerano" pitchFamily="2" charset="-79"/>
            </a:rPr>
            <a:t>לא יבטל אדם מפריה ורביה, אלא אם כן יש לו בנים. בית שמאי אומרים: שני זכרים. ובית הלל אומרים: זכר ונקבה, שנאמר: "זָכרּ ונְקֵבָהּ   בְרָאָם" בראשית ה, ב.</a:t>
          </a:r>
          <a:endParaRPr lang="he-IL" sz="2400" kern="1200" dirty="0"/>
        </a:p>
      </dsp:txBody>
      <dsp:txXfrm>
        <a:off x="6994602" y="2344263"/>
        <a:ext cx="2247163" cy="2882267"/>
      </dsp:txXfrm>
    </dsp:sp>
    <dsp:sp modelId="{80BD498C-2BAD-4148-8E8C-09A8864F3EA0}">
      <dsp:nvSpPr>
        <dsp:cNvPr id="0" name=""/>
        <dsp:cNvSpPr/>
      </dsp:nvSpPr>
      <dsp:spPr>
        <a:xfrm>
          <a:off x="2395548" y="1065201"/>
          <a:ext cx="2253579" cy="115555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he-IL" sz="2000" b="1" kern="1200" dirty="0">
              <a:cs typeface="Bejerano" pitchFamily="2" charset="-79"/>
            </a:rPr>
            <a:t>התשובה לשאלה זו תלמד גם על האופי והתכלית של מצוות "פרו ורבו".</a:t>
          </a:r>
          <a:r>
            <a:rPr lang="en-AU" sz="2000" kern="1200" dirty="0"/>
            <a:t>	</a:t>
          </a:r>
          <a:endParaRPr lang="he-IL" sz="2000" kern="1200" dirty="0"/>
        </a:p>
      </dsp:txBody>
      <dsp:txXfrm>
        <a:off x="2395548" y="1065201"/>
        <a:ext cx="2253579" cy="11555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403527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lvl="0" indent="0" algn="l" rtl="1">
              <a:spcBef>
                <a:spcPts val="0"/>
              </a:spcBef>
              <a:spcAft>
                <a:spcPts val="0"/>
              </a:spcAft>
              <a:buNone/>
            </a:pPr>
            <a:fld id="{00000000-1234-1234-1234-123412341234}" type="slidenum">
              <a:rPr lang="x-none" smtClean="0"/>
              <a:t>‹#›</a:t>
            </a:fld>
            <a:endParaRPr lang="x-none"/>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endParaRPr lang="he-IL"/>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he-IL"/>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pPr marL="0" lvl="0" indent="0" algn="l" rtl="1">
              <a:spcBef>
                <a:spcPts val="0"/>
              </a:spcBef>
              <a:spcAft>
                <a:spcPts val="0"/>
              </a:spcAft>
              <a:buNone/>
            </a:pPr>
            <a:fld id="{00000000-1234-1234-1234-123412341234}" type="slidenum">
              <a:rPr lang="x-none" smtClean="0"/>
              <a:t>‹#›</a:t>
            </a:fld>
            <a:endParaRPr lang="x-none"/>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10.xml" /><Relationship Id="rId1" Type="http://schemas.openxmlformats.org/officeDocument/2006/relationships/slideLayout" Target="../slideLayouts/slideLayout7.xml" /><Relationship Id="rId5" Type="http://schemas.openxmlformats.org/officeDocument/2006/relationships/image" Target="../media/image16.png" /><Relationship Id="rId4" Type="http://schemas.openxmlformats.org/officeDocument/2006/relationships/image" Target="../media/image15.png"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6.xml" /></Relationships>
</file>

<file path=ppt/slides/_rels/slide21.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8" Type="http://schemas.openxmlformats.org/officeDocument/2006/relationships/image" Target="../media/image25.pn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24.png" /><Relationship Id="rId1" Type="http://schemas.openxmlformats.org/officeDocument/2006/relationships/slideLayout" Target="../slideLayouts/slideLayout7.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9.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pn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055440" y="1700808"/>
            <a:ext cx="10363200" cy="1780108"/>
          </a:xfrm>
          <a:prstGeom prst="rect">
            <a:avLst/>
          </a:prstGeom>
          <a:noFill/>
          <a:ln>
            <a:noFill/>
          </a:ln>
        </p:spPr>
        <p:txBody>
          <a:bodyPr spcFirstLastPara="1" wrap="square" lIns="91425" tIns="45700" rIns="91425" bIns="45700" anchor="b" anchorCtr="0">
            <a:noAutofit/>
          </a:bodyPr>
          <a:lstStyle/>
          <a:p>
            <a:pPr lvl="0">
              <a:lnSpc>
                <a:spcPct val="90000"/>
              </a:lnSpc>
              <a:spcBef>
                <a:spcPts val="0"/>
              </a:spcBef>
              <a:buClr>
                <a:schemeClr val="dk1"/>
              </a:buClr>
              <a:buSzPts val="6000"/>
            </a:pPr>
            <a:r>
              <a:rPr lang="he-IL" sz="7200" dirty="0">
                <a:cs typeface="Ahava" pitchFamily="2" charset="-79"/>
              </a:rPr>
              <a:t>"טֹובִים הַשְׁנַיִם מִן  הָאֶחָד" </a:t>
            </a:r>
            <a:endParaRPr sz="7200" dirty="0">
              <a:cs typeface="Ahava" pitchFamily="2" charset="-79"/>
            </a:endParaRPr>
          </a:p>
        </p:txBody>
      </p:sp>
      <p:sp>
        <p:nvSpPr>
          <p:cNvPr id="85" name="Google Shape;85;p13"/>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algn="ctr" rtl="1">
              <a:lnSpc>
                <a:spcPct val="90000"/>
              </a:lnSpc>
              <a:spcBef>
                <a:spcPts val="0"/>
              </a:spcBef>
              <a:spcAft>
                <a:spcPts val="0"/>
              </a:spcAft>
              <a:buClr>
                <a:schemeClr val="dk1"/>
              </a:buClr>
              <a:buSzPts val="2400"/>
              <a:buNone/>
            </a:pPr>
            <a:r>
              <a:rPr lang="he-IL" dirty="0"/>
              <a:t>פרק א</a:t>
            </a:r>
            <a:endParaRPr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950" y="54868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360" y="548680"/>
            <a:ext cx="9867800" cy="5693866"/>
          </a:xfrm>
          <a:prstGeom prst="rect">
            <a:avLst/>
          </a:prstGeom>
        </p:spPr>
        <p:txBody>
          <a:bodyPr wrap="square">
            <a:spAutoFit/>
          </a:bodyPr>
          <a:lstStyle/>
          <a:p>
            <a:pPr algn="r" rtl="1"/>
            <a:r>
              <a:rPr lang="he-IL" sz="2800" b="1" dirty="0">
                <a:cs typeface="Bejerano" pitchFamily="2" charset="-79"/>
              </a:rPr>
              <a:t>זוגיות כהשלמה </a:t>
            </a:r>
          </a:p>
          <a:p>
            <a:pPr algn="r" rtl="1"/>
            <a:endParaRPr lang="he-IL" sz="2800" b="1" dirty="0">
              <a:cs typeface="Bejerano" pitchFamily="2" charset="-79"/>
            </a:endParaRPr>
          </a:p>
          <a:p>
            <a:pPr algn="r" rtl="1"/>
            <a:r>
              <a:rPr lang="he-IL" sz="2800" b="1" dirty="0">
                <a:cs typeface="Bejerano" pitchFamily="2" charset="-79"/>
              </a:rPr>
              <a:t>הכניסה למערכת זוגית היא הזדמנות למפגש עשיר וממלא בין שני בני אדם הבוחרים לקשור את חייהם זה בזה. הקשר הזוגי הוא מקום שבו </a:t>
            </a:r>
            <a:r>
              <a:rPr lang="he-IL" sz="2800" b="1" u="sng" dirty="0">
                <a:cs typeface="Bejerano" pitchFamily="2" charset="-79"/>
              </a:rPr>
              <a:t>כל אחד מבני הזוג מביא את עולמו </a:t>
            </a:r>
            <a:r>
              <a:rPr lang="he-IL" sz="2800" b="1" dirty="0">
                <a:cs typeface="Bejerano" pitchFamily="2" charset="-79"/>
              </a:rPr>
              <a:t>ועצמיותו, </a:t>
            </a:r>
            <a:r>
              <a:rPr lang="he-IL" sz="2800" b="1" u="sng" dirty="0">
                <a:cs typeface="Bejerano" pitchFamily="2" charset="-79"/>
              </a:rPr>
              <a:t>תורם </a:t>
            </a:r>
            <a:r>
              <a:rPr lang="he-IL" sz="2800" b="1" dirty="0">
                <a:cs typeface="Bejerano" pitchFamily="2" charset="-79"/>
              </a:rPr>
              <a:t>מנקודות העוצמה שבאישיות שלו ו</a:t>
            </a:r>
            <a:r>
              <a:rPr lang="he-IL" sz="2800" b="1" u="sng" dirty="0">
                <a:cs typeface="Bejerano" pitchFamily="2" charset="-79"/>
              </a:rPr>
              <a:t>נתרם </a:t>
            </a:r>
            <a:r>
              <a:rPr lang="he-IL" sz="2800" b="1" dirty="0">
                <a:cs typeface="Bejerano" pitchFamily="2" charset="-79"/>
              </a:rPr>
              <a:t>מאלו של בן או בת זוגו. לצד ההעצמה והמקום שהמערכת הזוגית נותנת לכל אחד, היא גם דורשת מעצם טבעה </a:t>
            </a:r>
            <a:r>
              <a:rPr lang="he-IL" sz="2800" b="1" u="sng" dirty="0">
                <a:cs typeface="Bejerano" pitchFamily="2" charset="-79"/>
              </a:rPr>
              <a:t>התחשבות</a:t>
            </a:r>
            <a:r>
              <a:rPr lang="he-IL" sz="2800" b="1" dirty="0">
                <a:cs typeface="Bejerano" pitchFamily="2" charset="-79"/>
              </a:rPr>
              <a:t> הכרוכה בנתינת מקום לבן או בת הזוג. האיזונים בין צורכי כל אחד מבני הזוג הם גם הבסיס להשלמה ההדדית בחיי הזוגיות. ההשלמה המעשית והנפשית היא הבונה מערכת זוגית תקינה. קשר תקין וטוב בין בני זוג המבוסס על </a:t>
            </a:r>
            <a:r>
              <a:rPr lang="he-IL" sz="2800" b="1" u="sng" dirty="0">
                <a:cs typeface="Bejerano" pitchFamily="2" charset="-79"/>
              </a:rPr>
              <a:t>נתינה הדדית,</a:t>
            </a:r>
            <a:r>
              <a:rPr lang="he-IL" sz="2800" b="1" dirty="0">
                <a:cs typeface="Bejerano" pitchFamily="2" charset="-79"/>
              </a:rPr>
              <a:t> מעניק ונותן להם כזוג ולכל אחד מהם באופן אישי. עמדת הנותן היא גם עמדת המקבל. הכניסה לברית הנישואין, שעוצמתה היא דווקא במחויבות שבה, יוצרת קשר של קיימא בין שני בני הזוג. קשר זה הוא שמאפשר לשני בני הזוג ביטחון, מערכת תמיכה וצמיחה, השראה ושמחה. </a:t>
            </a:r>
            <a:endParaRPr lang="en-AU" sz="2800" b="1" dirty="0">
              <a:cs typeface="Bejerano" pitchFamily="2" charset="-79"/>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5815406"/>
            <a:ext cx="1104900" cy="103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360" y="5824537"/>
            <a:ext cx="1104900" cy="103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408" y="5706961"/>
            <a:ext cx="1104900" cy="103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72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p:nvPr/>
        </p:nvSpPr>
        <p:spPr>
          <a:xfrm>
            <a:off x="2802834" y="2606849"/>
            <a:ext cx="1046921" cy="556591"/>
          </a:xfrm>
          <a:prstGeom prst="leftArrow">
            <a:avLst>
              <a:gd name="adj1" fmla="val 50000"/>
              <a:gd name="adj2" fmla="val 500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7"/>
          <p:cNvSpPr/>
          <p:nvPr/>
        </p:nvSpPr>
        <p:spPr>
          <a:xfrm>
            <a:off x="781877" y="2542929"/>
            <a:ext cx="1967948" cy="890126"/>
          </a:xfrm>
          <a:prstGeom prst="ellipse">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a:spcBef>
                <a:spcPts val="0"/>
              </a:spcBef>
              <a:spcAft>
                <a:spcPts val="0"/>
              </a:spcAft>
              <a:buNone/>
            </a:pPr>
            <a:r>
              <a:rPr lang="x-none" sz="1800" b="1" i="0" u="none" strike="noStrike" cap="none">
                <a:solidFill>
                  <a:schemeClr val="dk1"/>
                </a:solidFill>
                <a:latin typeface="Calibri"/>
                <a:ea typeface="Calibri"/>
                <a:cs typeface="Bejerano" pitchFamily="2" charset="-79"/>
                <a:sym typeface="Calibri"/>
              </a:rPr>
              <a:t>אהבה פירושה נתינה הדדית</a:t>
            </a:r>
            <a:endParaRPr b="1" dirty="0">
              <a:cs typeface="Bejerano" pitchFamily="2" charset="-79"/>
            </a:endParaRPr>
          </a:p>
        </p:txBody>
      </p:sp>
      <p:sp>
        <p:nvSpPr>
          <p:cNvPr id="115" name="Google Shape;115;p17"/>
          <p:cNvSpPr/>
          <p:nvPr/>
        </p:nvSpPr>
        <p:spPr>
          <a:xfrm>
            <a:off x="2941981" y="4764617"/>
            <a:ext cx="1046921" cy="556591"/>
          </a:xfrm>
          <a:prstGeom prst="lef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17"/>
          <p:cNvSpPr/>
          <p:nvPr/>
        </p:nvSpPr>
        <p:spPr>
          <a:xfrm>
            <a:off x="-125896" y="3836964"/>
            <a:ext cx="2928730" cy="2411896"/>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2400" b="1">
                <a:cs typeface="Bejerano" pitchFamily="2" charset="-79"/>
                <a:sym typeface="Calibri"/>
              </a:rPr>
              <a:t>ברגע שמתחילים לדרוש אחד מהשני דברים אז אין אהבה ומתחילות מרבות. אהבה מגיעה רק ע"י נתינה הדדית אחד לשני</a:t>
            </a:r>
            <a:endParaRPr sz="2400" b="1" dirty="0">
              <a:cs typeface="Bejerano" pitchFamily="2" charset="-79"/>
            </a:endParaRPr>
          </a:p>
        </p:txBody>
      </p:sp>
      <p:sp>
        <p:nvSpPr>
          <p:cNvPr id="117" name="Google Shape;117;p17"/>
          <p:cNvSpPr/>
          <p:nvPr/>
        </p:nvSpPr>
        <p:spPr>
          <a:xfrm>
            <a:off x="3988903" y="228717"/>
            <a:ext cx="7964558" cy="6667338"/>
          </a:xfrm>
          <a:prstGeom prst="rect">
            <a:avLst/>
          </a:prstGeom>
          <a:noFill/>
          <a:ln>
            <a:noFill/>
          </a:ln>
        </p:spPr>
        <p:txBody>
          <a:bodyPr spcFirstLastPara="1" wrap="square" lIns="91425" tIns="45700" rIns="91425" bIns="45700" anchor="t" anchorCtr="0">
            <a:noAutofit/>
          </a:bodyPr>
          <a:lstStyle/>
          <a:p>
            <a:pPr marL="457200" marR="0" lvl="0" indent="0" algn="ctr" rtl="1">
              <a:spcBef>
                <a:spcPts val="0"/>
              </a:spcBef>
              <a:spcAft>
                <a:spcPts val="0"/>
              </a:spcAft>
              <a:buNone/>
            </a:pPr>
            <a:r>
              <a:rPr lang="x-none" sz="2800" b="1">
                <a:cs typeface="Bejerano" pitchFamily="2" charset="-79"/>
              </a:rPr>
              <a:t>כל אדם שאין לו אישה אינו אדם שלם</a:t>
            </a:r>
            <a:endParaRPr lang="he-IL" sz="2800" b="1" dirty="0">
              <a:cs typeface="Bejerano" pitchFamily="2" charset="-79"/>
            </a:endParaRPr>
          </a:p>
          <a:p>
            <a:pPr marL="457200" marR="0" lvl="0" indent="0" algn="ctr" rtl="1">
              <a:spcBef>
                <a:spcPts val="0"/>
              </a:spcBef>
              <a:spcAft>
                <a:spcPts val="0"/>
              </a:spcAft>
              <a:buNone/>
            </a:pPr>
            <a:r>
              <a:rPr lang="x-none" sz="2800" b="1">
                <a:cs typeface="Bejerano" pitchFamily="2" charset="-79"/>
              </a:rPr>
              <a:t>הרב אליהו דסלר, מכתב מאליהו, חלק א, </a:t>
            </a:r>
            <a:endParaRPr sz="2800" b="1" dirty="0">
              <a:cs typeface="Bejerano" pitchFamily="2" charset="-79"/>
              <a:sym typeface="Calibri"/>
            </a:endParaRPr>
          </a:p>
          <a:p>
            <a:pPr marL="228600" marR="0" lvl="0" indent="0" algn="r" rtl="1">
              <a:spcBef>
                <a:spcPts val="0"/>
              </a:spcBef>
              <a:spcAft>
                <a:spcPts val="0"/>
              </a:spcAft>
              <a:buNone/>
            </a:pPr>
            <a:r>
              <a:rPr lang="x-none" sz="2800" b="1">
                <a:cs typeface="Bejerano" pitchFamily="2" charset="-79"/>
                <a:sym typeface="Calibri"/>
              </a:rPr>
              <a:t>..אהבה זו באה על ידי </a:t>
            </a:r>
            <a:r>
              <a:rPr lang="x-none" sz="2800" b="1" u="sng">
                <a:cs typeface="Bejerano" pitchFamily="2" charset="-79"/>
                <a:sym typeface="Calibri"/>
              </a:rPr>
              <a:t>השלימם</a:t>
            </a:r>
            <a:r>
              <a:rPr lang="x-none" sz="2800" b="1">
                <a:cs typeface="Bejerano" pitchFamily="2" charset="-79"/>
                <a:sym typeface="Calibri"/>
              </a:rPr>
              <a:t> זה את זה. הן שם האל ב</a:t>
            </a:r>
            <a:r>
              <a:rPr lang="he-IL" sz="2800" b="1" dirty="0">
                <a:cs typeface="Bejerano" pitchFamily="2" charset="-79"/>
                <a:sym typeface="Calibri"/>
              </a:rPr>
              <a:t>"</a:t>
            </a:r>
            <a:r>
              <a:rPr lang="x-none" sz="2800" b="1">
                <a:cs typeface="Bejerano" pitchFamily="2" charset="-79"/>
                <a:sym typeface="Calibri"/>
              </a:rPr>
              <a:t>ה ככה בטבעם, כאמרם</a:t>
            </a:r>
            <a:r>
              <a:rPr lang="he-IL" sz="2800" b="1" dirty="0">
                <a:cs typeface="Bejerano" pitchFamily="2" charset="-79"/>
                <a:sym typeface="Calibri"/>
              </a:rPr>
              <a:t> "</a:t>
            </a:r>
            <a:r>
              <a:rPr lang="x-none" sz="2800" b="1">
                <a:cs typeface="Bejerano" pitchFamily="2" charset="-79"/>
                <a:sym typeface="Calibri"/>
              </a:rPr>
              <a:t>כל שאין לו אישה... אינו אדם שלם</a:t>
            </a:r>
            <a:r>
              <a:rPr lang="he-IL" sz="2800" b="1" dirty="0">
                <a:cs typeface="Bejerano" pitchFamily="2" charset="-79"/>
                <a:sym typeface="Calibri"/>
              </a:rPr>
              <a:t>"</a:t>
            </a:r>
            <a:r>
              <a:rPr lang="x-none" sz="2800" b="1">
                <a:cs typeface="Bejerano" pitchFamily="2" charset="-79"/>
                <a:sym typeface="Calibri"/>
              </a:rPr>
              <a:t> בראשית רבה יז, ב</a:t>
            </a:r>
            <a:r>
              <a:rPr lang="en-AU" sz="2800" b="1" dirty="0">
                <a:cs typeface="Bejerano" pitchFamily="2" charset="-79"/>
                <a:sym typeface="Calibri"/>
              </a:rPr>
              <a:t> </a:t>
            </a:r>
            <a:r>
              <a:rPr lang="he-IL" sz="2800" b="1" dirty="0">
                <a:cs typeface="Bejerano" pitchFamily="2" charset="-79"/>
                <a:sym typeface="Calibri"/>
              </a:rPr>
              <a:t>ובה</a:t>
            </a:r>
            <a:r>
              <a:rPr lang="x-none" sz="2800" b="1">
                <a:cs typeface="Bejerano" pitchFamily="2" charset="-79"/>
                <a:sym typeface="Calibri"/>
              </a:rPr>
              <a:t>יות האדם לבדו הנהו חסר, כי לא יוכל למלא את תפקידו. על כן בהיותם  נותנים השלמה זה לזה, יאהבו זה את זה כאשר נתבאר, </a:t>
            </a:r>
            <a:r>
              <a:rPr lang="x-none" sz="2800" b="1">
                <a:cs typeface="Bejerano" pitchFamily="2" charset="-79"/>
              </a:rPr>
              <a:t>כי הנותן יאהב</a:t>
            </a:r>
            <a:r>
              <a:rPr lang="x-none" sz="2800" b="1">
                <a:cs typeface="Bejerano" pitchFamily="2" charset="-79"/>
                <a:sym typeface="Calibri"/>
              </a:rPr>
              <a:t>. וזהו אשר באהבתם, כל שאיפתם היא ליתן להשפיע נחת ועונג זה לזה...</a:t>
            </a:r>
            <a:endParaRPr sz="2800" b="1" dirty="0">
              <a:cs typeface="Bejerano" pitchFamily="2" charset="-79"/>
              <a:sym typeface="Calibri"/>
            </a:endParaRPr>
          </a:p>
          <a:p>
            <a:pPr marL="457200" marR="0" lvl="0" indent="0" algn="r" rtl="1">
              <a:spcBef>
                <a:spcPts val="0"/>
              </a:spcBef>
              <a:spcAft>
                <a:spcPts val="0"/>
              </a:spcAft>
              <a:buNone/>
            </a:pPr>
            <a:r>
              <a:rPr lang="x-none" sz="2800" b="1">
                <a:cs typeface="Bejerano" pitchFamily="2" charset="-79"/>
                <a:sym typeface="Calibri"/>
              </a:rPr>
              <a:t> </a:t>
            </a:r>
            <a:endParaRPr sz="2800" b="1" dirty="0">
              <a:cs typeface="Bejerano" pitchFamily="2" charset="-79"/>
              <a:sym typeface="Calibri"/>
            </a:endParaRPr>
          </a:p>
          <a:p>
            <a:pPr marL="457200" marR="0" lvl="0" indent="0" algn="r" rtl="1">
              <a:spcBef>
                <a:spcPts val="0"/>
              </a:spcBef>
              <a:spcAft>
                <a:spcPts val="0"/>
              </a:spcAft>
              <a:buNone/>
            </a:pPr>
            <a:r>
              <a:rPr lang="x-none" sz="2800" b="1">
                <a:cs typeface="Bejerano" pitchFamily="2" charset="-79"/>
                <a:sym typeface="Calibri"/>
              </a:rPr>
              <a:t>וכן אני אומר תמיד לזוג בעת שמחת כלולותיהם: היזהרו יקרים, שתמיד תשאפו להשביע נחת זה לזה, כאשר תרגישו בכם בשעה זו. </a:t>
            </a:r>
            <a:r>
              <a:rPr lang="x-none" sz="2800" b="1" u="sng">
                <a:cs typeface="Bejerano" pitchFamily="2" charset="-79"/>
                <a:sym typeface="Calibri"/>
              </a:rPr>
              <a:t>ודעו אשר ברגע שתתחילו לדרוש דרישות זה מזה, הנה כבר אושרכם מכם והלאה</a:t>
            </a:r>
            <a:r>
              <a:rPr lang="x-none" sz="2800" b="1">
                <a:cs typeface="Bejerano" pitchFamily="2" charset="-79"/>
                <a:sym typeface="Calibri"/>
              </a:rPr>
              <a:t>. ...הקשר הטוב בין איש ואשתו, יהיה כאשר שניהם יגיעו למעלת הנתינה. אז אהבתם לא תיפסק, וחייהם ימלאו אושר ונחת, כל ימיהם אשר יחיו עלי אדמות.</a:t>
            </a:r>
            <a:endParaRPr sz="2800" b="1" dirty="0">
              <a:cs typeface="Bejerano" pitchFamily="2" charset="-79"/>
              <a:sym typeface="Calibri"/>
            </a:endParaRPr>
          </a:p>
        </p:txBody>
      </p:sp>
      <p:sp>
        <p:nvSpPr>
          <p:cNvPr id="118" name="Google Shape;118;p17"/>
          <p:cNvSpPr/>
          <p:nvPr/>
        </p:nvSpPr>
        <p:spPr>
          <a:xfrm>
            <a:off x="2802834" y="1531297"/>
            <a:ext cx="1046921" cy="556591"/>
          </a:xfrm>
          <a:prstGeom prst="leftArrow">
            <a:avLst>
              <a:gd name="adj1" fmla="val 50000"/>
              <a:gd name="adj2" fmla="val 50000"/>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7"/>
          <p:cNvSpPr/>
          <p:nvPr/>
        </p:nvSpPr>
        <p:spPr>
          <a:xfrm>
            <a:off x="0" y="941769"/>
            <a:ext cx="2676939" cy="1533709"/>
          </a:xfrm>
          <a:prstGeom prst="ellipse">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2000" b="1">
                <a:cs typeface="Bejerano" pitchFamily="2" charset="-79"/>
                <a:sym typeface="Calibri"/>
              </a:rPr>
              <a:t>אדם ללא בן זוג אינו אדם שלם, הוא אינו יכול להגשים את כל כוחותיו ללא בן הזוג</a:t>
            </a:r>
            <a:endParaRPr sz="2000" b="1" dirty="0">
              <a:cs typeface="Bejerano"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500"/>
                                        <p:tgtEl>
                                          <p:spTgt spid="11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fade">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6"/>
                                        </p:tgtEl>
                                        <p:attrNameLst>
                                          <p:attrName>style.visibility</p:attrName>
                                        </p:attrNameLst>
                                      </p:cBhvr>
                                      <p:to>
                                        <p:strVal val="visible"/>
                                      </p:to>
                                    </p:set>
                                    <p:animEffect transition="in" filter="fade">
                                      <p:cBhvr>
                                        <p:cTn id="37"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407368" y="2420888"/>
            <a:ext cx="10972800" cy="1252728"/>
          </a:xfrm>
          <a:prstGeom prst="rect">
            <a:avLst/>
          </a:prstGeom>
          <a:noFill/>
          <a:ln>
            <a:noFill/>
          </a:ln>
        </p:spPr>
        <p:txBody>
          <a:bodyPr spcFirstLastPara="1" wrap="square" lIns="91425" tIns="45700" rIns="91425" bIns="45700" anchor="ctr" anchorCtr="0">
            <a:noAutofit/>
          </a:bodyPr>
          <a:lstStyle/>
          <a:p>
            <a:pPr lvl="0">
              <a:lnSpc>
                <a:spcPct val="90000"/>
              </a:lnSpc>
              <a:spcBef>
                <a:spcPts val="0"/>
              </a:spcBef>
              <a:buClr>
                <a:schemeClr val="dk1"/>
              </a:buClr>
              <a:buSzPts val="4400"/>
            </a:pPr>
            <a:r>
              <a:rPr lang="x-none" sz="7200" b="1">
                <a:solidFill>
                  <a:srgbClr val="000000"/>
                </a:solidFill>
                <a:effectLst>
                  <a:outerShdw blurRad="38100" dist="38100" dir="2700000" algn="tl">
                    <a:srgbClr val="000000">
                      <a:alpha val="43137"/>
                    </a:srgbClr>
                  </a:outerShdw>
                </a:effectLst>
                <a:latin typeface="Arial"/>
                <a:ea typeface="Arial"/>
                <a:cs typeface="Bejerano" pitchFamily="2" charset="-79"/>
                <a:sym typeface="Arial"/>
              </a:rPr>
              <a:t>האתגר בזוגויות</a:t>
            </a:r>
            <a:br>
              <a:rPr lang="he-IL" sz="7200" b="1" dirty="0">
                <a:solidFill>
                  <a:srgbClr val="000000"/>
                </a:solidFill>
                <a:effectLst>
                  <a:outerShdw blurRad="38100" dist="38100" dir="2700000" algn="tl">
                    <a:srgbClr val="000000">
                      <a:alpha val="43137"/>
                    </a:srgbClr>
                  </a:outerShdw>
                </a:effectLst>
                <a:latin typeface="Arial"/>
                <a:ea typeface="Arial"/>
                <a:cs typeface="Bejerano" pitchFamily="2" charset="-79"/>
                <a:sym typeface="Arial"/>
              </a:rPr>
            </a:br>
            <a:br>
              <a:rPr lang="he-IL" sz="7200" b="1" dirty="0">
                <a:solidFill>
                  <a:srgbClr val="000000"/>
                </a:solidFill>
                <a:effectLst>
                  <a:outerShdw blurRad="38100" dist="38100" dir="2700000" algn="tl">
                    <a:srgbClr val="000000">
                      <a:alpha val="43137"/>
                    </a:srgbClr>
                  </a:outerShdw>
                </a:effectLst>
                <a:latin typeface="Arial"/>
                <a:ea typeface="Arial"/>
                <a:cs typeface="Bejerano" pitchFamily="2" charset="-79"/>
                <a:sym typeface="Arial"/>
              </a:rPr>
            </a:br>
            <a:br>
              <a:rPr lang="he-IL" sz="4000" b="1" dirty="0">
                <a:solidFill>
                  <a:srgbClr val="000000"/>
                </a:solidFill>
                <a:latin typeface="Arial"/>
                <a:ea typeface="Arial"/>
                <a:cs typeface="Bejerano" pitchFamily="2" charset="-79"/>
                <a:sym typeface="Arial"/>
              </a:rPr>
            </a:br>
            <a:r>
              <a:rPr lang="he-IL" sz="4000" b="1" dirty="0">
                <a:solidFill>
                  <a:srgbClr val="000000"/>
                </a:solidFill>
                <a:latin typeface="Arial"/>
                <a:ea typeface="Arial"/>
                <a:cs typeface="Bejerano" pitchFamily="2" charset="-79"/>
                <a:sym typeface="Arial"/>
              </a:rPr>
              <a:t>קשר זוגי טוב ובונה נוצר כאשר יש הרגשה הדדית </a:t>
            </a:r>
            <a:br>
              <a:rPr lang="he-IL" sz="4000" b="1" dirty="0">
                <a:solidFill>
                  <a:srgbClr val="000000"/>
                </a:solidFill>
                <a:latin typeface="Arial"/>
                <a:ea typeface="Arial"/>
                <a:cs typeface="Bejerano" pitchFamily="2" charset="-79"/>
                <a:sym typeface="Arial"/>
              </a:rPr>
            </a:br>
            <a:r>
              <a:rPr lang="he-IL" sz="4000" b="1" dirty="0">
                <a:solidFill>
                  <a:srgbClr val="000000"/>
                </a:solidFill>
                <a:latin typeface="Arial"/>
                <a:ea typeface="Arial"/>
                <a:cs typeface="Bejerano" pitchFamily="2" charset="-79"/>
                <a:sym typeface="Arial"/>
              </a:rPr>
              <a:t>של השלמה ושלמות בין בני הזוג. </a:t>
            </a:r>
            <a:br>
              <a:rPr lang="he-IL" sz="4000" b="1" dirty="0">
                <a:solidFill>
                  <a:srgbClr val="000000"/>
                </a:solidFill>
                <a:latin typeface="Arial"/>
                <a:ea typeface="Arial"/>
                <a:cs typeface="Bejerano" pitchFamily="2" charset="-79"/>
                <a:sym typeface="Arial"/>
              </a:rPr>
            </a:br>
            <a:r>
              <a:rPr lang="he-IL" sz="4000" b="1" dirty="0">
                <a:solidFill>
                  <a:srgbClr val="000000"/>
                </a:solidFill>
                <a:latin typeface="Arial"/>
                <a:ea typeface="Arial"/>
                <a:cs typeface="Bejerano" pitchFamily="2" charset="-79"/>
                <a:sym typeface="Arial"/>
              </a:rPr>
              <a:t>דרשת חכמים מצביעה על כך שלעתים</a:t>
            </a:r>
            <a:br>
              <a:rPr lang="he-IL" sz="4000" b="1" dirty="0">
                <a:solidFill>
                  <a:srgbClr val="000000"/>
                </a:solidFill>
                <a:latin typeface="Arial"/>
                <a:ea typeface="Arial"/>
                <a:cs typeface="Bejerano" pitchFamily="2" charset="-79"/>
                <a:sym typeface="Arial"/>
              </a:rPr>
            </a:br>
            <a:r>
              <a:rPr lang="he-IL" sz="4000" b="1" dirty="0">
                <a:solidFill>
                  <a:srgbClr val="000000"/>
                </a:solidFill>
                <a:latin typeface="Arial"/>
                <a:ea typeface="Arial"/>
                <a:cs typeface="Bejerano" pitchFamily="2" charset="-79"/>
                <a:sym typeface="Arial"/>
              </a:rPr>
              <a:t> ההרגשה אף יכולה להיות הפוכה.</a:t>
            </a:r>
            <a:br>
              <a:rPr lang="he-IL" sz="4000" b="1" dirty="0">
                <a:solidFill>
                  <a:srgbClr val="000000"/>
                </a:solidFill>
                <a:latin typeface="Arial"/>
                <a:ea typeface="Arial"/>
                <a:cs typeface="Bejerano" pitchFamily="2" charset="-79"/>
                <a:sym typeface="Arial"/>
              </a:rPr>
            </a:br>
            <a:endParaRPr sz="4000" b="1" dirty="0">
              <a:solidFill>
                <a:srgbClr val="000000"/>
              </a:solidFill>
              <a:latin typeface="Arial"/>
              <a:ea typeface="Arial"/>
              <a:cs typeface="Bejerano" pitchFamily="2" charset="-79"/>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19"/>
          <p:cNvSpPr/>
          <p:nvPr/>
        </p:nvSpPr>
        <p:spPr>
          <a:xfrm rot="2309846" flipH="1">
            <a:off x="8640818" y="4653754"/>
            <a:ext cx="1048249" cy="587941"/>
          </a:xfrm>
          <a:prstGeom prst="leftArrow">
            <a:avLst>
              <a:gd name="adj1" fmla="val 50000"/>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19"/>
          <p:cNvSpPr/>
          <p:nvPr/>
        </p:nvSpPr>
        <p:spPr>
          <a:xfrm>
            <a:off x="8675055" y="5275221"/>
            <a:ext cx="1683027" cy="1434779"/>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2400" b="0" i="0" u="none" strike="noStrike" cap="none">
                <a:solidFill>
                  <a:schemeClr val="dk1"/>
                </a:solidFill>
                <a:latin typeface="Calibri"/>
                <a:ea typeface="Calibri"/>
                <a:cs typeface="Bejerano" pitchFamily="2" charset="-79"/>
                <a:sym typeface="Calibri"/>
              </a:rPr>
              <a:t>מצא טוב=</a:t>
            </a:r>
            <a:endParaRPr sz="1800" dirty="0">
              <a:cs typeface="Bejerano" pitchFamily="2" charset="-79"/>
            </a:endParaRPr>
          </a:p>
          <a:p>
            <a:pPr marL="0" marR="0" lvl="0" indent="0" algn="ctr" rtl="1">
              <a:spcBef>
                <a:spcPts val="0"/>
              </a:spcBef>
              <a:spcAft>
                <a:spcPts val="0"/>
              </a:spcAft>
              <a:buNone/>
            </a:pPr>
            <a:r>
              <a:rPr lang="x-none" sz="2400" b="0" i="0" u="none" strike="noStrike" cap="none">
                <a:solidFill>
                  <a:schemeClr val="dk1"/>
                </a:solidFill>
                <a:latin typeface="Calibri"/>
                <a:ea typeface="Calibri"/>
                <a:cs typeface="Bejerano" pitchFamily="2" charset="-79"/>
                <a:sym typeface="Calibri"/>
              </a:rPr>
              <a:t>קשר טוב ובונה</a:t>
            </a:r>
            <a:endParaRPr sz="1800" dirty="0">
              <a:cs typeface="Bejerano" pitchFamily="2" charset="-79"/>
            </a:endParaRPr>
          </a:p>
        </p:txBody>
      </p:sp>
      <p:sp>
        <p:nvSpPr>
          <p:cNvPr id="132" name="Google Shape;132;p19"/>
          <p:cNvSpPr/>
          <p:nvPr/>
        </p:nvSpPr>
        <p:spPr>
          <a:xfrm>
            <a:off x="182126" y="4298104"/>
            <a:ext cx="2928730" cy="2411896"/>
          </a:xfrm>
          <a:prstGeom prst="ellipse">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2800" b="0" i="0" u="none" strike="noStrike" cap="none">
                <a:solidFill>
                  <a:schemeClr val="dk1"/>
                </a:solidFill>
                <a:latin typeface="Calibri"/>
                <a:ea typeface="Calibri"/>
                <a:cs typeface="Bejerano" pitchFamily="2" charset="-79"/>
                <a:sym typeface="Calibri"/>
              </a:rPr>
              <a:t>מוצא אני מר ממות את האישה-</a:t>
            </a:r>
            <a:endParaRPr sz="2000" dirty="0">
              <a:cs typeface="Bejerano" pitchFamily="2" charset="-79"/>
            </a:endParaRPr>
          </a:p>
          <a:p>
            <a:pPr marL="0" marR="0" lvl="0" indent="0" algn="ctr" rtl="1">
              <a:spcBef>
                <a:spcPts val="0"/>
              </a:spcBef>
              <a:spcAft>
                <a:spcPts val="0"/>
              </a:spcAft>
              <a:buNone/>
            </a:pPr>
            <a:r>
              <a:rPr lang="x-none" sz="2800" b="0" i="0" u="none" strike="noStrike" cap="none">
                <a:solidFill>
                  <a:schemeClr val="dk1"/>
                </a:solidFill>
                <a:latin typeface="Calibri"/>
                <a:ea typeface="Calibri"/>
                <a:cs typeface="Bejerano" pitchFamily="2" charset="-79"/>
                <a:sym typeface="Calibri"/>
              </a:rPr>
              <a:t>קשר הרסני</a:t>
            </a:r>
            <a:endParaRPr sz="2000" dirty="0">
              <a:cs typeface="Bejerano" pitchFamily="2" charset="-79"/>
            </a:endParaRPr>
          </a:p>
        </p:txBody>
      </p:sp>
      <p:sp>
        <p:nvSpPr>
          <p:cNvPr id="133" name="Google Shape;133;p19"/>
          <p:cNvSpPr/>
          <p:nvPr/>
        </p:nvSpPr>
        <p:spPr>
          <a:xfrm>
            <a:off x="5689100" y="331254"/>
            <a:ext cx="3401893" cy="92333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4800" b="1">
                <a:cs typeface="Bejerano" pitchFamily="2" charset="-79"/>
                <a:sym typeface="Calibri"/>
              </a:rPr>
              <a:t>מצא/ מוצא?</a:t>
            </a:r>
            <a:endParaRPr sz="4800" b="1" dirty="0">
              <a:cs typeface="Bejerano" pitchFamily="2" charset="-79"/>
            </a:endParaRPr>
          </a:p>
        </p:txBody>
      </p:sp>
      <p:sp>
        <p:nvSpPr>
          <p:cNvPr id="134" name="Google Shape;134;p19"/>
          <p:cNvSpPr/>
          <p:nvPr/>
        </p:nvSpPr>
        <p:spPr>
          <a:xfrm rot="7998372" flipH="1">
            <a:off x="1347719" y="3862788"/>
            <a:ext cx="1113486" cy="690203"/>
          </a:xfrm>
          <a:prstGeom prst="lef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Rectangle 1"/>
          <p:cNvSpPr/>
          <p:nvPr/>
        </p:nvSpPr>
        <p:spPr>
          <a:xfrm>
            <a:off x="623392" y="1182232"/>
            <a:ext cx="9232089" cy="3539430"/>
          </a:xfrm>
          <a:prstGeom prst="rect">
            <a:avLst/>
          </a:prstGeom>
        </p:spPr>
        <p:txBody>
          <a:bodyPr wrap="square">
            <a:spAutoFit/>
          </a:bodyPr>
          <a:lstStyle/>
          <a:p>
            <a:pPr algn="r" rtl="1"/>
            <a:r>
              <a:rPr lang="he-IL" sz="3200" b="1" dirty="0">
                <a:cs typeface="Bejerano" pitchFamily="2" charset="-79"/>
              </a:rPr>
              <a:t>תלמוד בבלי מסכת ברכות דף ח עמוד א </a:t>
            </a:r>
          </a:p>
          <a:p>
            <a:pPr algn="r" rtl="1"/>
            <a:endParaRPr lang="he-IL" sz="3200" b="1" dirty="0">
              <a:cs typeface="Bejerano" pitchFamily="2" charset="-79"/>
            </a:endParaRPr>
          </a:p>
          <a:p>
            <a:pPr algn="r" rtl="1"/>
            <a:r>
              <a:rPr lang="he-IL" sz="3200" b="1" dirty="0">
                <a:cs typeface="Bejerano" pitchFamily="2" charset="-79"/>
              </a:rPr>
              <a:t>במערבא, כי נסיב אינש אתתא, אמרי ליה הכי =</a:t>
            </a:r>
          </a:p>
          <a:p>
            <a:pPr algn="r" rtl="1"/>
            <a:r>
              <a:rPr lang="he-IL" sz="3200" b="1" dirty="0">
                <a:cs typeface="Bejerano" pitchFamily="2" charset="-79"/>
              </a:rPr>
              <a:t>בארץ ישראל, כאשר אדם נושא אישה, אומרים לו כך:</a:t>
            </a:r>
          </a:p>
          <a:p>
            <a:pPr algn="r" rtl="1"/>
            <a:r>
              <a:rPr lang="he-IL" sz="3200" b="1" dirty="0">
                <a:cs typeface="Bejerano" pitchFamily="2" charset="-79"/>
              </a:rPr>
              <a:t> "מצא" או "מוצא"? "מצא" דכתיב: "מצָא אִשׁה מָצָא טֹוב וַיָפק רָצֹון מֵה'" משלי יח, כב. </a:t>
            </a:r>
          </a:p>
          <a:p>
            <a:pPr algn="r" rtl="1"/>
            <a:r>
              <a:rPr lang="he-IL" sz="3200" b="1" dirty="0">
                <a:cs typeface="Bejerano" pitchFamily="2" charset="-79"/>
              </a:rPr>
              <a:t>"מוצא" דכתיב: "ּומֹוצֶא אֲנִי מַר מִמָוֶת אֶת הָאִּשׁה" קהלת ז, כו.</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662" y="4721662"/>
            <a:ext cx="2428875"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5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fade">
                                      <p:cBhvr>
                                        <p:cTn id="27"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p:nvPr/>
        </p:nvSpPr>
        <p:spPr>
          <a:xfrm>
            <a:off x="4969173" y="1254584"/>
            <a:ext cx="7010400" cy="5120954"/>
          </a:xfrm>
          <a:prstGeom prst="rect">
            <a:avLst/>
          </a:prstGeom>
          <a:noFill/>
          <a:ln>
            <a:noFill/>
          </a:ln>
        </p:spPr>
        <p:txBody>
          <a:bodyPr spcFirstLastPara="1" wrap="square" lIns="91425" tIns="45700" rIns="91425" bIns="45700" anchor="t" anchorCtr="0">
            <a:noAutofit/>
          </a:bodyPr>
          <a:lstStyle/>
          <a:p>
            <a:pPr algn="r" rtl="1"/>
            <a:r>
              <a:rPr lang="x-none" sz="2800" b="1">
                <a:cs typeface="Bejerano" pitchFamily="2" charset="-79"/>
                <a:sym typeface="Calibri"/>
              </a:rPr>
              <a:t>מטרונה שאלה את ר’ יוסי בן חלפתא. </a:t>
            </a:r>
            <a:endParaRPr sz="2800" b="1" dirty="0">
              <a:cs typeface="Bejerano" pitchFamily="2" charset="-79"/>
            </a:endParaRPr>
          </a:p>
          <a:p>
            <a:pPr algn="r" rtl="1"/>
            <a:r>
              <a:rPr lang="x-none" sz="2800" b="1">
                <a:cs typeface="Bejerano" pitchFamily="2" charset="-79"/>
                <a:sym typeface="Calibri"/>
              </a:rPr>
              <a:t>אמרה לו: לכמה ימים ברא הקב”ה את עולמו? </a:t>
            </a:r>
            <a:endParaRPr sz="2800" b="1" dirty="0">
              <a:cs typeface="Bejerano" pitchFamily="2" charset="-79"/>
            </a:endParaRPr>
          </a:p>
          <a:p>
            <a:pPr algn="r" rtl="1"/>
            <a:r>
              <a:rPr lang="x-none" sz="2800" b="1">
                <a:cs typeface="Bejerano" pitchFamily="2" charset="-79"/>
                <a:sym typeface="Calibri"/>
              </a:rPr>
              <a:t>אמר לה: לששה ימים, דכתיב</a:t>
            </a:r>
            <a:r>
              <a:rPr lang="he-IL" sz="2800" b="1" dirty="0">
                <a:cs typeface="Bejerano" pitchFamily="2" charset="-79"/>
                <a:sym typeface="Calibri"/>
              </a:rPr>
              <a:t>  "</a:t>
            </a:r>
            <a:r>
              <a:rPr lang="x-none" sz="2800" b="1">
                <a:cs typeface="Bejerano" pitchFamily="2" charset="-79"/>
                <a:sym typeface="Calibri"/>
              </a:rPr>
              <a:t>כִּי שׁשׁת יָמִים עָשׂה ה’ אֶת הַשּׁ</a:t>
            </a:r>
            <a:r>
              <a:rPr lang="he-IL" sz="2800" b="1" dirty="0">
                <a:cs typeface="Bejerano" pitchFamily="2" charset="-79"/>
                <a:sym typeface="Calibri"/>
              </a:rPr>
              <a:t>מ</a:t>
            </a:r>
            <a:r>
              <a:rPr lang="x-none" sz="2800" b="1">
                <a:cs typeface="Bejerano" pitchFamily="2" charset="-79"/>
                <a:sym typeface="Calibri"/>
              </a:rPr>
              <a:t>יִם וְאֶת הָאָרֶץ וּבַיּוֹם הַשְּׁ</a:t>
            </a:r>
            <a:r>
              <a:rPr lang="he-IL" sz="2800" b="1" dirty="0">
                <a:cs typeface="Bejerano" pitchFamily="2" charset="-79"/>
                <a:sym typeface="Calibri"/>
              </a:rPr>
              <a:t>ב</a:t>
            </a:r>
            <a:r>
              <a:rPr lang="x-none" sz="2800" b="1">
                <a:cs typeface="Bejerano" pitchFamily="2" charset="-79"/>
                <a:sym typeface="Calibri"/>
              </a:rPr>
              <a:t>ִיעִי שׁבַת וַיִּנָּפַש</a:t>
            </a:r>
            <a:r>
              <a:rPr lang="he-IL" sz="2800" b="1" dirty="0">
                <a:cs typeface="Bejerano" pitchFamily="2" charset="-79"/>
                <a:sym typeface="Calibri"/>
              </a:rPr>
              <a:t> </a:t>
            </a:r>
            <a:r>
              <a:rPr lang="x-none" sz="2000" b="1">
                <a:cs typeface="Bejerano" pitchFamily="2" charset="-79"/>
                <a:sym typeface="Calibri"/>
              </a:rPr>
              <a:t>שמות לא, יז</a:t>
            </a:r>
            <a:endParaRPr lang="he-IL" sz="2000" b="1" dirty="0">
              <a:cs typeface="Bejerano" pitchFamily="2" charset="-79"/>
              <a:sym typeface="Calibri"/>
            </a:endParaRPr>
          </a:p>
          <a:p>
            <a:pPr algn="r" rtl="1"/>
            <a:r>
              <a:rPr lang="x-none" sz="2800" b="1">
                <a:cs typeface="Bejerano" pitchFamily="2" charset="-79"/>
                <a:sym typeface="Calibri"/>
              </a:rPr>
              <a:t>אמרה לו: מיכן ואילך מה יושב ועושה? </a:t>
            </a:r>
            <a:endParaRPr sz="2800" b="1" dirty="0">
              <a:cs typeface="Bejerano" pitchFamily="2" charset="-79"/>
            </a:endParaRPr>
          </a:p>
          <a:p>
            <a:pPr algn="r" rtl="1"/>
            <a:r>
              <a:rPr lang="x-none" sz="2800" b="1">
                <a:cs typeface="Bejerano" pitchFamily="2" charset="-79"/>
                <a:sym typeface="Calibri"/>
              </a:rPr>
              <a:t>אמר לה: יושב ומזווג זיווגים. בתו של פלוני לפלוני, אשתו של פלוני לפלוני, ממונו של פלוני לפלוני. </a:t>
            </a:r>
            <a:endParaRPr sz="2800" b="1" dirty="0">
              <a:cs typeface="Bejerano" pitchFamily="2" charset="-79"/>
            </a:endParaRPr>
          </a:p>
          <a:p>
            <a:pPr algn="r" rtl="1"/>
            <a:r>
              <a:rPr lang="x-none" sz="2800" b="1">
                <a:cs typeface="Bejerano" pitchFamily="2" charset="-79"/>
                <a:sym typeface="Calibri"/>
              </a:rPr>
              <a:t>אמרה לו: כמה עבדים וכמה שפחות יש לי, ולשעה קלה אני מזווגתן. </a:t>
            </a:r>
            <a:endParaRPr sz="2800" b="1" dirty="0">
              <a:cs typeface="Bejerano" pitchFamily="2" charset="-79"/>
            </a:endParaRPr>
          </a:p>
          <a:p>
            <a:pPr algn="r" rtl="1"/>
            <a:r>
              <a:rPr lang="x-none" sz="2800" b="1">
                <a:cs typeface="Bejerano" pitchFamily="2" charset="-79"/>
                <a:sym typeface="Calibri"/>
              </a:rPr>
              <a:t>אמר לה: אם קלה היא בעיניך, קשה היא לפני המקום כקריעת ים סוף, דכתיב</a:t>
            </a:r>
            <a:r>
              <a:rPr lang="he-IL" sz="2800" b="1" dirty="0">
                <a:cs typeface="Bejerano" pitchFamily="2" charset="-79"/>
                <a:sym typeface="Calibri"/>
              </a:rPr>
              <a:t> "</a:t>
            </a:r>
            <a:r>
              <a:rPr lang="x-none" sz="2800" b="1">
                <a:cs typeface="Bejerano" pitchFamily="2" charset="-79"/>
                <a:sym typeface="Calibri"/>
              </a:rPr>
              <a:t>אֱלֹקִים מוֹשִׁיב יְחִידִים בַּיְתָה” </a:t>
            </a:r>
            <a:r>
              <a:rPr lang="x-none" sz="2000" b="1">
                <a:cs typeface="Bejerano" pitchFamily="2" charset="-79"/>
                <a:sym typeface="Calibri"/>
              </a:rPr>
              <a:t>תהלים סח, ז</a:t>
            </a:r>
            <a:r>
              <a:rPr lang="he-IL" sz="2000" b="1" dirty="0">
                <a:cs typeface="Bejerano" pitchFamily="2" charset="-79"/>
                <a:sym typeface="Calibri"/>
              </a:rPr>
              <a:t>  </a:t>
            </a:r>
            <a:r>
              <a:rPr lang="x-none" sz="2800" b="1">
                <a:cs typeface="Bejerano" pitchFamily="2" charset="-79"/>
                <a:sym typeface="Calibri"/>
              </a:rPr>
              <a:t>הלך לו ר’ יוסי בן חלפתא לביתו. </a:t>
            </a:r>
            <a:endParaRPr sz="2800" b="1" dirty="0">
              <a:cs typeface="Bejerano" pitchFamily="2" charset="-79"/>
              <a:sym typeface="Calibri"/>
            </a:endParaRPr>
          </a:p>
        </p:txBody>
      </p:sp>
      <p:sp>
        <p:nvSpPr>
          <p:cNvPr id="140" name="Google Shape;140;p20"/>
          <p:cNvSpPr/>
          <p:nvPr/>
        </p:nvSpPr>
        <p:spPr>
          <a:xfrm>
            <a:off x="1775520" y="476672"/>
            <a:ext cx="7289175" cy="92333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5400" b="0" i="0" u="none" strike="noStrike" cap="none">
                <a:solidFill>
                  <a:srgbClr val="1E4E79"/>
                </a:solidFill>
                <a:latin typeface="Calibri"/>
                <a:ea typeface="Calibri"/>
                <a:cs typeface="Bejerano" pitchFamily="2" charset="-79"/>
                <a:sym typeface="Calibri"/>
              </a:rPr>
              <a:t>קשה זיווגם כקריעת ים סוף</a:t>
            </a:r>
            <a:endParaRPr sz="5400" b="0" i="0" u="none" strike="noStrike" cap="none" dirty="0">
              <a:solidFill>
                <a:srgbClr val="1E4E79"/>
              </a:solidFill>
              <a:latin typeface="Calibri"/>
              <a:ea typeface="Calibri"/>
              <a:cs typeface="Bejerano" pitchFamily="2" charset="-79"/>
              <a:sym typeface="Calibri"/>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2276872"/>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p:tgtEl>
                                          <p:spTgt spid="14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additive="base">
                                        <p:cTn id="12" dur="500"/>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p:nvPr/>
        </p:nvSpPr>
        <p:spPr>
          <a:xfrm>
            <a:off x="3359696" y="1254584"/>
            <a:ext cx="8619877" cy="5632311"/>
          </a:xfrm>
          <a:prstGeom prst="rect">
            <a:avLst/>
          </a:prstGeom>
          <a:noFill/>
          <a:ln>
            <a:noFill/>
          </a:ln>
        </p:spPr>
        <p:txBody>
          <a:bodyPr spcFirstLastPara="1" wrap="square" lIns="91425" tIns="45700" rIns="91425" bIns="45700" anchor="t" anchorCtr="0">
            <a:noAutofit/>
          </a:bodyPr>
          <a:lstStyle/>
          <a:p>
            <a:pPr algn="r" rtl="1"/>
            <a:r>
              <a:rPr lang="x-none" sz="2400" b="1">
                <a:cs typeface="Bejerano" pitchFamily="2" charset="-79"/>
                <a:sym typeface="Calibri"/>
              </a:rPr>
              <a:t>מה עשתה? </a:t>
            </a:r>
            <a:r>
              <a:rPr lang="he-IL" sz="2400" b="1" dirty="0">
                <a:cs typeface="Bejerano" pitchFamily="2" charset="-79"/>
                <a:sym typeface="Calibri"/>
              </a:rPr>
              <a:t>   </a:t>
            </a:r>
            <a:r>
              <a:rPr lang="x-none" sz="2400" b="1">
                <a:cs typeface="Bejerano" pitchFamily="2" charset="-79"/>
                <a:sym typeface="Calibri"/>
              </a:rPr>
              <a:t>שלחה והביאה אלף עבדים ואלף שפחות והעמידה אותן שורות שורות, </a:t>
            </a:r>
            <a:endParaRPr sz="2400" b="1" dirty="0">
              <a:cs typeface="Bejerano" pitchFamily="2" charset="-79"/>
            </a:endParaRPr>
          </a:p>
          <a:p>
            <a:pPr algn="r" rtl="1"/>
            <a:r>
              <a:rPr lang="x-none" sz="2400" b="1">
                <a:cs typeface="Bejerano" pitchFamily="2" charset="-79"/>
                <a:sym typeface="Calibri"/>
              </a:rPr>
              <a:t>אמרה להם: פלוני ישא את פלונית, ופלונית תשא את פלוני. בבוקר באו לפניה, זה ראשה פרוע, זה עינו סמויה, זה ידו שבורה, וזה רגלו שבורה. זה אומר איני רוצה את זו, וזאת אומרת אני רוצה את זה</a:t>
            </a:r>
            <a:r>
              <a:rPr lang="he-IL" sz="2400" b="1" dirty="0">
                <a:cs typeface="Bejerano" pitchFamily="2" charset="-79"/>
                <a:sym typeface="Calibri"/>
              </a:rPr>
              <a:t>.</a:t>
            </a:r>
          </a:p>
          <a:p>
            <a:pPr algn="r" rtl="1"/>
            <a:r>
              <a:rPr lang="x-none" sz="2400" b="1">
                <a:cs typeface="Bejerano" pitchFamily="2" charset="-79"/>
                <a:sym typeface="Calibri"/>
              </a:rPr>
              <a:t>שלחה לו ואמרה לו: יפה תורתכם, נאה ומשובחת. </a:t>
            </a:r>
            <a:br>
              <a:rPr lang="x-none" sz="2400" b="1">
                <a:cs typeface="Bejerano" pitchFamily="2" charset="-79"/>
                <a:sym typeface="Calibri"/>
              </a:rPr>
            </a:br>
            <a:r>
              <a:rPr lang="x-none" sz="2400" b="1">
                <a:cs typeface="Bejerano" pitchFamily="2" charset="-79"/>
                <a:sym typeface="Calibri"/>
              </a:rPr>
              <a:t>אמר לה: לא כך אמרתי לך, אם קלה היא בעיניך, קשה לפני המקום כקריעת ים סוף,</a:t>
            </a:r>
            <a:endParaRPr sz="2400" b="1" dirty="0">
              <a:cs typeface="Bejerano" pitchFamily="2" charset="-79"/>
            </a:endParaRPr>
          </a:p>
          <a:p>
            <a:pPr algn="r" rtl="1"/>
            <a:endParaRPr sz="2400" b="1" dirty="0">
              <a:cs typeface="Bejerano" pitchFamily="2" charset="-79"/>
              <a:sym typeface="Calibri"/>
            </a:endParaRPr>
          </a:p>
          <a:p>
            <a:pPr algn="r" rtl="1"/>
            <a:r>
              <a:rPr lang="x-none" sz="2400" b="1">
                <a:cs typeface="Bejerano" pitchFamily="2" charset="-79"/>
                <a:sym typeface="Calibri"/>
              </a:rPr>
              <a:t> דכתיב: “אֱלֹקִים מוֹשִׁיב יְחִידִים בַּיְתָה </a:t>
            </a:r>
            <a:br>
              <a:rPr lang="x-none" sz="2400" b="1">
                <a:cs typeface="Bejerano" pitchFamily="2" charset="-79"/>
                <a:sym typeface="Calibri"/>
              </a:rPr>
            </a:br>
            <a:endParaRPr sz="2400" b="1" dirty="0">
              <a:cs typeface="Bejerano" pitchFamily="2" charset="-79"/>
              <a:sym typeface="Calibri"/>
            </a:endParaRPr>
          </a:p>
          <a:p>
            <a:pPr algn="r" rtl="1"/>
            <a:r>
              <a:rPr lang="x-none" sz="2400" b="1">
                <a:cs typeface="Bejerano" pitchFamily="2" charset="-79"/>
                <a:sym typeface="Calibri"/>
              </a:rPr>
              <a:t>מוֹצִיא אֲסִירִים בַּכּוֹשָׁרוֹת</a:t>
            </a:r>
            <a:r>
              <a:rPr lang="he-IL" sz="2400" b="1" dirty="0">
                <a:cs typeface="Bejerano" pitchFamily="2" charset="-79"/>
                <a:sym typeface="Calibri"/>
              </a:rPr>
              <a:t>" תה</a:t>
            </a:r>
            <a:r>
              <a:rPr lang="x-none" sz="2400" b="1">
                <a:cs typeface="Bejerano" pitchFamily="2" charset="-79"/>
                <a:sym typeface="Calibri"/>
              </a:rPr>
              <a:t>ילים סח, ז</a:t>
            </a:r>
            <a:endParaRPr sz="2400" b="1" dirty="0">
              <a:cs typeface="Bejerano" pitchFamily="2" charset="-79"/>
            </a:endParaRPr>
          </a:p>
          <a:p>
            <a:pPr algn="r" rtl="1"/>
            <a:endParaRPr sz="2400" b="1" dirty="0">
              <a:cs typeface="Bejerano" pitchFamily="2" charset="-79"/>
              <a:sym typeface="Calibri"/>
            </a:endParaRPr>
          </a:p>
          <a:p>
            <a:pPr algn="r" rtl="1"/>
            <a:r>
              <a:rPr lang="x-none" sz="2400" b="1">
                <a:cs typeface="Bejerano" pitchFamily="2" charset="-79"/>
                <a:sym typeface="Calibri"/>
              </a:rPr>
              <a:t>מהו בַּכּוֹשָׁרוֹת? בכו שירות, אילו בוכין ואילו משוררים. מה הקב”ה עושה? מביאן על כורחן, ומזווגן זה לזו. </a:t>
            </a:r>
            <a:endParaRPr sz="2400" b="1" dirty="0">
              <a:cs typeface="Bejerano" pitchFamily="2" charset="-79"/>
              <a:sym typeface="Calibri"/>
            </a:endParaRPr>
          </a:p>
          <a:p>
            <a:pPr algn="r" rtl="1"/>
            <a:r>
              <a:rPr lang="x-none" sz="2400" b="1">
                <a:cs typeface="Bejerano" pitchFamily="2" charset="-79"/>
                <a:sym typeface="Calibri"/>
              </a:rPr>
              <a:t> </a:t>
            </a:r>
            <a:endParaRPr sz="2400" b="1" dirty="0">
              <a:cs typeface="Bejerano" pitchFamily="2" charset="-79"/>
              <a:sym typeface="Calibri"/>
            </a:endParaRPr>
          </a:p>
        </p:txBody>
      </p:sp>
      <p:sp>
        <p:nvSpPr>
          <p:cNvPr id="146" name="Google Shape;146;p21"/>
          <p:cNvSpPr/>
          <p:nvPr/>
        </p:nvSpPr>
        <p:spPr>
          <a:xfrm>
            <a:off x="3745465" y="331254"/>
            <a:ext cx="7289175" cy="923330"/>
          </a:xfrm>
          <a:prstGeom prst="rect">
            <a:avLst/>
          </a:prstGeom>
          <a:noFill/>
          <a:ln>
            <a:noFill/>
          </a:ln>
        </p:spPr>
        <p:txBody>
          <a:bodyPr spcFirstLastPara="1" wrap="square" lIns="91425" tIns="45700" rIns="91425" bIns="45700" anchor="t" anchorCtr="0">
            <a:noAutofit/>
          </a:bodyPr>
          <a:lstStyle/>
          <a:p>
            <a:pPr marL="0" marR="0" lvl="0" indent="0" algn="ctr" rtl="1">
              <a:spcBef>
                <a:spcPts val="0"/>
              </a:spcBef>
              <a:spcAft>
                <a:spcPts val="0"/>
              </a:spcAft>
              <a:buNone/>
            </a:pPr>
            <a:r>
              <a:rPr lang="x-none" sz="5400">
                <a:solidFill>
                  <a:srgbClr val="1E4E79"/>
                </a:solidFill>
                <a:latin typeface="Calibri"/>
                <a:ea typeface="Calibri"/>
                <a:cs typeface="Calibri"/>
                <a:sym typeface="Calibri"/>
              </a:rPr>
              <a:t>קשה זיווגם כקריעת ים סוף</a:t>
            </a:r>
            <a:endParaRPr sz="5400" b="0" cap="none">
              <a:solidFill>
                <a:srgbClr val="1E4E79"/>
              </a:solidFill>
              <a:latin typeface="Calibri"/>
              <a:ea typeface="Calibri"/>
              <a:cs typeface="Calibri"/>
              <a:sym typeface="Calibri"/>
            </a:endParaRPr>
          </a:p>
        </p:txBody>
      </p:sp>
      <p:sp>
        <p:nvSpPr>
          <p:cNvPr id="147" name="Google Shape;147;p21"/>
          <p:cNvSpPr/>
          <p:nvPr/>
        </p:nvSpPr>
        <p:spPr>
          <a:xfrm>
            <a:off x="2036174" y="3624292"/>
            <a:ext cx="5353878" cy="371061"/>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br>
              <a:rPr lang="x-none" sz="2000" b="1">
                <a:solidFill>
                  <a:schemeClr val="dk1"/>
                </a:solidFill>
                <a:effectLst>
                  <a:outerShdw blurRad="38100" dist="38100" dir="2700000" algn="tl">
                    <a:srgbClr val="000000">
                      <a:alpha val="43137"/>
                    </a:srgbClr>
                  </a:outerShdw>
                </a:effectLst>
                <a:latin typeface="Calibri"/>
                <a:ea typeface="Calibri"/>
                <a:cs typeface="Bejerano" pitchFamily="2" charset="-79"/>
                <a:sym typeface="Calibri"/>
              </a:rPr>
            </a:br>
            <a:r>
              <a:rPr lang="x-none" sz="2000" b="1">
                <a:solidFill>
                  <a:schemeClr val="dk1"/>
                </a:solidFill>
                <a:effectLst>
                  <a:outerShdw blurRad="38100" dist="38100" dir="2700000" algn="tl">
                    <a:srgbClr val="000000">
                      <a:alpha val="43137"/>
                    </a:srgbClr>
                  </a:outerShdw>
                </a:effectLst>
                <a:latin typeface="Calibri"/>
                <a:ea typeface="Calibri"/>
                <a:cs typeface="Bejerano" pitchFamily="2" charset="-79"/>
                <a:sym typeface="Calibri"/>
              </a:rPr>
              <a:t>מכניס את הרווקים לבית</a:t>
            </a:r>
            <a:r>
              <a:rPr lang="he-IL" sz="2000" b="1" dirty="0">
                <a:solidFill>
                  <a:schemeClr val="dk1"/>
                </a:solidFill>
                <a:effectLst>
                  <a:outerShdw blurRad="38100" dist="38100" dir="2700000" algn="tl">
                    <a:srgbClr val="000000">
                      <a:alpha val="43137"/>
                    </a:srgbClr>
                  </a:outerShdw>
                </a:effectLst>
                <a:latin typeface="Calibri"/>
                <a:ea typeface="Calibri"/>
                <a:cs typeface="Bejerano" pitchFamily="2" charset="-79"/>
                <a:sym typeface="Calibri"/>
              </a:rPr>
              <a:t> </a:t>
            </a:r>
            <a:r>
              <a:rPr lang="x-none" sz="2000" b="1">
                <a:solidFill>
                  <a:schemeClr val="dk1"/>
                </a:solidFill>
                <a:effectLst>
                  <a:outerShdw blurRad="38100" dist="38100" dir="2700000" algn="tl">
                    <a:srgbClr val="000000">
                      <a:alpha val="43137"/>
                    </a:srgbClr>
                  </a:outerShdw>
                </a:effectLst>
                <a:latin typeface="Calibri"/>
                <a:ea typeface="Calibri"/>
                <a:cs typeface="Bejerano" pitchFamily="2" charset="-79"/>
                <a:sym typeface="Calibri"/>
              </a:rPr>
              <a:t>=</a:t>
            </a:r>
            <a:r>
              <a:rPr lang="he-IL" sz="2000" b="1" dirty="0">
                <a:solidFill>
                  <a:schemeClr val="dk1"/>
                </a:solidFill>
                <a:effectLst>
                  <a:outerShdw blurRad="38100" dist="38100" dir="2700000" algn="tl">
                    <a:srgbClr val="000000">
                      <a:alpha val="43137"/>
                    </a:srgbClr>
                  </a:outerShdw>
                </a:effectLst>
                <a:latin typeface="Calibri"/>
                <a:ea typeface="Calibri"/>
                <a:cs typeface="Bejerano" pitchFamily="2" charset="-79"/>
                <a:sym typeface="Calibri"/>
              </a:rPr>
              <a:t> </a:t>
            </a:r>
            <a:r>
              <a:rPr lang="x-none" sz="2000" b="1">
                <a:solidFill>
                  <a:schemeClr val="dk1"/>
                </a:solidFill>
                <a:effectLst>
                  <a:outerShdw blurRad="38100" dist="38100" dir="2700000" algn="tl">
                    <a:srgbClr val="000000">
                      <a:alpha val="43137"/>
                    </a:srgbClr>
                  </a:outerShdw>
                </a:effectLst>
                <a:latin typeface="Calibri"/>
                <a:ea typeface="Calibri"/>
                <a:cs typeface="Bejerano" pitchFamily="2" charset="-79"/>
                <a:sym typeface="Calibri"/>
              </a:rPr>
              <a:t>מחתן אותם</a:t>
            </a:r>
            <a:endParaRPr b="1" dirty="0">
              <a:effectLst>
                <a:outerShdw blurRad="38100" dist="38100" dir="2700000" algn="tl">
                  <a:srgbClr val="000000">
                    <a:alpha val="43137"/>
                  </a:srgbClr>
                </a:outerShdw>
              </a:effectLst>
              <a:cs typeface="Bejerano" pitchFamily="2" charset="-79"/>
            </a:endParaRPr>
          </a:p>
          <a:p>
            <a:pPr marL="0" marR="0" lvl="0" indent="0" algn="ctr" rtl="1">
              <a:spcBef>
                <a:spcPts val="0"/>
              </a:spcBef>
              <a:spcAft>
                <a:spcPts val="0"/>
              </a:spcAft>
              <a:buNone/>
            </a:pPr>
            <a:endParaRPr sz="2000" b="1" dirty="0">
              <a:solidFill>
                <a:schemeClr val="dk1"/>
              </a:solidFill>
              <a:effectLst>
                <a:outerShdw blurRad="38100" dist="38100" dir="2700000" algn="tl">
                  <a:srgbClr val="000000">
                    <a:alpha val="43137"/>
                  </a:srgbClr>
                </a:outerShdw>
              </a:effectLst>
              <a:latin typeface="Calibri"/>
              <a:ea typeface="Calibri"/>
              <a:cs typeface="Bejerano" pitchFamily="2" charset="-79"/>
              <a:sym typeface="Calibri"/>
            </a:endParaRPr>
          </a:p>
        </p:txBody>
      </p:sp>
      <p:sp>
        <p:nvSpPr>
          <p:cNvPr id="148" name="Google Shape;148;p21"/>
          <p:cNvSpPr/>
          <p:nvPr/>
        </p:nvSpPr>
        <p:spPr>
          <a:xfrm>
            <a:off x="197941" y="4143623"/>
            <a:ext cx="7606356" cy="814423"/>
          </a:xfrm>
          <a:prstGeom prst="rect">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2400" b="1">
                <a:cs typeface="Bejerano" pitchFamily="2" charset="-79"/>
                <a:sym typeface="Calibri"/>
              </a:rPr>
              <a:t>מוציא את היחידים שהיו מקובעים בהרגליהם ובמחשבותיהם </a:t>
            </a:r>
            <a:endParaRPr lang="he-IL" sz="2400" b="1" dirty="0">
              <a:cs typeface="Bejerano" pitchFamily="2" charset="-79"/>
              <a:sym typeface="Calibri"/>
            </a:endParaRPr>
          </a:p>
          <a:p>
            <a:pPr algn="ctr" rtl="1"/>
            <a:r>
              <a:rPr lang="x-none" sz="2400" b="1">
                <a:cs typeface="Bejerano" pitchFamily="2" charset="-79"/>
                <a:sym typeface="Calibri"/>
              </a:rPr>
              <a:t>כאסירים בבית כלא והופך אותם לנשואים.</a:t>
            </a:r>
            <a:endParaRPr sz="2400" b="1" dirty="0">
              <a:cs typeface="Bejerano" pitchFamily="2" charset="-79"/>
            </a:endParaRPr>
          </a:p>
        </p:txBody>
      </p:sp>
      <p:sp>
        <p:nvSpPr>
          <p:cNvPr id="149" name="Google Shape;149;p21"/>
          <p:cNvSpPr/>
          <p:nvPr/>
        </p:nvSpPr>
        <p:spPr>
          <a:xfrm>
            <a:off x="212427" y="5821297"/>
            <a:ext cx="5353878" cy="814423"/>
          </a:xfrm>
          <a:prstGeom prst="rect">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2400" b="1">
                <a:cs typeface="Bejerano" pitchFamily="2" charset="-79"/>
                <a:sym typeface="Calibri"/>
              </a:rPr>
              <a:t>כמו שבכי ושירה הם שני הפכים כך בני הוזג בתחילת הדרך מרוחקים מאד וקשה מאד לחבר אותפ</a:t>
            </a:r>
            <a:endParaRPr sz="2400" b="1" dirty="0">
              <a:cs typeface="Bejerano" pitchFamily="2" charset="-79"/>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additive="base">
                                        <p:cTn id="12" dur="500"/>
                                        <p:tgtEl>
                                          <p:spTgt spid="14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500"/>
                                        <p:tgtEl>
                                          <p:spTgt spid="1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gtEl>
                                        <p:attrNameLst>
                                          <p:attrName>style.visibility</p:attrName>
                                        </p:attrNameLst>
                                      </p:cBhvr>
                                      <p:to>
                                        <p:strVal val="visible"/>
                                      </p:to>
                                    </p:set>
                                    <p:animEffect transition="in" filter="fade">
                                      <p:cBhvr>
                                        <p:cTn id="22" dur="500"/>
                                        <p:tgtEl>
                                          <p:spTgt spid="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9">
                                            <p:txEl>
                                              <p:pRg st="0" end="0"/>
                                            </p:txEl>
                                          </p:spTgt>
                                        </p:tgtEl>
                                        <p:attrNameLst>
                                          <p:attrName>style.visibility</p:attrName>
                                        </p:attrNameLst>
                                      </p:cBhvr>
                                      <p:to>
                                        <p:strVal val="visible"/>
                                      </p:to>
                                    </p:set>
                                    <p:animEffect transition="in" filter="fade">
                                      <p:cBhvr>
                                        <p:cTn id="27" dur="500"/>
                                        <p:tgtEl>
                                          <p:spTgt spid="1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p:nvPr/>
        </p:nvSpPr>
        <p:spPr>
          <a:xfrm>
            <a:off x="4969173" y="1254584"/>
            <a:ext cx="7010400" cy="2185214"/>
          </a:xfrm>
          <a:prstGeom prst="rect">
            <a:avLst/>
          </a:prstGeom>
          <a:noFill/>
          <a:ln>
            <a:noFill/>
          </a:ln>
        </p:spPr>
        <p:txBody>
          <a:bodyPr spcFirstLastPara="1" wrap="square" lIns="91425" tIns="45700" rIns="91425" bIns="45700" anchor="t" anchorCtr="0">
            <a:noAutofit/>
          </a:bodyPr>
          <a:lstStyle/>
          <a:p>
            <a:pPr algn="ctr" rtl="1"/>
            <a:r>
              <a:rPr lang="x-none" sz="3200" b="1">
                <a:cs typeface="Bejerano" pitchFamily="2" charset="-79"/>
                <a:sym typeface="Calibri"/>
              </a:rPr>
              <a:t>המהר"ל-חידושי אגדות</a:t>
            </a:r>
            <a:endParaRPr sz="3200" b="1" dirty="0">
              <a:cs typeface="Bejerano" pitchFamily="2" charset="-79"/>
            </a:endParaRPr>
          </a:p>
          <a:p>
            <a:pPr algn="r" rtl="1"/>
            <a:endParaRPr sz="3200" b="1" dirty="0">
              <a:cs typeface="Bejerano" pitchFamily="2" charset="-79"/>
              <a:sym typeface="Calibri"/>
            </a:endParaRPr>
          </a:p>
          <a:p>
            <a:pPr algn="r" rtl="1"/>
            <a:r>
              <a:rPr lang="x-none" sz="3200" b="1">
                <a:cs typeface="Bejerano" pitchFamily="2" charset="-79"/>
                <a:sym typeface="Calibri"/>
              </a:rPr>
              <a:t>...”קשה לזווגם כקריעת ים סוף”, רצה לומר כשם שהוא פלא גדול לקרוע דבר שהוא אחד כמו הים שהוא אחד, וקשה הוא לחלק ולהפרידו לשנים. וכך הוא פלא גדול לחבר שני דברים שהם בעצמם מחולקים, כדכתיב: “מוֹשִׁיב יְחִידִים בַּיְתָה” </a:t>
            </a:r>
            <a:r>
              <a:rPr lang="x-none" sz="2400" b="1">
                <a:cs typeface="Bejerano" pitchFamily="2" charset="-79"/>
                <a:sym typeface="Calibri"/>
              </a:rPr>
              <a:t>תהילים סח</a:t>
            </a:r>
            <a:r>
              <a:rPr lang="x-none" sz="3200" b="1">
                <a:cs typeface="Bejerano" pitchFamily="2" charset="-79"/>
                <a:sym typeface="Calibri"/>
              </a:rPr>
              <a:t>, כלומר יחידים שהם מחולקים ומפורדים להושיב אותם לחבר אותם, הוא כמו קריעת ים, שהוא חילוק דבר שהוא אחד.</a:t>
            </a:r>
            <a:endParaRPr sz="3200" b="1" dirty="0">
              <a:cs typeface="Bejerano" pitchFamily="2" charset="-79"/>
              <a:sym typeface="Calibri"/>
            </a:endParaRPr>
          </a:p>
        </p:txBody>
      </p:sp>
      <p:sp>
        <p:nvSpPr>
          <p:cNvPr id="155" name="Google Shape;155;p22"/>
          <p:cNvSpPr/>
          <p:nvPr/>
        </p:nvSpPr>
        <p:spPr>
          <a:xfrm>
            <a:off x="3745465" y="331254"/>
            <a:ext cx="7289175" cy="923330"/>
          </a:xfrm>
          <a:prstGeom prst="rect">
            <a:avLst/>
          </a:prstGeom>
          <a:noFill/>
          <a:ln>
            <a:noFill/>
          </a:ln>
        </p:spPr>
        <p:txBody>
          <a:bodyPr spcFirstLastPara="1" wrap="square" lIns="91425" tIns="45700" rIns="91425" bIns="45700" anchor="t" anchorCtr="0">
            <a:noAutofit/>
          </a:bodyPr>
          <a:lstStyle/>
          <a:p>
            <a:pPr algn="ctr" rtl="1"/>
            <a:r>
              <a:rPr lang="x-none" sz="3600" b="1">
                <a:cs typeface="Bejerano" pitchFamily="2" charset="-79"/>
                <a:sym typeface="Calibri"/>
              </a:rPr>
              <a:t>קשה זיווגם כקריעת ים סוף</a:t>
            </a:r>
            <a:endParaRPr sz="3600" b="1" dirty="0">
              <a:cs typeface="Bejerano" pitchFamily="2" charset="-79"/>
              <a:sym typeface="Calibri"/>
            </a:endParaRPr>
          </a:p>
        </p:txBody>
      </p:sp>
      <p:sp>
        <p:nvSpPr>
          <p:cNvPr id="156" name="Google Shape;156;p22"/>
          <p:cNvSpPr/>
          <p:nvPr/>
        </p:nvSpPr>
        <p:spPr>
          <a:xfrm>
            <a:off x="-33486" y="1171546"/>
            <a:ext cx="5400599" cy="4536504"/>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3200" b="1">
                <a:cs typeface="Bejerano" pitchFamily="2" charset="-79"/>
                <a:sym typeface="Calibri"/>
              </a:rPr>
              <a:t>כמו שקריעת ים סוף היא פלא גדול – כיה ים בפתאומיות נחלק לשנים כך לחבר שני חלקים מפורדים שני אנשים</a:t>
            </a:r>
            <a:r>
              <a:rPr lang="he-IL" sz="3200" b="1" dirty="0">
                <a:cs typeface="Bejerano" pitchFamily="2" charset="-79"/>
                <a:sym typeface="Calibri"/>
              </a:rPr>
              <a:t> </a:t>
            </a:r>
            <a:r>
              <a:rPr lang="x-none" sz="3200" b="1">
                <a:cs typeface="Bejerano" pitchFamily="2" charset="-79"/>
                <a:sym typeface="Calibri"/>
              </a:rPr>
              <a:t>לדבר אחד קשר זוגי אמיתי זה פלא גדול ועל טבעי</a:t>
            </a:r>
            <a:r>
              <a:rPr lang="he-IL" sz="3200" b="1" dirty="0">
                <a:cs typeface="Bejerano" pitchFamily="2" charset="-79"/>
                <a:sym typeface="Calibri"/>
              </a:rPr>
              <a:t>!!</a:t>
            </a:r>
            <a:endParaRPr sz="3200" b="1" dirty="0">
              <a:cs typeface="Bejerano"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additive="base">
                                        <p:cTn id="7" dur="500"/>
                                        <p:tgtEl>
                                          <p:spTgt spid="15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additive="base">
                                        <p:cTn id="12" dur="500"/>
                                        <p:tgtEl>
                                          <p:spTgt spid="15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6"/>
                                        </p:tgtEl>
                                        <p:attrNameLst>
                                          <p:attrName>style.visibility</p:attrName>
                                        </p:attrNameLst>
                                      </p:cBhvr>
                                      <p:to>
                                        <p:strVal val="visible"/>
                                      </p:to>
                                    </p:set>
                                    <p:animEffect transition="in" filter="fade">
                                      <p:cBhvr>
                                        <p:cTn id="1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4400"/>
              <a:buFont typeface="Calibri"/>
              <a:buNone/>
            </a:pPr>
            <a:r>
              <a:rPr lang="x-none" sz="6000">
                <a:effectLst>
                  <a:outerShdw blurRad="38100" dist="38100" dir="2700000" algn="tl">
                    <a:srgbClr val="000000">
                      <a:alpha val="43137"/>
                    </a:srgbClr>
                  </a:outerShdw>
                </a:effectLst>
                <a:cs typeface="Bejerano" pitchFamily="2" charset="-79"/>
              </a:rPr>
              <a:t>זכר ונקבה ברא אותם-השוני בין איש לאישה</a:t>
            </a:r>
            <a:endParaRPr sz="6000" dirty="0">
              <a:effectLst>
                <a:outerShdw blurRad="38100" dist="38100" dir="2700000" algn="tl">
                  <a:srgbClr val="000000">
                    <a:alpha val="43137"/>
                  </a:srgbClr>
                </a:outerShdw>
              </a:effectLst>
              <a:cs typeface="Bejerano" pitchFamily="2" charset="-79"/>
            </a:endParaRPr>
          </a:p>
        </p:txBody>
      </p:sp>
      <p:sp>
        <p:nvSpPr>
          <p:cNvPr id="2" name="Rectangle 1"/>
          <p:cNvSpPr/>
          <p:nvPr/>
        </p:nvSpPr>
        <p:spPr>
          <a:xfrm>
            <a:off x="2279576" y="2333685"/>
            <a:ext cx="8784976" cy="4524315"/>
          </a:xfrm>
          <a:prstGeom prst="rect">
            <a:avLst/>
          </a:prstGeom>
        </p:spPr>
        <p:txBody>
          <a:bodyPr wrap="square">
            <a:spAutoFit/>
          </a:bodyPr>
          <a:lstStyle/>
          <a:p>
            <a:pPr algn="r" rtl="1"/>
            <a:r>
              <a:rPr lang="he-IL" sz="3600" b="1" dirty="0">
                <a:cs typeface="Bejerano" pitchFamily="2" charset="-79"/>
              </a:rPr>
              <a:t>אחד האתגרים הגדולים של חיי נישואין הוא החיבור של שני בני אדם ויצירת שותפות מלאה ביניהם למשך כל ימי חייהם. הדבר מורכב במיוחד בשל העובדה שמדובר באיש ואישה השונים במבנה גופם ונפשם. אפשר להצביע על צדדים משותפים רבים בין גברים לנשים, אך גם על צדדים מבדילים ביניהם. הפרשנים שלפנינו חלוקים בשאלה אם ההבדל בין גברים לנשים הוא בעיקר פיזיולוגי, או שהוא נוגע למכלול האישיות שלהם.</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1" name="Google Shape;167;p24"/>
          <p:cNvSpPr/>
          <p:nvPr/>
        </p:nvSpPr>
        <p:spPr>
          <a:xfrm rot="5400000" flipH="1">
            <a:off x="5909641" y="796575"/>
            <a:ext cx="521234" cy="587941"/>
          </a:xfrm>
          <a:prstGeom prst="leftArrow">
            <a:avLst>
              <a:gd name="adj1" fmla="val 50000"/>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24"/>
          <p:cNvSpPr/>
          <p:nvPr/>
        </p:nvSpPr>
        <p:spPr>
          <a:xfrm>
            <a:off x="8557295" y="1351163"/>
            <a:ext cx="3458817" cy="174984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algn="r" rtl="1"/>
            <a:r>
              <a:rPr lang="x-none" sz="2000" b="1">
                <a:cs typeface="Bejerano" pitchFamily="2" charset="-79"/>
                <a:sym typeface="Calibri"/>
              </a:rPr>
              <a:t>רבינו עובדיה מספורנו, בראשית ב, כב </a:t>
            </a:r>
            <a:endParaRPr sz="2000" b="1" dirty="0">
              <a:cs typeface="Bejerano" pitchFamily="2" charset="-79"/>
              <a:sym typeface="Calibri"/>
            </a:endParaRPr>
          </a:p>
          <a:p>
            <a:pPr algn="r" rtl="1"/>
            <a:r>
              <a:rPr lang="x-none" sz="2000" b="1">
                <a:cs typeface="Bejerano" pitchFamily="2" charset="-79"/>
                <a:sym typeface="Calibri"/>
              </a:rPr>
              <a:t>“ויבן ה’ אלוקים את הצלע לאישה”: להיות לה צורת האיש וסגולותיו. ושתהיה נבדלת ממנו בכלים גשמיים בלבד, אשר בם יהיה הבדל ביניהם....</a:t>
            </a:r>
            <a:endParaRPr sz="2000" b="1" dirty="0">
              <a:cs typeface="Bejerano" pitchFamily="2" charset="-79"/>
              <a:sym typeface="Calibri"/>
            </a:endParaRPr>
          </a:p>
        </p:txBody>
      </p:sp>
      <p:sp>
        <p:nvSpPr>
          <p:cNvPr id="167" name="Google Shape;167;p24"/>
          <p:cNvSpPr/>
          <p:nvPr/>
        </p:nvSpPr>
        <p:spPr>
          <a:xfrm rot="2309846" flipH="1">
            <a:off x="8083453" y="540109"/>
            <a:ext cx="521234" cy="587941"/>
          </a:xfrm>
          <a:prstGeom prst="leftArrow">
            <a:avLst>
              <a:gd name="adj1" fmla="val 50000"/>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24"/>
          <p:cNvSpPr/>
          <p:nvPr/>
        </p:nvSpPr>
        <p:spPr>
          <a:xfrm>
            <a:off x="4725706" y="143108"/>
            <a:ext cx="3106127" cy="883558"/>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3200" b="1">
                <a:effectLst>
                  <a:outerShdw blurRad="38100" dist="38100" dir="2700000" algn="tl">
                    <a:srgbClr val="000000">
                      <a:alpha val="43137"/>
                    </a:srgbClr>
                  </a:outerShdw>
                </a:effectLst>
                <a:cs typeface="Bejerano" pitchFamily="2" charset="-79"/>
                <a:sym typeface="Calibri"/>
              </a:rPr>
              <a:t>מהו ההבדל בין האיש לאישה</a:t>
            </a:r>
            <a:endParaRPr sz="3200" b="1" dirty="0">
              <a:effectLst>
                <a:outerShdw blurRad="38100" dist="38100" dir="2700000" algn="tl">
                  <a:srgbClr val="000000">
                    <a:alpha val="43137"/>
                  </a:srgbClr>
                </a:outerShdw>
              </a:effectLst>
              <a:cs typeface="Bejerano" pitchFamily="2" charset="-79"/>
            </a:endParaRPr>
          </a:p>
        </p:txBody>
      </p:sp>
      <p:sp>
        <p:nvSpPr>
          <p:cNvPr id="170" name="Google Shape;170;p24"/>
          <p:cNvSpPr/>
          <p:nvPr/>
        </p:nvSpPr>
        <p:spPr>
          <a:xfrm>
            <a:off x="8456395" y="3314118"/>
            <a:ext cx="3559717" cy="2585323"/>
          </a:xfrm>
          <a:prstGeom prst="rect">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t" anchorCtr="0">
            <a:noAutofit/>
          </a:bodyPr>
          <a:lstStyle/>
          <a:p>
            <a:pPr algn="r" rtl="1"/>
            <a:r>
              <a:rPr lang="he-IL" sz="1800" dirty="0">
                <a:solidFill>
                  <a:schemeClr val="dk1"/>
                </a:solidFill>
                <a:latin typeface="Calibri"/>
                <a:cs typeface="Calibri"/>
                <a:sym typeface="Calibri"/>
              </a:rPr>
              <a:t>הה</a:t>
            </a:r>
            <a:r>
              <a:rPr lang="x-none" sz="2000" b="1">
                <a:cs typeface="Bejerano" pitchFamily="2" charset="-79"/>
                <a:sym typeface="Calibri"/>
              </a:rPr>
              <a:t>בדל הוא טכני בלבד-שינוי פיזיולוגי במבנה הגוף .</a:t>
            </a:r>
            <a:endParaRPr sz="2000" b="1" dirty="0">
              <a:cs typeface="Bejerano" pitchFamily="2" charset="-79"/>
            </a:endParaRPr>
          </a:p>
          <a:p>
            <a:pPr algn="r" rtl="1"/>
            <a:r>
              <a:rPr lang="x-none" sz="2000" b="1">
                <a:cs typeface="Bejerano" pitchFamily="2" charset="-79"/>
                <a:sym typeface="Calibri"/>
              </a:rPr>
              <a:t>אך האישה היא כ"צורת האיש" מבחינה שכלית ורוחנית. </a:t>
            </a:r>
            <a:endParaRPr sz="2000" b="1" dirty="0">
              <a:cs typeface="Bejerano" pitchFamily="2" charset="-79"/>
            </a:endParaRPr>
          </a:p>
          <a:p>
            <a:pPr algn="r" rtl="1"/>
            <a:r>
              <a:rPr lang="x-none" sz="2000" b="1">
                <a:cs typeface="Bejerano" pitchFamily="2" charset="-79"/>
                <a:sym typeface="Calibri"/>
              </a:rPr>
              <a:t>הוא למד זאת מכך שהאישה נבראה על ידי זה שלקחו צלע מהאיש ו"בנו" אישה. זאת אומרת שהיא דומה לאיש בתחומים רבים.</a:t>
            </a:r>
            <a:endParaRPr sz="2000" b="1" dirty="0">
              <a:cs typeface="Bejerano" pitchFamily="2" charset="-79"/>
              <a:sym typeface="Calibri"/>
            </a:endParaRPr>
          </a:p>
          <a:p>
            <a:pPr marL="0" marR="0" lvl="0" indent="0" algn="r" rtl="1">
              <a:spcBef>
                <a:spcPts val="0"/>
              </a:spcBef>
              <a:spcAft>
                <a:spcPts val="0"/>
              </a:spcAft>
              <a:buNone/>
            </a:pPr>
            <a:endParaRPr sz="1800" dirty="0">
              <a:solidFill>
                <a:schemeClr val="dk1"/>
              </a:solidFill>
              <a:latin typeface="Calibri"/>
              <a:ea typeface="Calibri"/>
              <a:cs typeface="Calibri"/>
              <a:sym typeface="Calibri"/>
            </a:endParaRPr>
          </a:p>
        </p:txBody>
      </p:sp>
      <p:sp>
        <p:nvSpPr>
          <p:cNvPr id="171" name="Google Shape;171;p24"/>
          <p:cNvSpPr/>
          <p:nvPr/>
        </p:nvSpPr>
        <p:spPr>
          <a:xfrm>
            <a:off x="4247011" y="1351163"/>
            <a:ext cx="3458817" cy="1962955"/>
          </a:xfrm>
          <a:prstGeom prst="rect">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algn="just" rtl="1"/>
            <a:r>
              <a:rPr lang="x-none" sz="2000" b="1">
                <a:cs typeface="Bejerano" pitchFamily="2" charset="-79"/>
              </a:rPr>
              <a:t>הרב נפתלי צבי ברלין, הנצי”ב, העמק דבר, בראשית א, כז</a:t>
            </a:r>
            <a:endParaRPr sz="2000" b="1" dirty="0">
              <a:cs typeface="Bejerano" pitchFamily="2" charset="-79"/>
              <a:sym typeface="Times New Roman"/>
            </a:endParaRPr>
          </a:p>
          <a:p>
            <a:pPr algn="just" rtl="1"/>
            <a:r>
              <a:rPr lang="x-none" sz="2000" b="1">
                <a:cs typeface="Bejerano" pitchFamily="2" charset="-79"/>
              </a:rPr>
              <a:t>“זכר ונקבה ברא אותם”... ללמדנו שהמה שני בריות... ומשום שהזכר מזה המין, אינו דומה כלל בתכונתו לנקבה מזה המין .</a:t>
            </a:r>
            <a:r>
              <a:rPr lang="x-none" sz="1800">
                <a:solidFill>
                  <a:schemeClr val="dk1"/>
                </a:solidFill>
                <a:latin typeface="Arial"/>
                <a:ea typeface="Arial"/>
                <a:cs typeface="Arial"/>
                <a:sym typeface="Arial"/>
              </a:rPr>
              <a:t>..</a:t>
            </a:r>
            <a:endParaRPr sz="1800" dirty="0">
              <a:solidFill>
                <a:schemeClr val="dk1"/>
              </a:solidFill>
              <a:latin typeface="Arial"/>
              <a:ea typeface="Arial"/>
              <a:cs typeface="Arial"/>
              <a:sym typeface="Arial"/>
            </a:endParaRPr>
          </a:p>
        </p:txBody>
      </p:sp>
      <p:sp>
        <p:nvSpPr>
          <p:cNvPr id="172" name="Google Shape;172;p24"/>
          <p:cNvSpPr/>
          <p:nvPr/>
        </p:nvSpPr>
        <p:spPr>
          <a:xfrm>
            <a:off x="4196560" y="3646962"/>
            <a:ext cx="3559717" cy="1200329"/>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algn="r" rtl="1"/>
            <a:r>
              <a:rPr lang="x-none" sz="2000" b="1">
                <a:cs typeface="Bejerano" pitchFamily="2" charset="-79"/>
                <a:sym typeface="Calibri"/>
              </a:rPr>
              <a:t>הנצי"ב טוען כי גבר ואישה שונים מהותית בהכל-"שני בריות" ומוכיח זאת מהפסוק "זכר ונקבה ברא אותם"-מראש הם נבראו כשניים שונים.</a:t>
            </a:r>
            <a:endParaRPr sz="2000" b="1" dirty="0">
              <a:cs typeface="Bejerano" pitchFamily="2" charset="-79"/>
              <a:sym typeface="Calibri"/>
            </a:endParaRPr>
          </a:p>
        </p:txBody>
      </p:sp>
      <p:sp>
        <p:nvSpPr>
          <p:cNvPr id="174" name="Google Shape;174;p24"/>
          <p:cNvSpPr/>
          <p:nvPr/>
        </p:nvSpPr>
        <p:spPr>
          <a:xfrm>
            <a:off x="311695" y="1628800"/>
            <a:ext cx="3458817" cy="1865670"/>
          </a:xfrm>
          <a:prstGeom prst="rect">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t" anchorCtr="0">
            <a:noAutofit/>
          </a:bodyPr>
          <a:lstStyle/>
          <a:p>
            <a:pPr algn="just" rtl="1"/>
            <a:r>
              <a:rPr lang="x-none" sz="2000" b="1">
                <a:cs typeface="Bejerano" pitchFamily="2" charset="-79"/>
              </a:rPr>
              <a:t>הרב צבי יהודה</a:t>
            </a:r>
            <a:endParaRPr lang="he-IL" sz="2000" b="1" dirty="0">
              <a:cs typeface="Bejerano" pitchFamily="2" charset="-79"/>
            </a:endParaRPr>
          </a:p>
          <a:p>
            <a:pPr algn="just" rtl="1"/>
            <a:endParaRPr lang="he-IL" sz="2000" b="1" dirty="0">
              <a:cs typeface="Bejerano" pitchFamily="2" charset="-79"/>
            </a:endParaRPr>
          </a:p>
          <a:p>
            <a:pPr algn="r" rtl="1"/>
            <a:r>
              <a:rPr lang="he-IL" sz="2000" b="1" dirty="0">
                <a:cs typeface="Bejerano" pitchFamily="2" charset="-79"/>
              </a:rPr>
              <a:t>הצביע על השיוויון שבין המינים בצלם אלוקים שבהם,</a:t>
            </a:r>
          </a:p>
          <a:p>
            <a:pPr algn="r" rtl="1"/>
            <a:r>
              <a:rPr lang="he-IL" sz="2000" b="1" dirty="0">
                <a:cs typeface="Bejerano" pitchFamily="2" charset="-79"/>
              </a:rPr>
              <a:t>וגם על השונות - הגוונים שבין איש ואישה: </a:t>
            </a:r>
          </a:p>
          <a:p>
            <a:pPr algn="just" rtl="1"/>
            <a:endParaRPr sz="2000" b="1" dirty="0">
              <a:cs typeface="Bejerano" pitchFamily="2" charset="-79"/>
            </a:endParaRPr>
          </a:p>
        </p:txBody>
      </p:sp>
      <p:sp>
        <p:nvSpPr>
          <p:cNvPr id="12" name="Google Shape;167;p24"/>
          <p:cNvSpPr/>
          <p:nvPr/>
        </p:nvSpPr>
        <p:spPr>
          <a:xfrm rot="8110193" flipH="1">
            <a:off x="3766216" y="540027"/>
            <a:ext cx="521234" cy="587941"/>
          </a:xfrm>
          <a:prstGeom prst="leftArrow">
            <a:avLst>
              <a:gd name="adj1" fmla="val 50000"/>
              <a:gd name="adj2" fmla="val 50000"/>
            </a:avLst>
          </a:prstGeom>
          <a:solidFill>
            <a:schemeClr val="accent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9169453" y="5572126"/>
            <a:ext cx="2133600"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8389" y="4705351"/>
            <a:ext cx="24193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77" y="3229142"/>
            <a:ext cx="30765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500"/>
                                        <p:tgtEl>
                                          <p:spTgt spid="1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8"/>
                                        </p:tgtEl>
                                        <p:attrNameLst>
                                          <p:attrName>style.visibility</p:attrName>
                                        </p:attrNameLst>
                                      </p:cBhvr>
                                      <p:to>
                                        <p:strVal val="visible"/>
                                      </p:to>
                                    </p:set>
                                    <p:animEffect transition="in" filter="fade">
                                      <p:cBhvr>
                                        <p:cTn id="17" dur="500"/>
                                        <p:tgtEl>
                                          <p:spTgt spid="16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70"/>
                                        </p:tgtEl>
                                        <p:attrNameLst>
                                          <p:attrName>style.visibility</p:attrName>
                                        </p:attrNameLst>
                                      </p:cBhvr>
                                      <p:to>
                                        <p:strVal val="visible"/>
                                      </p:to>
                                    </p:set>
                                    <p:anim calcmode="lin" valueType="num">
                                      <p:cBhvr additive="base">
                                        <p:cTn id="22" dur="500"/>
                                        <p:tgtEl>
                                          <p:spTgt spid="17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2"/>
                                        </p:tgtEl>
                                        <p:attrNameLst>
                                          <p:attrName>style.visibility</p:attrName>
                                        </p:attrNameLst>
                                      </p:cBhvr>
                                      <p:to>
                                        <p:strVal val="visible"/>
                                      </p:to>
                                    </p:set>
                                    <p:anim calcmode="lin" valueType="num">
                                      <p:cBhvr additive="base">
                                        <p:cTn id="27" dur="500"/>
                                        <p:tgtEl>
                                          <p:spTgt spid="17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p:nvPr/>
        </p:nvSpPr>
        <p:spPr>
          <a:xfrm>
            <a:off x="3038168" y="1144690"/>
            <a:ext cx="8746464" cy="5226768"/>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algn="r" rtl="1"/>
            <a:r>
              <a:rPr lang="he-IL" sz="2000" b="1" dirty="0">
                <a:cs typeface="Bejerano" pitchFamily="2" charset="-79"/>
                <a:sym typeface="Calibri"/>
              </a:rPr>
              <a:t>"</a:t>
            </a:r>
            <a:r>
              <a:rPr lang="x-none" sz="2000" b="1">
                <a:cs typeface="Bejerano" pitchFamily="2" charset="-79"/>
                <a:sym typeface="Calibri"/>
              </a:rPr>
              <a:t>השוה הכתוב איש ואשה לכל הדינין שבתורה</a:t>
            </a:r>
            <a:r>
              <a:rPr lang="he-IL" sz="2000" b="1" dirty="0">
                <a:cs typeface="Bejerano" pitchFamily="2" charset="-79"/>
                <a:sym typeface="Calibri"/>
              </a:rPr>
              <a:t>" </a:t>
            </a:r>
            <a:r>
              <a:rPr lang="x-none" sz="1600" b="1">
                <a:cs typeface="Bejerano" pitchFamily="2" charset="-79"/>
                <a:sym typeface="Calibri"/>
              </a:rPr>
              <a:t>בבא קמא טו ע”א</a:t>
            </a:r>
            <a:endParaRPr lang="he-IL" sz="1600" b="1" dirty="0">
              <a:cs typeface="Bejerano" pitchFamily="2" charset="-79"/>
              <a:sym typeface="Calibri"/>
            </a:endParaRPr>
          </a:p>
          <a:p>
            <a:pPr algn="r" rtl="1"/>
            <a:r>
              <a:rPr lang="x-none" sz="2000" b="1">
                <a:cs typeface="Bejerano" pitchFamily="2" charset="-79"/>
                <a:sym typeface="Calibri"/>
              </a:rPr>
              <a:t>קודם כל הודיעו לנו כלל יסודי: שוויון! זה האלף שבאלף. </a:t>
            </a:r>
            <a:endParaRPr sz="2000" b="1" dirty="0">
              <a:cs typeface="Bejerano" pitchFamily="2" charset="-79"/>
            </a:endParaRPr>
          </a:p>
          <a:p>
            <a:pPr algn="r" rtl="1"/>
            <a:r>
              <a:rPr lang="x-none" sz="2000" b="1">
                <a:cs typeface="Bejerano" pitchFamily="2" charset="-79"/>
                <a:sym typeface="Calibri"/>
              </a:rPr>
              <a:t>מעבר ליסוד זה יש כמה פרטים שאין בהם שוויון. </a:t>
            </a:r>
            <a:endParaRPr sz="2000" b="1" dirty="0">
              <a:cs typeface="Bejerano" pitchFamily="2" charset="-79"/>
            </a:endParaRPr>
          </a:p>
          <a:p>
            <a:pPr algn="r" rtl="1"/>
            <a:r>
              <a:rPr lang="x-none" sz="2000" b="1">
                <a:cs typeface="Bejerano" pitchFamily="2" charset="-79"/>
                <a:sym typeface="Calibri"/>
              </a:rPr>
              <a:t>אבל אין הענין מתחיל מהפרטים. </a:t>
            </a:r>
            <a:endParaRPr sz="2000" b="1" dirty="0">
              <a:cs typeface="Bejerano" pitchFamily="2" charset="-79"/>
            </a:endParaRPr>
          </a:p>
          <a:p>
            <a:pPr algn="r" rtl="1"/>
            <a:r>
              <a:rPr lang="x-none" sz="2000" b="1">
                <a:cs typeface="Bejerano" pitchFamily="2" charset="-79"/>
                <a:sym typeface="Calibri"/>
              </a:rPr>
              <a:t>אין זה צודק ואמיתי להתחיל מהאי שוויון. הכלל הוא השוויון, שוויון בצלם אלוקים שבאדם. </a:t>
            </a:r>
            <a:endParaRPr sz="2000" b="1" dirty="0">
              <a:cs typeface="Bejerano" pitchFamily="2" charset="-79"/>
            </a:endParaRPr>
          </a:p>
          <a:p>
            <a:pPr algn="r" rtl="1"/>
            <a:r>
              <a:rPr lang="x-none" sz="2000" b="1">
                <a:cs typeface="Bejerano" pitchFamily="2" charset="-79"/>
                <a:sym typeface="Calibri"/>
              </a:rPr>
              <a:t>“ויברא אלוקים את האדם בצלמו בצלם אלוקים ברא אותו, זכר ונקבה ברא אותם”. </a:t>
            </a:r>
            <a:endParaRPr sz="2000" b="1" dirty="0">
              <a:cs typeface="Bejerano" pitchFamily="2" charset="-79"/>
            </a:endParaRPr>
          </a:p>
          <a:p>
            <a:pPr algn="r" rtl="1"/>
            <a:r>
              <a:rPr lang="x-none" sz="2000" b="1">
                <a:cs typeface="Bejerano" pitchFamily="2" charset="-79"/>
                <a:sym typeface="Calibri"/>
              </a:rPr>
              <a:t>הזכר והנקבה שייכים שניהם לצלם אלוקים שבאדם. יחד עם זה יש גוונים, אבל לא מתחילים מפירוד אלא משוויון. ..</a:t>
            </a:r>
            <a:br>
              <a:rPr lang="x-none" sz="2000" b="1">
                <a:cs typeface="Bejerano" pitchFamily="2" charset="-79"/>
                <a:sym typeface="Calibri"/>
              </a:rPr>
            </a:br>
            <a:r>
              <a:rPr lang="x-none" sz="2000" b="1">
                <a:cs typeface="Bejerano" pitchFamily="2" charset="-79"/>
                <a:sym typeface="Calibri"/>
              </a:rPr>
              <a:t>לאור העובדה הזאת, יש מקום להתבונן בהבחנה שבין שני צדדים האלה של צלם אלוקים. </a:t>
            </a:r>
            <a:endParaRPr lang="he-IL" sz="2000" b="1" dirty="0">
              <a:cs typeface="Bejerano" pitchFamily="2" charset="-79"/>
              <a:sym typeface="Calibri"/>
            </a:endParaRPr>
          </a:p>
          <a:p>
            <a:pPr algn="r" rtl="1"/>
            <a:r>
              <a:rPr lang="x-none" sz="2000" b="1">
                <a:cs typeface="Bejerano" pitchFamily="2" charset="-79"/>
                <a:sym typeface="Calibri"/>
              </a:rPr>
              <a:t>יש כאן שני צדדים. וכי אפשר להתחמק מחילוקים אלה? </a:t>
            </a:r>
            <a:endParaRPr sz="2000" b="1" dirty="0">
              <a:cs typeface="Bejerano" pitchFamily="2" charset="-79"/>
            </a:endParaRPr>
          </a:p>
          <a:p>
            <a:pPr algn="r" rtl="1"/>
            <a:r>
              <a:rPr lang="x-none" sz="2000" b="1">
                <a:cs typeface="Bejerano" pitchFamily="2" charset="-79"/>
                <a:sym typeface="Calibri"/>
              </a:rPr>
              <a:t>קודם כל יש חילוקים ביולוגיים בין גוף האיש לגוף האשה. ריבונו של עולם “יצר את האדם בחכמה” עם הבדלים בסדרי האיברים. האיש והאשה ביחד בונים גילוי שלם של צלם אלוקים של האדם בעולם ה</a:t>
            </a:r>
            <a:r>
              <a:rPr lang="he-IL" sz="2000" b="1" dirty="0">
                <a:cs typeface="Bejerano" pitchFamily="2" charset="-79"/>
                <a:sym typeface="Calibri"/>
              </a:rPr>
              <a:t>זה</a:t>
            </a:r>
          </a:p>
          <a:p>
            <a:pPr algn="r" rtl="1"/>
            <a:r>
              <a:rPr lang="x-none" sz="2000" b="1">
                <a:cs typeface="Bejerano" pitchFamily="2" charset="-79"/>
                <a:sym typeface="Calibri"/>
              </a:rPr>
              <a:t> ושניהם אחראים לקיום הדורות. צריך להבין שהאיברים הביולוגיים הגופניים והאורגניים השונים של האיש והאשה משלימים זה את זה ועושים יחד את בנין האדם. </a:t>
            </a:r>
            <a:endParaRPr sz="2000" b="1" dirty="0">
              <a:cs typeface="Bejerano" pitchFamily="2" charset="-79"/>
            </a:endParaRPr>
          </a:p>
          <a:p>
            <a:pPr algn="r" rtl="1"/>
            <a:endParaRPr sz="2000" b="1" dirty="0">
              <a:cs typeface="Bejerano" pitchFamily="2" charset="-79"/>
              <a:sym typeface="Calibri"/>
            </a:endParaRPr>
          </a:p>
          <a:p>
            <a:pPr algn="r" rtl="1"/>
            <a:r>
              <a:rPr lang="x-none" sz="2000" b="1">
                <a:cs typeface="Bejerano" pitchFamily="2" charset="-79"/>
                <a:sym typeface="Calibri"/>
              </a:rPr>
              <a:t>בנוסף לחילוקים הביולוגיים בצורת האיברים, קיימים גם חילוקים פסיכולוגיים, ואי אפשר להתחמק מכך.  </a:t>
            </a:r>
            <a:endParaRPr sz="2000" b="1" dirty="0">
              <a:cs typeface="Bejerano" pitchFamily="2" charset="-79"/>
              <a:sym typeface="Calibri"/>
            </a:endParaRPr>
          </a:p>
        </p:txBody>
      </p:sp>
      <p:sp>
        <p:nvSpPr>
          <p:cNvPr id="180" name="Google Shape;180;p25"/>
          <p:cNvSpPr/>
          <p:nvPr/>
        </p:nvSpPr>
        <p:spPr>
          <a:xfrm>
            <a:off x="4871682" y="0"/>
            <a:ext cx="3106127" cy="883558"/>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2000" b="1">
                <a:cs typeface="Bejerano" pitchFamily="2" charset="-79"/>
                <a:sym typeface="Calibri"/>
              </a:rPr>
              <a:t>מהו ההבדל בין האיש לאישה- הרב צבי יהודה</a:t>
            </a:r>
            <a:endParaRPr sz="2000" b="1" dirty="0">
              <a:cs typeface="Bejerano" pitchFamily="2" charset="-79"/>
            </a:endParaRPr>
          </a:p>
        </p:txBody>
      </p:sp>
      <p:sp>
        <p:nvSpPr>
          <p:cNvPr id="181" name="Google Shape;181;p25"/>
          <p:cNvSpPr/>
          <p:nvPr/>
        </p:nvSpPr>
        <p:spPr>
          <a:xfrm>
            <a:off x="-67959" y="3068960"/>
            <a:ext cx="3106127" cy="1938073"/>
          </a:xfrm>
          <a:prstGeom prst="ellipse">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2400" b="1">
                <a:cs typeface="Bejerano" pitchFamily="2" charset="-79"/>
                <a:sym typeface="Calibri"/>
              </a:rPr>
              <a:t>ההבדל בינהם הוא הבדל גופני- רק ביחד הם משלימים זה את זה ובונים עולם</a:t>
            </a:r>
            <a:endParaRPr sz="2400" b="1" dirty="0">
              <a:cs typeface="Bejerano" pitchFamily="2" charset="-79"/>
            </a:endParaRPr>
          </a:p>
        </p:txBody>
      </p:sp>
      <p:sp>
        <p:nvSpPr>
          <p:cNvPr id="182" name="Google Shape;182;p25"/>
          <p:cNvSpPr/>
          <p:nvPr/>
        </p:nvSpPr>
        <p:spPr>
          <a:xfrm rot="10800000" flipH="1">
            <a:off x="3356221" y="3251051"/>
            <a:ext cx="372971" cy="690203"/>
          </a:xfrm>
          <a:prstGeom prst="leftArrow">
            <a:avLst>
              <a:gd name="adj1" fmla="val 50000"/>
              <a:gd name="adj2" fmla="val 50000"/>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25"/>
          <p:cNvSpPr/>
          <p:nvPr/>
        </p:nvSpPr>
        <p:spPr>
          <a:xfrm>
            <a:off x="-67958" y="5137916"/>
            <a:ext cx="3106127" cy="1488580"/>
          </a:xfrm>
          <a:prstGeom prst="ellipse">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2000" b="1">
                <a:cs typeface="Bejerano" pitchFamily="2" charset="-79"/>
                <a:sym typeface="Calibri"/>
              </a:rPr>
              <a:t>כתוצאה מההבדל הגופני מגיעים גם הבדלים פסיכולוגיים אישיותיים שנועדו ליצור השלמה</a:t>
            </a:r>
            <a:endParaRPr sz="2000" b="1" dirty="0">
              <a:cs typeface="Bejerano" pitchFamily="2" charset="-79"/>
            </a:endParaRPr>
          </a:p>
        </p:txBody>
      </p:sp>
      <p:sp>
        <p:nvSpPr>
          <p:cNvPr id="184" name="Google Shape;184;p25"/>
          <p:cNvSpPr/>
          <p:nvPr/>
        </p:nvSpPr>
        <p:spPr>
          <a:xfrm rot="10800000" flipH="1">
            <a:off x="2958657" y="5681254"/>
            <a:ext cx="584050" cy="690203"/>
          </a:xfrm>
          <a:prstGeom prst="lef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5"/>
          <p:cNvSpPr/>
          <p:nvPr/>
        </p:nvSpPr>
        <p:spPr>
          <a:xfrm rot="10800000" flipH="1">
            <a:off x="3356221" y="1546576"/>
            <a:ext cx="372971" cy="690203"/>
          </a:xfrm>
          <a:prstGeom prst="leftArrow">
            <a:avLst>
              <a:gd name="adj1" fmla="val 50000"/>
              <a:gd name="adj2" fmla="val 50000"/>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25"/>
          <p:cNvSpPr/>
          <p:nvPr/>
        </p:nvSpPr>
        <p:spPr>
          <a:xfrm>
            <a:off x="114153" y="1144690"/>
            <a:ext cx="2381448" cy="1636238"/>
          </a:xfrm>
          <a:prstGeom prst="ellipse">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2400" b="1">
                <a:cs typeface="Bejerano" pitchFamily="2" charset="-79"/>
                <a:sym typeface="Calibri"/>
              </a:rPr>
              <a:t>האיש ואישה שווים בכך שהם שניהם נבראו בצלם אלוקים</a:t>
            </a:r>
            <a:endParaRPr sz="2400" b="1" dirty="0">
              <a:cs typeface="Bejerano"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0"/>
                                        </p:tgtEl>
                                        <p:attrNameLst>
                                          <p:attrName>style.visibility</p:attrName>
                                        </p:attrNameLst>
                                      </p:cBhvr>
                                      <p:to>
                                        <p:strVal val="visible"/>
                                      </p:to>
                                    </p:set>
                                    <p:animEffect transition="in" filter="fade">
                                      <p:cBhvr>
                                        <p:cTn id="12" dur="500"/>
                                        <p:tgtEl>
                                          <p:spTgt spid="1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fade">
                                      <p:cBhvr>
                                        <p:cTn id="17" dur="500"/>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500"/>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fade">
                                      <p:cBhvr>
                                        <p:cTn id="27" dur="500"/>
                                        <p:tgtEl>
                                          <p:spTgt spid="1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
                                        </p:tgtEl>
                                        <p:attrNameLst>
                                          <p:attrName>style.visibility</p:attrName>
                                        </p:attrNameLst>
                                      </p:cBhvr>
                                      <p:to>
                                        <p:strVal val="visible"/>
                                      </p:to>
                                    </p:set>
                                    <p:animEffect transition="in" filter="fade">
                                      <p:cBhvr>
                                        <p:cTn id="32" dur="500"/>
                                        <p:tgtEl>
                                          <p:spTgt spid="1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500"/>
                                        <p:tgtEl>
                                          <p:spTgt spid="1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6"/>
                                        </p:tgtEl>
                                        <p:attrNameLst>
                                          <p:attrName>style.visibility</p:attrName>
                                        </p:attrNameLst>
                                      </p:cBhvr>
                                      <p:to>
                                        <p:strVal val="visible"/>
                                      </p:to>
                                    </p:set>
                                    <p:animEffect transition="in" filter="fade">
                                      <p:cBhvr>
                                        <p:cTn id="42"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gn="r">
              <a:lnSpc>
                <a:spcPct val="90000"/>
              </a:lnSpc>
              <a:spcBef>
                <a:spcPts val="0"/>
              </a:spcBef>
              <a:buClr>
                <a:schemeClr val="dk1"/>
              </a:buClr>
              <a:buSzPts val="4400"/>
            </a:pPr>
            <a:r>
              <a:rPr lang="he-IL" b="1" dirty="0">
                <a:cs typeface="Bejerano" pitchFamily="2" charset="-79"/>
              </a:rPr>
              <a:t>פרק א: </a:t>
            </a:r>
            <a:br>
              <a:rPr lang="he-IL" b="1" dirty="0">
                <a:cs typeface="Bejerano" pitchFamily="2" charset="-79"/>
              </a:rPr>
            </a:br>
            <a:endParaRPr dirty="0"/>
          </a:p>
        </p:txBody>
      </p:sp>
      <p:sp>
        <p:nvSpPr>
          <p:cNvPr id="2" name="Rectangle 1"/>
          <p:cNvSpPr/>
          <p:nvPr/>
        </p:nvSpPr>
        <p:spPr>
          <a:xfrm>
            <a:off x="695400" y="1700808"/>
            <a:ext cx="9145016" cy="3046988"/>
          </a:xfrm>
          <a:prstGeom prst="rect">
            <a:avLst/>
          </a:prstGeom>
        </p:spPr>
        <p:txBody>
          <a:bodyPr wrap="square">
            <a:spAutoFit/>
          </a:bodyPr>
          <a:lstStyle/>
          <a:p>
            <a:pPr algn="r"/>
            <a:r>
              <a:rPr lang="he-IL" sz="3200" b="1" dirty="0">
                <a:cs typeface="Bejerano" pitchFamily="2" charset="-79"/>
              </a:rPr>
              <a:t>"טֹובִ ים הַ ּשְׁ נַ יִ ם מִ ן הָ אֶ חָ ד" </a:t>
            </a:r>
          </a:p>
          <a:p>
            <a:pPr algn="r"/>
            <a:r>
              <a:rPr lang="he-IL" sz="3200" b="1" dirty="0">
                <a:cs typeface="Bejerano" pitchFamily="2" charset="-79"/>
              </a:rPr>
              <a:t>הרצון והשאיפה להתחתן, להיות אוהב ואהוב, להקים בית ומשפחה, הם טבעיים ובריאים. מעבר להבנה שכך נטע הקב"ה בטבע האדם, מה הסיבה ומה המטרה של הנישואין? מדוע בני אדם מוכנים להשקיע מאמץ רב כדי להינשא לבן או לבת זוג ולהקים ביחד בית? באיזה מובן "טובים השניים מן האחד"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712" y="4581128"/>
            <a:ext cx="293370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rtl="1">
              <a:spcBef>
                <a:spcPts val="0"/>
              </a:spcBef>
              <a:buClr>
                <a:srgbClr val="000000"/>
              </a:buClr>
              <a:buSzPts val="4400"/>
            </a:pPr>
            <a:r>
              <a:rPr lang="x-none" sz="4000" b="1">
                <a:solidFill>
                  <a:srgbClr val="000000"/>
                </a:solidFill>
                <a:latin typeface="Arial"/>
                <a:ea typeface="Arial"/>
                <a:cs typeface="Bejerano" pitchFamily="2" charset="-79"/>
                <a:sym typeface="Arial"/>
              </a:rPr>
              <a:t>ג. פרו ורבו- הולדת ילדים</a:t>
            </a:r>
            <a:endParaRPr sz="4000" b="1" dirty="0">
              <a:solidFill>
                <a:srgbClr val="000000"/>
              </a:solidFill>
              <a:latin typeface="Arial"/>
              <a:ea typeface="Arial"/>
              <a:cs typeface="Bejerano" pitchFamily="2" charset="-79"/>
              <a:sym typeface="Arial"/>
            </a:endParaRPr>
          </a:p>
        </p:txBody>
      </p:sp>
      <p:sp>
        <p:nvSpPr>
          <p:cNvPr id="2" name="Rectangle 1"/>
          <p:cNvSpPr/>
          <p:nvPr/>
        </p:nvSpPr>
        <p:spPr>
          <a:xfrm>
            <a:off x="704280" y="1595021"/>
            <a:ext cx="9217024" cy="5262979"/>
          </a:xfrm>
          <a:prstGeom prst="rect">
            <a:avLst/>
          </a:prstGeom>
        </p:spPr>
        <p:txBody>
          <a:bodyPr wrap="square">
            <a:spAutoFit/>
          </a:bodyPr>
          <a:lstStyle/>
          <a:p>
            <a:pPr algn="ctr" rtl="1"/>
            <a:r>
              <a:rPr lang="he-IL" sz="2400" b="1" dirty="0">
                <a:cs typeface="Bejerano" pitchFamily="2" charset="-79"/>
              </a:rPr>
              <a:t>אחת המטרות המרכזיות של הנישואין היא הקמת משפחה והולדת ילדים.</a:t>
            </a:r>
          </a:p>
          <a:p>
            <a:pPr algn="ctr" rtl="1"/>
            <a:r>
              <a:rPr lang="he-IL" sz="2400" b="1" dirty="0">
                <a:cs typeface="Bejerano" pitchFamily="2" charset="-79"/>
              </a:rPr>
              <a:t>הנישואין הם מסגרת שנועדה לאפשר את קיום הצו</a:t>
            </a:r>
          </a:p>
          <a:p>
            <a:pPr algn="ctr" rtl="1"/>
            <a:r>
              <a:rPr lang="he-IL" sz="2400" b="1" dirty="0">
                <a:cs typeface="Bejerano" pitchFamily="2" charset="-79"/>
              </a:rPr>
              <a:t> והברכה שנאמר לאדם הראשון.</a:t>
            </a:r>
          </a:p>
          <a:p>
            <a:pPr algn="ctr" rtl="1"/>
            <a:r>
              <a:rPr lang="he-IL" sz="2400" b="1" dirty="0">
                <a:cs typeface="Bejerano" pitchFamily="2" charset="-79"/>
              </a:rPr>
              <a:t>הצורך ללדת ילדים הוא בוודאי גם דחף אנושי בסיסי של כל אדם, </a:t>
            </a:r>
          </a:p>
          <a:p>
            <a:pPr algn="ctr" rtl="1"/>
            <a:r>
              <a:rPr lang="he-IL" sz="2400" b="1" dirty="0">
                <a:cs typeface="Bejerano" pitchFamily="2" charset="-79"/>
              </a:rPr>
              <a:t>אך מלבד הדחף האישי והרצון לדאוג</a:t>
            </a:r>
          </a:p>
          <a:p>
            <a:pPr algn="ctr" rtl="1"/>
            <a:r>
              <a:rPr lang="he-IL" sz="2400" b="1" dirty="0">
                <a:cs typeface="Bejerano" pitchFamily="2" charset="-79"/>
              </a:rPr>
              <a:t>להמשכיות הפרטית והמימוש העצמי, יש צורך וערך להיות שותף ביישובו של</a:t>
            </a:r>
          </a:p>
          <a:p>
            <a:pPr algn="ctr" rtl="1"/>
            <a:r>
              <a:rPr lang="he-IL" sz="2400" b="1" dirty="0">
                <a:cs typeface="Bejerano" pitchFamily="2" charset="-79"/>
              </a:rPr>
              <a:t>העולם, בהתפתחותו ובהמשכיותו.</a:t>
            </a:r>
          </a:p>
          <a:p>
            <a:pPr algn="ctr" rtl="1"/>
            <a:r>
              <a:rPr lang="he-IL" sz="2400" b="1" dirty="0">
                <a:cs typeface="Bejerano" pitchFamily="2" charset="-79"/>
              </a:rPr>
              <a:t>בעולם המודרני אנו עדים למשבר דמוגרפי במדינות רבות, שבהן מאזן</a:t>
            </a:r>
          </a:p>
          <a:p>
            <a:pPr algn="ctr" rtl="1"/>
            <a:r>
              <a:rPr lang="he-IL" sz="2400" b="1" dirty="0">
                <a:cs typeface="Bejerano" pitchFamily="2" charset="-79"/>
              </a:rPr>
              <a:t>האוכלוסייה הוא שלילי. ייתכן שגם ההקרבה הכרוכה בהורות וההתנגשות עם</a:t>
            </a:r>
          </a:p>
          <a:p>
            <a:pPr algn="ctr" rtl="1"/>
            <a:r>
              <a:rPr lang="he-IL" sz="2400" b="1" dirty="0">
                <a:cs typeface="Bejerano" pitchFamily="2" charset="-79"/>
              </a:rPr>
              <a:t>רצונות אחרים הובילו את העולם למצב זה. </a:t>
            </a:r>
          </a:p>
          <a:p>
            <a:pPr algn="ctr" rtl="1"/>
            <a:r>
              <a:rPr lang="he-IL" sz="2400" b="1" dirty="0">
                <a:cs typeface="Bejerano" pitchFamily="2" charset="-79"/>
              </a:rPr>
              <a:t>וכך מובן הצורך במצווה לדבר</a:t>
            </a:r>
          </a:p>
          <a:p>
            <a:pPr algn="ctr" rtl="1"/>
            <a:r>
              <a:rPr lang="he-IL" sz="2400" b="1" dirty="0">
                <a:cs typeface="Bejerano" pitchFamily="2" charset="-79"/>
              </a:rPr>
              <a:t>שנראה טבעי. </a:t>
            </a:r>
          </a:p>
          <a:p>
            <a:pPr algn="ctr" rtl="1"/>
            <a:r>
              <a:rPr lang="he-IL" sz="2400" b="1" dirty="0">
                <a:cs typeface="Bejerano" pitchFamily="2" charset="-79"/>
              </a:rPr>
              <a:t>על מצווה זו אדם נשאל בסוף ימיו האם הוא עסק בפרייה</a:t>
            </a:r>
          </a:p>
          <a:p>
            <a:pPr algn="ctr" rtl="1"/>
            <a:r>
              <a:rPr lang="he-IL" sz="2400" b="1" dirty="0">
                <a:cs typeface="Bejerano" pitchFamily="2" charset="-79"/>
              </a:rPr>
              <a:t>ורבייה </a:t>
            </a:r>
            <a:r>
              <a:rPr lang="he-IL" sz="1800" b="1" dirty="0">
                <a:cs typeface="Bejerano" pitchFamily="2" charset="-79"/>
              </a:rPr>
              <a:t>)שבת לא ע"א(.</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5720" y="1700808"/>
            <a:ext cx="7008440" cy="3539430"/>
          </a:xfrm>
          <a:prstGeom prst="rect">
            <a:avLst/>
          </a:prstGeom>
        </p:spPr>
        <p:txBody>
          <a:bodyPr wrap="square">
            <a:spAutoFit/>
          </a:bodyPr>
          <a:lstStyle/>
          <a:p>
            <a:pPr algn="just" rtl="1"/>
            <a:r>
              <a:rPr lang="he-IL" sz="2800" b="1" dirty="0">
                <a:cs typeface="Bejerano" pitchFamily="2" charset="-79"/>
              </a:rPr>
              <a:t>האדם מצּווה לפרות ולרבות, ובכך הוא הופך ל</a:t>
            </a:r>
            <a:r>
              <a:rPr lang="he-IL" sz="2800" b="1" u="sng" dirty="0">
                <a:cs typeface="Bejerano" pitchFamily="2" charset="-79"/>
              </a:rPr>
              <a:t>שותפו</a:t>
            </a:r>
            <a:r>
              <a:rPr lang="he-IL" sz="2800" b="1" dirty="0">
                <a:cs typeface="Bejerano" pitchFamily="2" charset="-79"/>
              </a:rPr>
              <a:t> של הקב"ה ביישוב העולם.</a:t>
            </a:r>
          </a:p>
          <a:p>
            <a:pPr algn="just" rtl="1"/>
            <a:r>
              <a:rPr lang="he-IL" sz="2800" b="1" dirty="0">
                <a:cs typeface="Bejerano" pitchFamily="2" charset="-79"/>
              </a:rPr>
              <a:t> היצירה האנושית הגבוהה ביותר שאדם מסוגל להגיע אליה היא הולדת אדם נוסף בעל נשמה, </a:t>
            </a:r>
          </a:p>
          <a:p>
            <a:pPr algn="just" rtl="1"/>
            <a:r>
              <a:rPr lang="he-IL" sz="2800" b="1" dirty="0">
                <a:cs typeface="Bejerano" pitchFamily="2" charset="-79"/>
              </a:rPr>
              <a:t>שיש בו קדושה, מוסריות, חיים של תוכן ומשמעות, חיים של חסד ונתינה, אהבת אמת ועוד תכונות ומידות טובות. </a:t>
            </a:r>
          </a:p>
          <a:p>
            <a:pPr algn="just" rtl="1"/>
            <a:r>
              <a:rPr lang="he-IL" sz="2800" b="1" dirty="0">
                <a:cs typeface="Bejerano" pitchFamily="2" charset="-79"/>
              </a:rPr>
              <a:t>הולדת ילד יהודי היא החיבור העמוק </a:t>
            </a:r>
          </a:p>
          <a:p>
            <a:pPr algn="just" rtl="1"/>
            <a:r>
              <a:rPr lang="he-IL" sz="2800" b="1" dirty="0">
                <a:cs typeface="Bejerano" pitchFamily="2" charset="-79"/>
              </a:rPr>
              <a:t>ביותר לנצחיותו של עם ישראל.</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484" y="980728"/>
            <a:ext cx="16002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448" y="4077072"/>
            <a:ext cx="2448272" cy="183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151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7"/>
          <p:cNvSpPr/>
          <p:nvPr/>
        </p:nvSpPr>
        <p:spPr>
          <a:xfrm>
            <a:off x="8456395" y="1351163"/>
            <a:ext cx="3458817" cy="364715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algn="ctr" rtl="1"/>
            <a:r>
              <a:rPr lang="x-none" sz="2400" b="1">
                <a:cs typeface="Bejerano" pitchFamily="2" charset="-79"/>
              </a:rPr>
              <a:t>בראשית א, כז-כח</a:t>
            </a:r>
            <a:endParaRPr sz="2400" b="1" dirty="0">
              <a:cs typeface="Bejerano" pitchFamily="2" charset="-79"/>
              <a:sym typeface="Times New Roman"/>
            </a:endParaRPr>
          </a:p>
          <a:p>
            <a:pPr algn="ctr" rtl="1"/>
            <a:r>
              <a:rPr lang="x-none" sz="2400" b="1">
                <a:cs typeface="Bejerano" pitchFamily="2" charset="-79"/>
              </a:rPr>
              <a:t>כז וַיִּבְרָא אלוקים אֶת הָאָדָם בְּצַלְמוֹ בְּצֶלֶם אלוקים בָּרָא אֹתוֹ זָכָר וּנְקֵבָה בָּרָא אֹתָם: </a:t>
            </a:r>
            <a:endParaRPr lang="he-IL" sz="2400" b="1" dirty="0">
              <a:cs typeface="Bejerano" pitchFamily="2" charset="-79"/>
            </a:endParaRPr>
          </a:p>
          <a:p>
            <a:pPr algn="ctr" rtl="1"/>
            <a:r>
              <a:rPr lang="x-none" sz="2400" b="1">
                <a:cs typeface="Bejerano" pitchFamily="2" charset="-79"/>
              </a:rPr>
              <a:t>כח וַיְבָרֶךְ אֹתָם אלוקים וַיֹּאמֶר לָהֶם אלוקים פְּרוּ וּרְבוּ וּמִלְאוּ אֶת הָאָרֶץ וְכִבְשֻׁהָ וּרְדוּ בִּדְגַת הַיָּם וּבְעוֹף הַשָּׁמַיִם וּבְכָל חַיָּה הָרֹמֶשֶׂת עַל הָאָרֶץ:</a:t>
            </a:r>
            <a:endParaRPr sz="2400" b="1" dirty="0">
              <a:cs typeface="Bejerano" pitchFamily="2" charset="-79"/>
            </a:endParaRPr>
          </a:p>
        </p:txBody>
      </p:sp>
      <p:sp>
        <p:nvSpPr>
          <p:cNvPr id="198" name="Google Shape;198;p27"/>
          <p:cNvSpPr/>
          <p:nvPr/>
        </p:nvSpPr>
        <p:spPr>
          <a:xfrm>
            <a:off x="4871681" y="74326"/>
            <a:ext cx="3106127" cy="883558"/>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2000" b="1">
                <a:cs typeface="Bejerano" pitchFamily="2" charset="-79"/>
                <a:sym typeface="Calibri"/>
              </a:rPr>
              <a:t>חשיבות הבאת ילדים</a:t>
            </a:r>
            <a:endParaRPr sz="2000" b="1" dirty="0">
              <a:cs typeface="Bejerano" pitchFamily="2" charset="-79"/>
            </a:endParaRPr>
          </a:p>
        </p:txBody>
      </p:sp>
      <p:sp>
        <p:nvSpPr>
          <p:cNvPr id="199" name="Google Shape;199;p27"/>
          <p:cNvSpPr/>
          <p:nvPr/>
        </p:nvSpPr>
        <p:spPr>
          <a:xfrm rot="7998372" flipH="1">
            <a:off x="4224968" y="687168"/>
            <a:ext cx="674544" cy="690203"/>
          </a:xfrm>
          <a:prstGeom prst="lef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27"/>
          <p:cNvSpPr/>
          <p:nvPr/>
        </p:nvSpPr>
        <p:spPr>
          <a:xfrm>
            <a:off x="4038896" y="1494848"/>
            <a:ext cx="4114207" cy="1671631"/>
          </a:xfrm>
          <a:prstGeom prst="rect">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t" anchorCtr="0">
            <a:noAutofit/>
          </a:bodyPr>
          <a:lstStyle/>
          <a:p>
            <a:pPr algn="just" rtl="1"/>
            <a:r>
              <a:rPr lang="x-none" sz="2000" b="1">
                <a:cs typeface="Bejerano" pitchFamily="2" charset="-79"/>
              </a:rPr>
              <a:t>תלמוד בבלי מסכת יבמות דף סג עמוד ב </a:t>
            </a:r>
            <a:endParaRPr sz="2000" b="1" dirty="0">
              <a:cs typeface="Bejerano" pitchFamily="2" charset="-79"/>
              <a:sym typeface="Times New Roman"/>
            </a:endParaRPr>
          </a:p>
          <a:p>
            <a:pPr algn="just" rtl="1"/>
            <a:r>
              <a:rPr lang="x-none" sz="2000" b="1">
                <a:cs typeface="Bejerano" pitchFamily="2" charset="-79"/>
              </a:rPr>
              <a:t>רבי אליעזר אומר: כל מי שאין עוסק בפריה ורביה כאילו שופך דמים, שנאמר: “שֹׁפֵךְ דַּם הָאָדָם בָּאָדָם דָּמוֹ יִשָּׁפֵךְ” בראשית ט, כתיב בתריה וכתוב אחר כך: וְאַתֶּם פְּרוּ וּרְבוּ</a:t>
            </a:r>
            <a:r>
              <a:rPr lang="he-IL" sz="2000" b="1" dirty="0">
                <a:cs typeface="Bejerano" pitchFamily="2" charset="-79"/>
              </a:rPr>
              <a:t>"</a:t>
            </a:r>
            <a:endParaRPr sz="2000" b="1" dirty="0">
              <a:cs typeface="Bejerano" pitchFamily="2" charset="-79"/>
            </a:endParaRPr>
          </a:p>
        </p:txBody>
      </p:sp>
      <p:sp>
        <p:nvSpPr>
          <p:cNvPr id="201" name="Google Shape;201;p27"/>
          <p:cNvSpPr/>
          <p:nvPr/>
        </p:nvSpPr>
        <p:spPr>
          <a:xfrm>
            <a:off x="3048000" y="208888"/>
            <a:ext cx="6096000" cy="334707"/>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None/>
            </a:pPr>
            <a:endParaRPr sz="1800">
              <a:solidFill>
                <a:srgbClr val="780000"/>
              </a:solidFill>
              <a:latin typeface="Arial"/>
              <a:ea typeface="Arial"/>
              <a:cs typeface="Arial"/>
              <a:sym typeface="Arial"/>
            </a:endParaRPr>
          </a:p>
        </p:txBody>
      </p:sp>
      <p:sp>
        <p:nvSpPr>
          <p:cNvPr id="202" name="Google Shape;202;p27"/>
          <p:cNvSpPr/>
          <p:nvPr/>
        </p:nvSpPr>
        <p:spPr>
          <a:xfrm>
            <a:off x="8275982" y="5521905"/>
            <a:ext cx="3458817" cy="1015663"/>
          </a:xfrm>
          <a:prstGeom prst="rect">
            <a:avLst/>
          </a:prstGeom>
          <a:gradFill>
            <a:gsLst>
              <a:gs pos="0">
                <a:srgbClr val="A6B6DE"/>
              </a:gs>
              <a:gs pos="50000">
                <a:srgbClr val="98AAD9"/>
              </a:gs>
              <a:gs pos="100000">
                <a:srgbClr val="859CD7"/>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algn="ctr" rtl="1"/>
            <a:r>
              <a:rPr lang="x-none" sz="2000" b="1">
                <a:cs typeface="Bejerano" pitchFamily="2" charset="-79"/>
              </a:rPr>
              <a:t>המצווה הראשונה שהאדם מצווה  בה היא פריה ורביה- לא סתם המצווה הראשונה</a:t>
            </a:r>
            <a:endParaRPr sz="2000" b="1" dirty="0">
              <a:cs typeface="Bejerano" pitchFamily="2" charset="-79"/>
            </a:endParaRPr>
          </a:p>
        </p:txBody>
      </p:sp>
      <p:sp>
        <p:nvSpPr>
          <p:cNvPr id="203" name="Google Shape;203;p27"/>
          <p:cNvSpPr/>
          <p:nvPr/>
        </p:nvSpPr>
        <p:spPr>
          <a:xfrm>
            <a:off x="4856040" y="3334981"/>
            <a:ext cx="2968486" cy="923330"/>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algn="ctr" rtl="1"/>
            <a:r>
              <a:rPr lang="x-none" sz="2000" b="1">
                <a:cs typeface="Bejerano" pitchFamily="2" charset="-79"/>
              </a:rPr>
              <a:t>מי שלא מביא ילדים נחשב לשופך דמים</a:t>
            </a:r>
            <a:r>
              <a:rPr lang="he-IL" sz="2000" b="1" dirty="0">
                <a:cs typeface="Bejerano" pitchFamily="2" charset="-79"/>
              </a:rPr>
              <a:t> = </a:t>
            </a:r>
            <a:r>
              <a:rPr lang="x-none" sz="2000" b="1">
                <a:cs typeface="Bejerano" pitchFamily="2" charset="-79"/>
              </a:rPr>
              <a:t>לרוצח  כי יכל להוסיף חיים ולא עשה זאת</a:t>
            </a:r>
            <a:endParaRPr sz="2000" b="1" dirty="0">
              <a:cs typeface="Bejerano" pitchFamily="2" charset="-79"/>
            </a:endParaRPr>
          </a:p>
        </p:txBody>
      </p:sp>
      <p:cxnSp>
        <p:nvCxnSpPr>
          <p:cNvPr id="206" name="Google Shape;206;p27"/>
          <p:cNvCxnSpPr/>
          <p:nvPr/>
        </p:nvCxnSpPr>
        <p:spPr>
          <a:xfrm rot="10800000">
            <a:off x="3087756" y="1657857"/>
            <a:ext cx="742121" cy="0"/>
          </a:xfrm>
          <a:prstGeom prst="straightConnector1">
            <a:avLst/>
          </a:prstGeom>
          <a:noFill/>
          <a:ln w="9525" cap="flat" cmpd="sng">
            <a:solidFill>
              <a:schemeClr val="accent1"/>
            </a:solidFill>
            <a:prstDash val="solid"/>
            <a:miter lim="800000"/>
            <a:headEnd type="none" w="sm" len="sm"/>
            <a:tailEnd type="triangle" w="med" len="med"/>
          </a:ln>
        </p:spPr>
      </p:cxnSp>
      <p:cxnSp>
        <p:nvCxnSpPr>
          <p:cNvPr id="209" name="Google Shape;209;p27"/>
          <p:cNvCxnSpPr/>
          <p:nvPr/>
        </p:nvCxnSpPr>
        <p:spPr>
          <a:xfrm>
            <a:off x="10005391" y="4998315"/>
            <a:ext cx="0" cy="300773"/>
          </a:xfrm>
          <a:prstGeom prst="straightConnector1">
            <a:avLst/>
          </a:prstGeom>
          <a:noFill/>
          <a:ln w="9525" cap="flat" cmpd="sng">
            <a:solidFill>
              <a:schemeClr val="accent1"/>
            </a:solidFill>
            <a:prstDash val="solid"/>
            <a:miter lim="800000"/>
            <a:headEnd type="none" w="sm" len="sm"/>
            <a:tailEnd type="triangle" w="med" len="med"/>
          </a:ln>
        </p:spPr>
      </p:cxnSp>
      <p:sp>
        <p:nvSpPr>
          <p:cNvPr id="16" name="Google Shape;199;p27"/>
          <p:cNvSpPr/>
          <p:nvPr/>
        </p:nvSpPr>
        <p:spPr>
          <a:xfrm rot="2252646" flipH="1">
            <a:off x="7822819" y="739723"/>
            <a:ext cx="674544" cy="690203"/>
          </a:xfrm>
          <a:prstGeom prst="lef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2290" name="Picture 2"/>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4830809" y="4319340"/>
            <a:ext cx="2530380" cy="256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Google Shape;200;p27"/>
          <p:cNvSpPr/>
          <p:nvPr/>
        </p:nvSpPr>
        <p:spPr>
          <a:xfrm>
            <a:off x="191344" y="1356084"/>
            <a:ext cx="3638533" cy="379261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Autofit/>
          </a:bodyPr>
          <a:lstStyle/>
          <a:p>
            <a:pPr algn="just" rtl="1"/>
            <a:r>
              <a:rPr lang="he-IL" sz="2000" b="1" dirty="0">
                <a:solidFill>
                  <a:srgbClr val="000000"/>
                </a:solidFill>
                <a:latin typeface="Arial"/>
                <a:ea typeface="Arial"/>
                <a:cs typeface="Bejerano" pitchFamily="2" charset="-79"/>
              </a:rPr>
              <a:t>החינוך, מצוה א מצות פרייה ורבייה </a:t>
            </a:r>
          </a:p>
          <a:p>
            <a:pPr algn="just" rtl="1"/>
            <a:r>
              <a:rPr lang="he-IL" sz="2000" b="1" dirty="0">
                <a:solidFill>
                  <a:srgbClr val="000000"/>
                </a:solidFill>
                <a:latin typeface="Arial"/>
                <a:ea typeface="Arial"/>
                <a:cs typeface="Bejerano" pitchFamily="2" charset="-79"/>
              </a:rPr>
              <a:t>כדי שיהיה העולם מיושב, שהשם ברוך הוא חפץ בישובו, כדכתיב: "ֹלא תֹהּו בְרָאָה לָשֶבֶת יְצָרה" </a:t>
            </a:r>
            <a:r>
              <a:rPr lang="he-IL" sz="1600" b="1" dirty="0">
                <a:solidFill>
                  <a:srgbClr val="000000"/>
                </a:solidFill>
                <a:latin typeface="Arial"/>
                <a:ea typeface="Arial"/>
                <a:cs typeface="Bejerano" pitchFamily="2" charset="-79"/>
              </a:rPr>
              <a:t>ישעיהו מה, יח.</a:t>
            </a:r>
            <a:r>
              <a:rPr lang="he-IL" sz="2000" b="1" dirty="0">
                <a:solidFill>
                  <a:srgbClr val="000000"/>
                </a:solidFill>
                <a:latin typeface="Arial"/>
                <a:ea typeface="Arial"/>
                <a:cs typeface="Bejerano" pitchFamily="2" charset="-79"/>
              </a:rPr>
              <a:t> והיא מצוה גדולה שבסיבתה מתקיימות כל המצות בעולם, כי לבני אדם ניתנו ולא למלאכי השרת. ונוהגת בכל מקום ובכל זמן. וחייב אדם להשתדל בה משהוא ראוי לה, והוא הזמן שנתנו חכמים זכרונם לברכה לישא אשה. ומצוה זו אינה מוטלת על הנשים. והמבטלה ביטל עשה, וענשו גדול מאוד שמראה בעצמו שאינו רוצה להשלים חפץ השם ליישב עולמו</a:t>
            </a:r>
          </a:p>
          <a:p>
            <a:pPr algn="just" rtl="1"/>
            <a:endParaRPr sz="2000" b="1" dirty="0">
              <a:solidFill>
                <a:srgbClr val="000000"/>
              </a:solidFill>
              <a:latin typeface="Arial"/>
              <a:ea typeface="Arial"/>
              <a:cs typeface="Bejerano" pitchFamily="2" charset="-79"/>
            </a:endParaRPr>
          </a:p>
        </p:txBody>
      </p:sp>
      <p:sp>
        <p:nvSpPr>
          <p:cNvPr id="2" name="Rectangle 1"/>
          <p:cNvSpPr/>
          <p:nvPr/>
        </p:nvSpPr>
        <p:spPr>
          <a:xfrm>
            <a:off x="1366838" y="5244906"/>
            <a:ext cx="7009685" cy="1569660"/>
          </a:xfrm>
          <a:prstGeom prst="rect">
            <a:avLst/>
          </a:prstGeom>
        </p:spPr>
        <p:txBody>
          <a:bodyPr wrap="square">
            <a:spAutoFit/>
          </a:bodyPr>
          <a:lstStyle/>
          <a:p>
            <a:r>
              <a:rPr lang="he-IL" sz="3200" b="1" dirty="0">
                <a:cs typeface="Bejerano" pitchFamily="2" charset="-79"/>
              </a:rPr>
              <a:t>האדם מצּווה לפרות ולרבות, </a:t>
            </a:r>
          </a:p>
          <a:p>
            <a:r>
              <a:rPr lang="he-IL" sz="3200" b="1" dirty="0">
                <a:cs typeface="Bejerano" pitchFamily="2" charset="-79"/>
              </a:rPr>
              <a:t>ובכך הוא הופך לשותפו של </a:t>
            </a:r>
          </a:p>
          <a:p>
            <a:r>
              <a:rPr lang="he-IL" sz="3200" b="1" dirty="0">
                <a:cs typeface="Bejerano" pitchFamily="2" charset="-79"/>
              </a:rPr>
              <a:t>הקב"ה ביישוב העולם</a:t>
            </a:r>
          </a:p>
        </p:txBody>
      </p:sp>
      <p:sp>
        <p:nvSpPr>
          <p:cNvPr id="21" name="Google Shape;199;p27"/>
          <p:cNvSpPr/>
          <p:nvPr/>
        </p:nvSpPr>
        <p:spPr>
          <a:xfrm rot="5400000" flipH="1">
            <a:off x="-37286" y="5492155"/>
            <a:ext cx="1400621" cy="690203"/>
          </a:xfrm>
          <a:prstGeom prst="leftArrow">
            <a:avLst>
              <a:gd name="adj1" fmla="val 50000"/>
              <a:gd name="adj2" fmla="val 50000"/>
            </a:avLst>
          </a:prstGeom>
          <a:solidFill>
            <a:srgbClr val="FFFF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p:tgtEl>
                                          <p:spTgt spid="19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5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p:tgtEl>
                                          <p:spTgt spid="20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2"/>
                                        </p:tgtEl>
                                        <p:attrNameLst>
                                          <p:attrName>style.visibility</p:attrName>
                                        </p:attrNameLst>
                                      </p:cBhvr>
                                      <p:to>
                                        <p:strVal val="visible"/>
                                      </p:to>
                                    </p:set>
                                    <p:anim calcmode="lin" valueType="num">
                                      <p:cBhvr additive="base">
                                        <p:cTn id="27" dur="500"/>
                                        <p:tgtEl>
                                          <p:spTgt spid="20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
                                        </p:tgtEl>
                                        <p:attrNameLst>
                                          <p:attrName>style.visibility</p:attrName>
                                        </p:attrNameLst>
                                      </p:cBhvr>
                                      <p:to>
                                        <p:strVal val="visible"/>
                                      </p:to>
                                    </p:set>
                                    <p:animEffect transition="in" filter="fade">
                                      <p:cBhvr>
                                        <p:cTn id="32" dur="500"/>
                                        <p:tgtEl>
                                          <p:spTgt spid="20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3"/>
                                        </p:tgtEl>
                                        <p:attrNameLst>
                                          <p:attrName>style.visibility</p:attrName>
                                        </p:attrNameLst>
                                      </p:cBhvr>
                                      <p:to>
                                        <p:strVal val="visible"/>
                                      </p:to>
                                    </p:set>
                                    <p:anim calcmode="lin" valueType="num">
                                      <p:cBhvr additive="base">
                                        <p:cTn id="37" dur="500"/>
                                        <p:tgtEl>
                                          <p:spTgt spid="20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p:tgtEl>
                                          <p:spTgt spid="1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p:nvPr/>
        </p:nvSpPr>
        <p:spPr>
          <a:xfrm>
            <a:off x="3935760" y="208888"/>
            <a:ext cx="4042049" cy="883558"/>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lgn="ctr" rtl="1"/>
            <a:r>
              <a:rPr lang="x-none" sz="2800" b="1">
                <a:cs typeface="Bejerano" pitchFamily="2" charset="-79"/>
                <a:sym typeface="Calibri"/>
              </a:rPr>
              <a:t>חשיבות הבאת ילדים</a:t>
            </a:r>
            <a:endParaRPr sz="2800" b="1" dirty="0">
              <a:cs typeface="Bejerano" pitchFamily="2" charset="-79"/>
            </a:endParaRPr>
          </a:p>
        </p:txBody>
      </p:sp>
      <p:sp>
        <p:nvSpPr>
          <p:cNvPr id="215" name="Google Shape;215;p28"/>
          <p:cNvSpPr/>
          <p:nvPr/>
        </p:nvSpPr>
        <p:spPr>
          <a:xfrm>
            <a:off x="3048000" y="208888"/>
            <a:ext cx="6096000" cy="334707"/>
          </a:xfrm>
          <a:prstGeom prst="rect">
            <a:avLst/>
          </a:prstGeom>
          <a:noFill/>
          <a:ln>
            <a:noFill/>
          </a:ln>
        </p:spPr>
        <p:txBody>
          <a:bodyPr spcFirstLastPara="1" wrap="square" lIns="91425" tIns="45700" rIns="91425" bIns="45700" anchor="t" anchorCtr="0">
            <a:noAutofit/>
          </a:bodyPr>
          <a:lstStyle/>
          <a:p>
            <a:pPr marL="0" marR="0" lvl="0" indent="0" algn="just" rtl="1">
              <a:lnSpc>
                <a:spcPct val="100000"/>
              </a:lnSpc>
              <a:spcBef>
                <a:spcPts val="0"/>
              </a:spcBef>
              <a:spcAft>
                <a:spcPts val="0"/>
              </a:spcAft>
              <a:buNone/>
            </a:pPr>
            <a:endParaRPr sz="1800">
              <a:solidFill>
                <a:srgbClr val="780000"/>
              </a:solidFill>
              <a:latin typeface="Arial"/>
              <a:ea typeface="Arial"/>
              <a:cs typeface="Arial"/>
              <a:sym typeface="Arial"/>
            </a:endParaRPr>
          </a:p>
        </p:txBody>
      </p:sp>
      <p:sp>
        <p:nvSpPr>
          <p:cNvPr id="216" name="Google Shape;216;p28"/>
          <p:cNvSpPr/>
          <p:nvPr/>
        </p:nvSpPr>
        <p:spPr>
          <a:xfrm>
            <a:off x="9143999" y="4603106"/>
            <a:ext cx="2941167" cy="1754326"/>
          </a:xfrm>
          <a:prstGeom prst="rect">
            <a:avLst/>
          </a:prstGeom>
          <a:gradFill>
            <a:gsLst>
              <a:gs pos="0">
                <a:srgbClr val="FFC647"/>
              </a:gs>
              <a:gs pos="50000">
                <a:srgbClr val="FFC600"/>
              </a:gs>
              <a:gs pos="100000">
                <a:srgbClr val="E3B400"/>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algn="ctr" rtl="1"/>
            <a:r>
              <a:rPr lang="x-none" sz="2400" b="1">
                <a:cs typeface="Bejerano" pitchFamily="2" charset="-79"/>
              </a:rPr>
              <a:t>המצווה הראשונה שהאדם מצווה  בה היא פריה ורביה- לא סתם המצווה הראשונה- הדבר מעיד על חשיבותה</a:t>
            </a:r>
            <a:endParaRPr sz="2400" b="1" dirty="0">
              <a:cs typeface="Bejerano" pitchFamily="2" charset="-79"/>
            </a:endParaRPr>
          </a:p>
        </p:txBody>
      </p:sp>
      <p:sp>
        <p:nvSpPr>
          <p:cNvPr id="217" name="Google Shape;217;p28"/>
          <p:cNvSpPr/>
          <p:nvPr/>
        </p:nvSpPr>
        <p:spPr>
          <a:xfrm>
            <a:off x="71973" y="1196752"/>
            <a:ext cx="11901066" cy="3020225"/>
          </a:xfrm>
          <a:prstGeom prst="rect">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algn="ctr" rtl="1"/>
            <a:r>
              <a:rPr lang="x-none" sz="2400" b="1">
                <a:cs typeface="Bejerano" pitchFamily="2" charset="-79"/>
              </a:rPr>
              <a:t>ספר החינוך, מצוה א -מצות פריה ורביה</a:t>
            </a:r>
            <a:endParaRPr sz="2400" b="1" dirty="0">
              <a:cs typeface="Bejerano" pitchFamily="2" charset="-79"/>
            </a:endParaRPr>
          </a:p>
          <a:p>
            <a:pPr algn="ctr" rtl="1"/>
            <a:r>
              <a:rPr lang="x-none" sz="2400" b="1">
                <a:cs typeface="Bejerano" pitchFamily="2" charset="-79"/>
              </a:rPr>
              <a:t>משרשי מצוה זו, כדי שיהיה העולם מיושב, שהשם ברוך הוא חפץ בישובו, כדכתיב:</a:t>
            </a:r>
            <a:endParaRPr lang="he-IL" sz="2400" b="1" dirty="0">
              <a:cs typeface="Bejerano" pitchFamily="2" charset="-79"/>
            </a:endParaRPr>
          </a:p>
          <a:p>
            <a:pPr algn="ctr" rtl="1"/>
            <a:r>
              <a:rPr lang="x-none" sz="2400" b="1">
                <a:cs typeface="Bejerano" pitchFamily="2" charset="-79"/>
              </a:rPr>
              <a:t> “לֹא תֹהוּ בְרָאָהּ לָשֶׁבֶת יְצָרָהּ” </a:t>
            </a:r>
            <a:r>
              <a:rPr lang="x-none" sz="1800" b="1">
                <a:cs typeface="Bejerano" pitchFamily="2" charset="-79"/>
              </a:rPr>
              <a:t>ישעיהו מה, יח</a:t>
            </a:r>
            <a:r>
              <a:rPr lang="x-none" sz="2400" b="1">
                <a:cs typeface="Bejerano" pitchFamily="2" charset="-79"/>
              </a:rPr>
              <a:t>. </a:t>
            </a:r>
            <a:endParaRPr lang="he-IL" sz="2400" b="1" dirty="0">
              <a:cs typeface="Bejerano" pitchFamily="2" charset="-79"/>
            </a:endParaRPr>
          </a:p>
          <a:p>
            <a:pPr algn="ctr" rtl="1"/>
            <a:r>
              <a:rPr lang="x-none" sz="2400" b="1">
                <a:cs typeface="Bejerano" pitchFamily="2" charset="-79"/>
              </a:rPr>
              <a:t>והיא מצוה גדולה שבסיבתה מתקיימות כל המצות בעולם, כי לבני אדם ניתנו ולא למלאכי השרת.</a:t>
            </a:r>
            <a:endParaRPr sz="2400" b="1" dirty="0">
              <a:cs typeface="Bejerano" pitchFamily="2" charset="-79"/>
            </a:endParaRPr>
          </a:p>
          <a:p>
            <a:pPr algn="ctr" rtl="1"/>
            <a:r>
              <a:rPr lang="x-none" sz="2400" b="1">
                <a:cs typeface="Bejerano" pitchFamily="2" charset="-79"/>
              </a:rPr>
              <a:t>ונוהגת בכל מקום ובכל זמן. </a:t>
            </a:r>
            <a:endParaRPr sz="2400" b="1" dirty="0">
              <a:cs typeface="Bejerano" pitchFamily="2" charset="-79"/>
            </a:endParaRPr>
          </a:p>
          <a:p>
            <a:pPr algn="ctr" rtl="1"/>
            <a:r>
              <a:rPr lang="x-none" sz="2400" b="1">
                <a:cs typeface="Bejerano" pitchFamily="2" charset="-79"/>
              </a:rPr>
              <a:t>וחייב אדם להשתדל בה משהוא ראוי לה, והוא הזמן שנתנו חכמים זכרונם לברכה לישא אשה. </a:t>
            </a:r>
            <a:endParaRPr lang="he-IL" sz="2400" b="1" dirty="0">
              <a:cs typeface="Bejerano" pitchFamily="2" charset="-79"/>
            </a:endParaRPr>
          </a:p>
          <a:p>
            <a:pPr algn="ctr" rtl="1"/>
            <a:r>
              <a:rPr lang="x-none" sz="2400" b="1">
                <a:cs typeface="Bejerano" pitchFamily="2" charset="-79"/>
              </a:rPr>
              <a:t>ומצוה זו אינה מוטלת על הנשים. </a:t>
            </a:r>
            <a:endParaRPr lang="he-IL" sz="2400" b="1" dirty="0">
              <a:cs typeface="Bejerano" pitchFamily="2" charset="-79"/>
            </a:endParaRPr>
          </a:p>
          <a:p>
            <a:pPr algn="ctr" rtl="1"/>
            <a:r>
              <a:rPr lang="x-none" sz="2400" b="1">
                <a:cs typeface="Bejerano" pitchFamily="2" charset="-79"/>
              </a:rPr>
              <a:t>והמבטלה ביטל עשה, וענשו גדול מאוד שמראה בעצמו שאינו רוצה להשלים חפץ השם ליישב עולמו.</a:t>
            </a:r>
            <a:endParaRPr sz="2400" b="1" dirty="0">
              <a:cs typeface="Bejerano" pitchFamily="2" charset="-79"/>
            </a:endParaRPr>
          </a:p>
        </p:txBody>
      </p:sp>
      <p:sp>
        <p:nvSpPr>
          <p:cNvPr id="218" name="Google Shape;218;p28"/>
          <p:cNvSpPr/>
          <p:nvPr/>
        </p:nvSpPr>
        <p:spPr>
          <a:xfrm>
            <a:off x="6710289" y="4556940"/>
            <a:ext cx="2250423" cy="1938992"/>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t" anchorCtr="0">
            <a:noAutofit/>
          </a:bodyPr>
          <a:lstStyle/>
          <a:p>
            <a:pPr algn="ctr" rtl="1"/>
            <a:r>
              <a:rPr lang="x-none" sz="2800" b="1">
                <a:cs typeface="Bejerano" pitchFamily="2" charset="-79"/>
              </a:rPr>
              <a:t>מטרת המצווה לישב את העולם- שאנשים יהנו מבריאתו של ה'</a:t>
            </a:r>
            <a:endParaRPr sz="2800" b="1" dirty="0">
              <a:cs typeface="Bejerano" pitchFamily="2" charset="-79"/>
            </a:endParaRPr>
          </a:p>
        </p:txBody>
      </p:sp>
      <p:sp>
        <p:nvSpPr>
          <p:cNvPr id="219" name="Google Shape;219;p28"/>
          <p:cNvSpPr/>
          <p:nvPr/>
        </p:nvSpPr>
        <p:spPr>
          <a:xfrm>
            <a:off x="4026843" y="4603106"/>
            <a:ext cx="2500160" cy="2169825"/>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algn="ctr" rtl="1"/>
            <a:r>
              <a:rPr lang="x-none" sz="2400" b="1">
                <a:cs typeface="Bejerano" pitchFamily="2" charset="-79"/>
              </a:rPr>
              <a:t>מצווה זו היא השורש לכל המצוות וחשיבותה גדולה מכיון שהיא ניתנה רק לנו בני האדם ולא למלאכים</a:t>
            </a:r>
            <a:endParaRPr sz="2400" b="1" dirty="0">
              <a:cs typeface="Bejerano" pitchFamily="2" charset="-79"/>
            </a:endParaRPr>
          </a:p>
        </p:txBody>
      </p:sp>
      <p:sp>
        <p:nvSpPr>
          <p:cNvPr id="220" name="Google Shape;220;p28"/>
          <p:cNvSpPr/>
          <p:nvPr/>
        </p:nvSpPr>
        <p:spPr>
          <a:xfrm>
            <a:off x="213260" y="4487691"/>
            <a:ext cx="3458817" cy="216982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algn="ctr" rtl="1"/>
            <a:r>
              <a:rPr lang="x-none" sz="2400" b="1">
                <a:cs typeface="Bejerano" pitchFamily="2" charset="-79"/>
              </a:rPr>
              <a:t>נוהגת בכל מקום ובכל זמן-וכל המרבה הרי זה משובח</a:t>
            </a:r>
            <a:br>
              <a:rPr lang="x-none" sz="2400" b="1">
                <a:cs typeface="Bejerano" pitchFamily="2" charset="-79"/>
              </a:rPr>
            </a:br>
            <a:r>
              <a:rPr lang="x-none" sz="2400" b="1">
                <a:cs typeface="Bejerano" pitchFamily="2" charset="-79"/>
              </a:rPr>
              <a:t>החובה מוטלת על הגברים,</a:t>
            </a:r>
            <a:endParaRPr sz="2400" b="1" dirty="0">
              <a:cs typeface="Bejerano" pitchFamily="2" charset="-79"/>
            </a:endParaRPr>
          </a:p>
          <a:p>
            <a:pPr algn="ctr" rtl="1"/>
            <a:r>
              <a:rPr lang="x-none" sz="2400" b="1">
                <a:cs typeface="Bejerano" pitchFamily="2" charset="-79"/>
              </a:rPr>
              <a:t>מי שלא קיים מצוה זו בטל מצות עשה ועונשו גדול מאד</a:t>
            </a:r>
            <a:endParaRPr sz="2400" b="1" dirty="0">
              <a:cs typeface="Bejerano"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500"/>
                                        <p:tgtEl>
                                          <p:spTgt spid="2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5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6"/>
                                        </p:tgtEl>
                                        <p:attrNameLst>
                                          <p:attrName>style.visibility</p:attrName>
                                        </p:attrNameLst>
                                      </p:cBhvr>
                                      <p:to>
                                        <p:strVal val="visible"/>
                                      </p:to>
                                    </p:set>
                                    <p:anim calcmode="lin" valueType="num">
                                      <p:cBhvr additive="base">
                                        <p:cTn id="17" dur="500"/>
                                        <p:tgtEl>
                                          <p:spTgt spid="2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8"/>
                                        </p:tgtEl>
                                        <p:attrNameLst>
                                          <p:attrName>style.visibility</p:attrName>
                                        </p:attrNameLst>
                                      </p:cBhvr>
                                      <p:to>
                                        <p:strVal val="visible"/>
                                      </p:to>
                                    </p:set>
                                    <p:anim calcmode="lin" valueType="num">
                                      <p:cBhvr additive="base">
                                        <p:cTn id="22" dur="500"/>
                                        <p:tgtEl>
                                          <p:spTgt spid="2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19"/>
                                        </p:tgtEl>
                                        <p:attrNameLst>
                                          <p:attrName>style.visibility</p:attrName>
                                        </p:attrNameLst>
                                      </p:cBhvr>
                                      <p:to>
                                        <p:strVal val="visible"/>
                                      </p:to>
                                    </p:set>
                                    <p:anim calcmode="lin" valueType="num">
                                      <p:cBhvr additive="base">
                                        <p:cTn id="27" dur="500"/>
                                        <p:tgtEl>
                                          <p:spTgt spid="2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0"/>
                                        </p:tgtEl>
                                        <p:attrNameLst>
                                          <p:attrName>style.visibility</p:attrName>
                                        </p:attrNameLst>
                                      </p:cBhvr>
                                      <p:to>
                                        <p:strVal val="visible"/>
                                      </p:to>
                                    </p:set>
                                    <p:anim calcmode="lin" valueType="num">
                                      <p:cBhvr additive="base">
                                        <p:cTn id="32" dur="500"/>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5840" y="1844823"/>
            <a:ext cx="6096000" cy="3170099"/>
          </a:xfrm>
          <a:prstGeom prst="rect">
            <a:avLst/>
          </a:prstGeom>
        </p:spPr>
        <p:txBody>
          <a:bodyPr>
            <a:spAutoFit/>
          </a:bodyPr>
          <a:lstStyle/>
          <a:p>
            <a:pPr algn="ctr" rtl="1"/>
            <a:r>
              <a:rPr lang="he-IL" sz="4000" b="1" dirty="0">
                <a:cs typeface="Bejerano" pitchFamily="2" charset="-79"/>
              </a:rPr>
              <a:t>רבנו אשר, הרא"ש, עסק בשאלה </a:t>
            </a:r>
          </a:p>
          <a:p>
            <a:pPr algn="ctr" rtl="1"/>
            <a:endParaRPr lang="he-IL" sz="4000" b="1" dirty="0">
              <a:cs typeface="Bejerano" pitchFamily="2" charset="-79"/>
            </a:endParaRPr>
          </a:p>
          <a:p>
            <a:pPr algn="ctr" rtl="1"/>
            <a:r>
              <a:rPr lang="he-IL" sz="4000" b="1" dirty="0">
                <a:cs typeface="Bejerano" pitchFamily="2" charset="-79"/>
              </a:rPr>
              <a:t>מדוע חכמים לא תיקנו לברך על</a:t>
            </a:r>
          </a:p>
          <a:p>
            <a:pPr algn="ctr" rtl="1"/>
            <a:r>
              <a:rPr lang="he-IL" sz="4000" b="1" dirty="0">
                <a:cs typeface="Bejerano" pitchFamily="2" charset="-79"/>
              </a:rPr>
              <a:t>האירוסין ברכת המצוות: "אשר קדשנו במצוותיו וציוונו לקדש את האשה"? </a:t>
            </a:r>
          </a:p>
        </p:txBody>
      </p:sp>
      <p:pic>
        <p:nvPicPr>
          <p:cNvPr id="2050" name="Picture 2"/>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9336" y="1875790"/>
            <a:ext cx="5540086" cy="4331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10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7648" y="1556792"/>
            <a:ext cx="8904312" cy="1384995"/>
          </a:xfrm>
          <a:prstGeom prst="rect">
            <a:avLst/>
          </a:prstGeom>
        </p:spPr>
        <p:txBody>
          <a:bodyPr wrap="square">
            <a:spAutoFit/>
          </a:bodyPr>
          <a:lstStyle/>
          <a:p>
            <a:pPr algn="just" rtl="1"/>
            <a:r>
              <a:rPr lang="he-IL" sz="2800" b="1" dirty="0">
                <a:cs typeface="Bejerano" pitchFamily="2" charset="-79"/>
              </a:rPr>
              <a:t>רבנו אשר, הרא"ש, </a:t>
            </a:r>
            <a:r>
              <a:rPr lang="he-IL" sz="2000" b="1" dirty="0">
                <a:cs typeface="Bejerano" pitchFamily="2" charset="-79"/>
              </a:rPr>
              <a:t>מסכת כתובות פרק א סימן יב</a:t>
            </a:r>
          </a:p>
          <a:p>
            <a:pPr algn="just" rtl="1"/>
            <a:r>
              <a:rPr lang="he-IL" sz="2800" b="1" dirty="0">
                <a:cs typeface="Bejerano" pitchFamily="2" charset="-79"/>
              </a:rPr>
              <a:t>ונראה לי כי ברכה זו (ברכת האירוסין) </a:t>
            </a:r>
          </a:p>
          <a:p>
            <a:pPr algn="just" rtl="1"/>
            <a:r>
              <a:rPr lang="he-IL" sz="2800" b="1" dirty="0">
                <a:cs typeface="Bejerano" pitchFamily="2" charset="-79"/>
              </a:rPr>
              <a:t>אינה ברכה לעשיית המצוה, כי פריה ורביה היינו קיום המצוה. </a:t>
            </a:r>
          </a:p>
        </p:txBody>
      </p:sp>
      <p:sp>
        <p:nvSpPr>
          <p:cNvPr id="3" name="Rectangle 2"/>
          <p:cNvSpPr/>
          <p:nvPr/>
        </p:nvSpPr>
        <p:spPr>
          <a:xfrm>
            <a:off x="2495600" y="2914303"/>
            <a:ext cx="8856984" cy="3539430"/>
          </a:xfrm>
          <a:prstGeom prst="rect">
            <a:avLst/>
          </a:prstGeom>
        </p:spPr>
        <p:txBody>
          <a:bodyPr wrap="square">
            <a:spAutoFit/>
          </a:bodyPr>
          <a:lstStyle/>
          <a:p>
            <a:pPr algn="just" rtl="1"/>
            <a:r>
              <a:rPr lang="he-IL" sz="2800" b="1" dirty="0">
                <a:cs typeface="Bejerano" pitchFamily="2" charset="-79"/>
              </a:rPr>
              <a:t>לדבריו, עיקר הנישואין הוא לשם קיום מצוות </a:t>
            </a:r>
            <a:r>
              <a:rPr lang="he-IL" sz="2800" b="1" u="sng" dirty="0">
                <a:cs typeface="Bejerano" pitchFamily="2" charset="-79"/>
              </a:rPr>
              <a:t>פרו ורבו</a:t>
            </a:r>
            <a:r>
              <a:rPr lang="he-IL" sz="2800" b="1" dirty="0">
                <a:cs typeface="Bejerano" pitchFamily="2" charset="-79"/>
              </a:rPr>
              <a:t>. </a:t>
            </a:r>
          </a:p>
          <a:p>
            <a:pPr algn="just" rtl="1"/>
            <a:r>
              <a:rPr lang="he-IL" sz="2800" b="1" dirty="0">
                <a:cs typeface="Bejerano" pitchFamily="2" charset="-79"/>
              </a:rPr>
              <a:t>        אין מצווה עצמאית לשאת אישה.</a:t>
            </a:r>
          </a:p>
          <a:p>
            <a:pPr algn="just" rtl="1"/>
            <a:endParaRPr lang="he-IL" sz="2800" b="1" dirty="0">
              <a:cs typeface="Bejerano" pitchFamily="2" charset="-79"/>
            </a:endParaRPr>
          </a:p>
          <a:p>
            <a:pPr algn="just" rtl="1"/>
            <a:endParaRPr lang="he-IL" sz="2800" b="1" dirty="0">
              <a:cs typeface="Bejerano" pitchFamily="2" charset="-79"/>
            </a:endParaRPr>
          </a:p>
          <a:p>
            <a:pPr algn="just" rtl="1"/>
            <a:endParaRPr lang="he-IL" sz="2800" b="1" dirty="0">
              <a:cs typeface="Bejerano" pitchFamily="2" charset="-79"/>
            </a:endParaRPr>
          </a:p>
          <a:p>
            <a:pPr algn="just" rtl="1"/>
            <a:r>
              <a:rPr lang="he-IL" sz="2800" b="1" dirty="0">
                <a:cs typeface="Bejerano" pitchFamily="2" charset="-79"/>
              </a:rPr>
              <a:t>בשונה מדברי הרא"ש, הרמב"ם סבר שהמצווה לשאת אישה ומצוות פרו ורבו, הן שתי מצוות נפרדות מתוך תרי"ג המצוות </a:t>
            </a:r>
          </a:p>
          <a:p>
            <a:pPr algn="just" rtl="1"/>
            <a:r>
              <a:rPr lang="he-IL" sz="2800" b="1" dirty="0">
                <a:cs typeface="Bejerano" pitchFamily="2" charset="-79"/>
              </a:rPr>
              <a:t> 			רמב"ם, ספר המצוות, מצוות עשה ריב-ריג.</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10287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308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4869" y="1485831"/>
            <a:ext cx="9145016" cy="954107"/>
          </a:xfrm>
          <a:prstGeom prst="rect">
            <a:avLst/>
          </a:prstGeom>
        </p:spPr>
        <p:txBody>
          <a:bodyPr wrap="square">
            <a:spAutoFit/>
          </a:bodyPr>
          <a:lstStyle/>
          <a:p>
            <a:pPr algn="ctr" rtl="1"/>
            <a:r>
              <a:rPr lang="he-IL" sz="2800" b="1" dirty="0">
                <a:cs typeface="Bejerano" pitchFamily="2" charset="-79"/>
              </a:rPr>
              <a:t>הרמב"ם הסביר בספרו מורה נבוכים את ההיגיון שבבסיס הצו וההלכה</a:t>
            </a:r>
          </a:p>
          <a:p>
            <a:pPr algn="ctr" rtl="1"/>
            <a:r>
              <a:rPr lang="he-IL" sz="2800" b="1" dirty="0">
                <a:cs typeface="Bejerano" pitchFamily="2" charset="-79"/>
              </a:rPr>
              <a:t>שילדים צריכים להיוולד במסגרת נישואין בלבד:</a:t>
            </a:r>
          </a:p>
        </p:txBody>
      </p:sp>
      <p:sp>
        <p:nvSpPr>
          <p:cNvPr id="3" name="Rectangle 2"/>
          <p:cNvSpPr/>
          <p:nvPr/>
        </p:nvSpPr>
        <p:spPr>
          <a:xfrm>
            <a:off x="2135560" y="2413338"/>
            <a:ext cx="9649072" cy="3970318"/>
          </a:xfrm>
          <a:prstGeom prst="rect">
            <a:avLst/>
          </a:prstGeom>
        </p:spPr>
        <p:txBody>
          <a:bodyPr wrap="square">
            <a:spAutoFit/>
          </a:bodyPr>
          <a:lstStyle/>
          <a:p>
            <a:pPr algn="just" rtl="1"/>
            <a:r>
              <a:rPr lang="he-IL" sz="2800" b="1" dirty="0">
                <a:cs typeface="Bejerano" pitchFamily="2" charset="-79"/>
              </a:rPr>
              <a:t>רמב"ם, מורה נבוכים, חלק שלישי פרק מט</a:t>
            </a:r>
          </a:p>
          <a:p>
            <a:pPr algn="just" rtl="1"/>
            <a:r>
              <a:rPr lang="he-IL" sz="2800" b="1" dirty="0">
                <a:cs typeface="Bejerano" pitchFamily="2" charset="-79"/>
              </a:rPr>
              <a:t>נאסרה הקדֵשה =הזונה, שיש בזאת שיבוש הייחוס, והנולד ממנה </a:t>
            </a:r>
            <a:r>
              <a:rPr lang="he-IL" sz="2800" b="1" u="sng" dirty="0">
                <a:cs typeface="Bejerano" pitchFamily="2" charset="-79"/>
              </a:rPr>
              <a:t>זר לאנשים</a:t>
            </a:r>
            <a:r>
              <a:rPr lang="he-IL" sz="2800" b="1" dirty="0">
                <a:cs typeface="Bejerano" pitchFamily="2" charset="-79"/>
              </a:rPr>
              <a:t>.</a:t>
            </a:r>
          </a:p>
          <a:p>
            <a:pPr algn="just" rtl="1"/>
            <a:r>
              <a:rPr lang="he-IL" sz="2800" b="1" dirty="0">
                <a:cs typeface="Bejerano" pitchFamily="2" charset="-79"/>
              </a:rPr>
              <a:t>לא ידועה לו משפחה, ואיש מבני משפחתו אינו מכיר אותו. וזה המצב הגרוע</a:t>
            </a:r>
          </a:p>
          <a:p>
            <a:pPr algn="just" rtl="1"/>
            <a:r>
              <a:rPr lang="he-IL" sz="2800" b="1" dirty="0">
                <a:cs typeface="Bejerano" pitchFamily="2" charset="-79"/>
              </a:rPr>
              <a:t>ביותר לו ולאביו... ולהביא תועלת כללית והיא ידיעת הייחוסים נאסרו הקדֵשה</a:t>
            </a:r>
          </a:p>
          <a:p>
            <a:pPr algn="just" rtl="1"/>
            <a:r>
              <a:rPr lang="he-IL" sz="2800" b="1" dirty="0">
                <a:cs typeface="Bejerano" pitchFamily="2" charset="-79"/>
              </a:rPr>
              <a:t>והּקָדש. </a:t>
            </a:r>
            <a:r>
              <a:rPr lang="he-IL" sz="2800" b="1" u="sng" dirty="0">
                <a:cs typeface="Bejerano" pitchFamily="2" charset="-79"/>
              </a:rPr>
              <a:t>לא נמצא אופן להתיר את המשגל </a:t>
            </a:r>
            <a:r>
              <a:rPr lang="he-IL" sz="2800" b="1" dirty="0">
                <a:cs typeface="Bejerano" pitchFamily="2" charset="-79"/>
              </a:rPr>
              <a:t>=חיי אישות אלא בייחוד אשה</a:t>
            </a:r>
          </a:p>
          <a:p>
            <a:pPr algn="just" rtl="1"/>
            <a:r>
              <a:rPr lang="he-IL" sz="2800" b="1" dirty="0">
                <a:cs typeface="Bejerano" pitchFamily="2" charset="-79"/>
              </a:rPr>
              <a:t>ונׂשיאתה בפומבי. מפני שאילו היו מסתפקים בייחוד בלבד, היו רוב האנשים</a:t>
            </a:r>
          </a:p>
          <a:p>
            <a:pPr algn="just" rtl="1"/>
            <a:r>
              <a:rPr lang="he-IL" sz="2800" b="1" dirty="0">
                <a:cs typeface="Bejerano" pitchFamily="2" charset="-79"/>
              </a:rPr>
              <a:t>מביאים קדֵשה אל ביתם לזמן מה מתוך הסכמה ביניהם והוא היה אומר שזאת</a:t>
            </a:r>
          </a:p>
          <a:p>
            <a:pPr algn="just" rtl="1"/>
            <a:r>
              <a:rPr lang="he-IL" sz="2800" b="1" dirty="0">
                <a:cs typeface="Bejerano" pitchFamily="2" charset="-79"/>
              </a:rPr>
              <a:t>אשתו. לכן עליו לערוך ברית ומעׂשה מסוים אשר בו הוא מייחד אותה לעצמו</a:t>
            </a:r>
          </a:p>
          <a:p>
            <a:pPr algn="just" rtl="1"/>
            <a:r>
              <a:rPr lang="he-IL" sz="2800" b="1" dirty="0">
                <a:cs typeface="Bejerano" pitchFamily="2" charset="-79"/>
              </a:rPr>
              <a:t>והוא האֵ רּוסִין, ושייתן פומבי לדבר, והוא הנישואין.</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333"/>
          <a:stretch/>
        </p:blipFill>
        <p:spPr bwMode="auto">
          <a:xfrm>
            <a:off x="119336" y="3356992"/>
            <a:ext cx="3015051" cy="328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87488" y="3398332"/>
            <a:ext cx="1872208" cy="830997"/>
          </a:xfrm>
          <a:prstGeom prst="rect">
            <a:avLst/>
          </a:prstGeom>
          <a:noFill/>
        </p:spPr>
        <p:txBody>
          <a:bodyPr wrap="square" rtlCol="1">
            <a:spAutoFit/>
          </a:bodyPr>
          <a:lstStyle/>
          <a:p>
            <a:pPr algn="ctr"/>
            <a:r>
              <a:rPr lang="he-IL" sz="2400" dirty="0">
                <a:effectLst>
                  <a:outerShdw blurRad="38100" dist="38100" dir="2700000" algn="tl">
                    <a:srgbClr val="000000">
                      <a:alpha val="43137"/>
                    </a:srgbClr>
                  </a:outerShdw>
                </a:effectLst>
                <a:cs typeface="AlexandraH" pitchFamily="2" charset="-79"/>
              </a:rPr>
              <a:t>מי </a:t>
            </a:r>
          </a:p>
          <a:p>
            <a:pPr algn="ctr"/>
            <a:r>
              <a:rPr lang="he-IL" sz="2400" dirty="0">
                <a:effectLst>
                  <a:outerShdw blurRad="38100" dist="38100" dir="2700000" algn="tl">
                    <a:srgbClr val="000000">
                      <a:alpha val="43137"/>
                    </a:srgbClr>
                  </a:outerShdw>
                </a:effectLst>
                <a:cs typeface="AlexandraH" pitchFamily="2" charset="-79"/>
              </a:rPr>
              <a:t>אני????</a:t>
            </a:r>
          </a:p>
        </p:txBody>
      </p:sp>
    </p:spTree>
    <p:extLst>
      <p:ext uri="{BB962C8B-B14F-4D97-AF65-F5344CB8AC3E}">
        <p14:creationId xmlns:p14="http://schemas.microsoft.com/office/powerpoint/2010/main" val="3706947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551" b="24971"/>
          <a:stretch/>
        </p:blipFill>
        <p:spPr bwMode="auto">
          <a:xfrm>
            <a:off x="7001795" y="404664"/>
            <a:ext cx="4721911"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9726" y="846747"/>
            <a:ext cx="8184232" cy="6001643"/>
          </a:xfrm>
          <a:prstGeom prst="rect">
            <a:avLst/>
          </a:prstGeom>
        </p:spPr>
        <p:txBody>
          <a:bodyPr wrap="square">
            <a:spAutoFit/>
          </a:bodyPr>
          <a:lstStyle/>
          <a:p>
            <a:pPr algn="just" rtl="1"/>
            <a:r>
              <a:rPr lang="he-IL" sz="3200" b="1" dirty="0">
                <a:cs typeface="Bejerano" pitchFamily="2" charset="-79"/>
              </a:rPr>
              <a:t>		לפי הרמב"ם, </a:t>
            </a:r>
          </a:p>
          <a:p>
            <a:pPr algn="just" rtl="1"/>
            <a:r>
              <a:rPr lang="he-IL" sz="3200" b="1" dirty="0">
                <a:cs typeface="Bejerano" pitchFamily="2" charset="-79"/>
              </a:rPr>
              <a:t>		החשש הוא שייווצר קשר לא מחייב</a:t>
            </a:r>
          </a:p>
          <a:p>
            <a:pPr algn="just" rtl="1"/>
            <a:r>
              <a:rPr lang="he-IL" sz="3200" b="1" dirty="0">
                <a:cs typeface="Bejerano" pitchFamily="2" charset="-79"/>
              </a:rPr>
              <a:t>		 בין איש ואישה, ובעקבות</a:t>
            </a:r>
          </a:p>
          <a:p>
            <a:pPr algn="just" rtl="1"/>
            <a:r>
              <a:rPr lang="he-IL" sz="3200" b="1" dirty="0">
                <a:cs typeface="Bejerano" pitchFamily="2" charset="-79"/>
              </a:rPr>
              <a:t>		הקשר שנוצר ייוולדו ילדים </a:t>
            </a:r>
          </a:p>
          <a:p>
            <a:pPr algn="just" rtl="1"/>
            <a:r>
              <a:rPr lang="he-IL" sz="3200" b="1" dirty="0">
                <a:cs typeface="Bejerano" pitchFamily="2" charset="-79"/>
              </a:rPr>
              <a:t>שאולי לא יֵדעו כלל מי אביהם, </a:t>
            </a:r>
          </a:p>
          <a:p>
            <a:pPr algn="just" rtl="1"/>
            <a:r>
              <a:rPr lang="he-IL" sz="3200" b="1" dirty="0">
                <a:cs typeface="Bejerano" pitchFamily="2" charset="-79"/>
              </a:rPr>
              <a:t>וגם אם ידעו לא בהכרח שיהיה להם קשר משמעותי איתו כאב מחנך השותף בגידולם.</a:t>
            </a:r>
          </a:p>
          <a:p>
            <a:pPr algn="just" rtl="1"/>
            <a:r>
              <a:rPr lang="he-IL" sz="3200" b="1" dirty="0">
                <a:cs typeface="Bejerano" pitchFamily="2" charset="-79"/>
              </a:rPr>
              <a:t>הגורמים למצב זה הם בסיס הקשר בין האימא והאבא הביולוגיים שהיה מזדמן ולא מחייב, וכוונת הקשר שלא הייתה על מנת להקים משפחה.</a:t>
            </a:r>
          </a:p>
          <a:p>
            <a:pPr algn="just" rtl="1"/>
            <a:r>
              <a:rPr lang="he-IL" sz="3200" b="1" dirty="0">
                <a:cs typeface="Bejerano" pitchFamily="2" charset="-79"/>
              </a:rPr>
              <a:t> ההכוונה של התורה היא שתוקם משפחה שבה האבא והאימא אחראים יחד לגידול ילדיהם ולחינוכם.</a:t>
            </a:r>
          </a:p>
        </p:txBody>
      </p:sp>
    </p:spTree>
    <p:extLst>
      <p:ext uri="{BB962C8B-B14F-4D97-AF65-F5344CB8AC3E}">
        <p14:creationId xmlns:p14="http://schemas.microsoft.com/office/powerpoint/2010/main" val="3203117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4392" y="90872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2861709950"/>
              </p:ext>
            </p:extLst>
          </p:nvPr>
        </p:nvGraphicFramePr>
        <p:xfrm>
          <a:off x="1199456" y="620688"/>
          <a:ext cx="961306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352" y="134076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580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43872" y="1700808"/>
            <a:ext cx="6552728" cy="3046988"/>
          </a:xfrm>
          <a:prstGeom prst="rect">
            <a:avLst/>
          </a:prstGeom>
        </p:spPr>
        <p:txBody>
          <a:bodyPr wrap="square">
            <a:spAutoFit/>
          </a:bodyPr>
          <a:lstStyle/>
          <a:p>
            <a:pPr algn="ctr" rtl="1"/>
            <a:r>
              <a:rPr lang="he-IL" sz="3200" b="1" dirty="0">
                <a:cs typeface="Bejerano" pitchFamily="2" charset="-79"/>
              </a:rPr>
              <a:t>רמב"ם הלכות אישות פרק טו הלכה טז </a:t>
            </a:r>
          </a:p>
          <a:p>
            <a:pPr algn="ctr" rtl="1"/>
            <a:endParaRPr lang="he-IL" sz="3200" b="1" dirty="0">
              <a:cs typeface="Bejerano" pitchFamily="2" charset="-79"/>
            </a:endParaRPr>
          </a:p>
          <a:p>
            <a:pPr algn="ctr" rtl="1"/>
            <a:r>
              <a:rPr lang="he-IL" sz="3200" b="1" dirty="0">
                <a:cs typeface="Bejerano" pitchFamily="2" charset="-79"/>
              </a:rPr>
              <a:t>"אף על פי שקיים אדם מצות פריה ורביה, הרי הוא מצווה מדברי 	סופרים שלא יבטל מלפרות ולרבות כל זמן שיש בו כח, שכל המוסיף נפש אחת בישראל כאילו בנה עולם.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1255461"/>
            <a:ext cx="3600400" cy="506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13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9833"/>
            <a:ext cx="11856640" cy="2554545"/>
          </a:xfrm>
          <a:prstGeom prst="rect">
            <a:avLst/>
          </a:prstGeom>
        </p:spPr>
        <p:txBody>
          <a:bodyPr wrap="square">
            <a:spAutoFit/>
          </a:bodyPr>
          <a:lstStyle/>
          <a:p>
            <a:pPr algn="r" rtl="1"/>
            <a:r>
              <a:rPr lang="he-IL" sz="3200" b="1" dirty="0">
                <a:cs typeface="Bejerano" pitchFamily="2" charset="-79"/>
              </a:rPr>
              <a:t>מהות הקשר</a:t>
            </a:r>
          </a:p>
          <a:p>
            <a:pPr algn="r" rtl="1"/>
            <a:r>
              <a:rPr lang="he-IL" sz="3200" b="1" dirty="0">
                <a:cs typeface="Bejerano" pitchFamily="2" charset="-79"/>
              </a:rPr>
              <a:t>על משמעותו של החיבור בין איש לאישה ניתן ללמוד רבות מהעיון בפסוקי</a:t>
            </a:r>
          </a:p>
          <a:p>
            <a:pPr algn="r" rtl="1"/>
            <a:r>
              <a:rPr lang="he-IL" sz="3200" b="1" dirty="0">
                <a:cs typeface="Bejerano" pitchFamily="2" charset="-79"/>
              </a:rPr>
              <a:t>הבריאה ששיאם הוא בריאת האדם, נזר הבריאה. בספר בראשית פרק א</a:t>
            </a:r>
          </a:p>
          <a:p>
            <a:pPr algn="r" rtl="1"/>
            <a:r>
              <a:rPr lang="he-IL" sz="3200" b="1" dirty="0">
                <a:cs typeface="Bejerano" pitchFamily="2" charset="-79"/>
              </a:rPr>
              <a:t>מתוארת בריאת האדם שנברא בצלם אלוקים. בתיאור זה האדם הוא זכר</a:t>
            </a:r>
          </a:p>
          <a:p>
            <a:pPr algn="r" rtl="1"/>
            <a:r>
              <a:rPr lang="he-IL" sz="3200" b="1" dirty="0">
                <a:cs typeface="Bejerano" pitchFamily="2" charset="-79"/>
              </a:rPr>
              <a:t>ונקבה שנבראו יחדיו.</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3501008"/>
            <a:ext cx="6816746" cy="256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791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143" y="561692"/>
            <a:ext cx="11112896" cy="5262979"/>
          </a:xfrm>
          <a:prstGeom prst="rect">
            <a:avLst/>
          </a:prstGeom>
        </p:spPr>
        <p:txBody>
          <a:bodyPr wrap="square">
            <a:spAutoFit/>
          </a:bodyPr>
          <a:lstStyle/>
          <a:p>
            <a:pPr rtl="1"/>
            <a:r>
              <a:rPr lang="he-IL" sz="2800" b="1" dirty="0">
                <a:cs typeface="Bejerano" pitchFamily="2" charset="-79"/>
              </a:rPr>
              <a:t>הקב"ה ברא את העולם כדי שבני אדם יקיימו את</a:t>
            </a:r>
          </a:p>
          <a:p>
            <a:pPr rtl="1"/>
            <a:r>
              <a:rPr lang="he-IL" sz="2800" b="1" dirty="0">
                <a:cs typeface="Bejerano" pitchFamily="2" charset="-79"/>
              </a:rPr>
              <a:t>המין האנושי, יישבו את העולם ויפַתחו אותו בצורה ראויה מוסרית ואידאלית,</a:t>
            </a:r>
          </a:p>
          <a:p>
            <a:pPr rtl="1"/>
            <a:r>
              <a:rPr lang="he-IL" sz="2800" b="1" dirty="0">
                <a:cs typeface="Bejerano" pitchFamily="2" charset="-79"/>
              </a:rPr>
              <a:t>ובכך יתגדל שמו של הקב"ה ויהיה העולם מקום שבו הוא יכול להשרות</a:t>
            </a:r>
          </a:p>
          <a:p>
            <a:pPr rtl="1"/>
            <a:r>
              <a:rPr lang="he-IL" sz="2800" b="1" dirty="0">
                <a:cs typeface="Bejerano" pitchFamily="2" charset="-79"/>
              </a:rPr>
              <a:t>שכינתו. </a:t>
            </a:r>
          </a:p>
          <a:p>
            <a:pPr algn="ctr" rtl="1"/>
            <a:endParaRPr lang="he-IL" sz="2800" b="1" dirty="0">
              <a:cs typeface="Bejerano" pitchFamily="2" charset="-79"/>
            </a:endParaRPr>
          </a:p>
          <a:p>
            <a:pPr algn="ctr" rtl="1"/>
            <a:endParaRPr lang="he-IL" sz="2800" b="1" dirty="0">
              <a:cs typeface="Bejerano" pitchFamily="2" charset="-79"/>
            </a:endParaRPr>
          </a:p>
          <a:p>
            <a:pPr algn="ctr" rtl="1"/>
            <a:endParaRPr lang="he-IL" sz="2800" b="1" dirty="0">
              <a:cs typeface="Bejerano" pitchFamily="2" charset="-79"/>
            </a:endParaRPr>
          </a:p>
          <a:p>
            <a:pPr algn="ctr" rtl="1"/>
            <a:endParaRPr lang="he-IL" sz="2800" b="1" dirty="0">
              <a:cs typeface="Bejerano" pitchFamily="2" charset="-79"/>
            </a:endParaRPr>
          </a:p>
          <a:p>
            <a:pPr algn="ctr" rtl="1"/>
            <a:r>
              <a:rPr lang="he-IL" sz="2800" b="1" dirty="0">
                <a:cs typeface="Bejerano" pitchFamily="2" charset="-79"/>
              </a:rPr>
              <a:t>שנאמר:  ’ֹלא תֹהּו בְרָאָה לשֶבֶת יְצָרָה' </a:t>
            </a:r>
            <a:r>
              <a:rPr lang="he-IL" sz="1800" b="1" dirty="0">
                <a:cs typeface="Bejerano" pitchFamily="2" charset="-79"/>
              </a:rPr>
              <a:t>ישעיהו מה, יח. </a:t>
            </a:r>
          </a:p>
          <a:p>
            <a:pPr algn="ctr" rtl="1"/>
            <a:r>
              <a:rPr lang="he-IL" sz="2800" b="1" dirty="0">
                <a:cs typeface="Bejerano" pitchFamily="2" charset="-79"/>
              </a:rPr>
              <a:t>משנה גיטין פרק ד משנה ה – </a:t>
            </a:r>
          </a:p>
          <a:p>
            <a:pPr algn="ctr" rtl="1"/>
            <a:r>
              <a:rPr lang="he-IL" sz="2800" b="1" dirty="0">
                <a:cs typeface="Bejerano" pitchFamily="2" charset="-79"/>
              </a:rPr>
              <a:t>"ֹלא תֹהּו בְרָאָה - יוצר הארץ לא על תוהו להיות ריקנית ברא אותה, </a:t>
            </a:r>
          </a:p>
          <a:p>
            <a:pPr algn="ctr" rtl="1"/>
            <a:r>
              <a:rPr lang="he-IL" sz="2800" b="1" dirty="0">
                <a:cs typeface="Bejerano" pitchFamily="2" charset="-79"/>
              </a:rPr>
              <a:t>כי אם לשבת, להיות בה יישוב יצרה" רש"י גיטין מא ע"ב </a:t>
            </a:r>
            <a:endParaRPr lang="he-IL" sz="3600" b="1" dirty="0">
              <a:cs typeface="Bejerano" pitchFamily="2" charset="-79"/>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0760" y="1051091"/>
            <a:ext cx="3143076" cy="153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918207"/>
            <a:ext cx="3716555"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88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59696" y="1632000"/>
            <a:ext cx="8232576" cy="4401205"/>
          </a:xfrm>
          <a:prstGeom prst="rect">
            <a:avLst/>
          </a:prstGeom>
        </p:spPr>
        <p:txBody>
          <a:bodyPr wrap="square">
            <a:spAutoFit/>
          </a:bodyPr>
          <a:lstStyle/>
          <a:p>
            <a:pPr algn="just" rtl="1"/>
            <a:r>
              <a:rPr lang="he-IL" sz="2800" b="1" dirty="0">
                <a:cs typeface="Bejerano" pitchFamily="2" charset="-79"/>
              </a:rPr>
              <a:t>אישה פטורה ממצוות פרו ורבו -?!</a:t>
            </a:r>
          </a:p>
          <a:p>
            <a:pPr algn="just" rtl="1"/>
            <a:r>
              <a:rPr lang="he-IL" sz="2800" b="1" dirty="0">
                <a:cs typeface="Bejerano" pitchFamily="2" charset="-79"/>
              </a:rPr>
              <a:t>הרצון הבריא והטבעי של אישה להיות אם ושל איש להיות אב קיים אצל שני המינים. </a:t>
            </a:r>
          </a:p>
          <a:p>
            <a:pPr algn="just" rtl="1"/>
            <a:r>
              <a:rPr lang="he-IL" sz="2800" b="1" dirty="0">
                <a:cs typeface="Bejerano" pitchFamily="2" charset="-79"/>
              </a:rPr>
              <a:t>התנאים נחלקו בשאלה ההלכתית של חיוב האישה במצוות "פרו ורבו"?!</a:t>
            </a:r>
          </a:p>
          <a:p>
            <a:pPr algn="just" rtl="1"/>
            <a:endParaRPr lang="he-IL" sz="2800" b="1" dirty="0">
              <a:cs typeface="Bejerano" pitchFamily="2" charset="-79"/>
            </a:endParaRPr>
          </a:p>
          <a:p>
            <a:pPr algn="just" rtl="1"/>
            <a:r>
              <a:rPr lang="he-IL" sz="2800" b="1" dirty="0">
                <a:cs typeface="Bejerano" pitchFamily="2" charset="-79"/>
              </a:rPr>
              <a:t>למרות שמופיע במשנה- </a:t>
            </a:r>
          </a:p>
          <a:p>
            <a:pPr algn="just" rtl="1"/>
            <a:r>
              <a:rPr lang="he-IL" sz="2800" b="1" dirty="0">
                <a:cs typeface="Bejerano" pitchFamily="2" charset="-79"/>
              </a:rPr>
              <a:t>משנה מסכת יבמות פרק ו משנה ו</a:t>
            </a:r>
          </a:p>
          <a:p>
            <a:pPr algn="just" rtl="1"/>
            <a:r>
              <a:rPr lang="he-IL" sz="2800" b="1" dirty="0">
                <a:cs typeface="Bejerano" pitchFamily="2" charset="-79"/>
              </a:rPr>
              <a:t>האיש מצווה על פריה ורביה אבל לא האשה.</a:t>
            </a:r>
          </a:p>
          <a:p>
            <a:pPr algn="just" rtl="1"/>
            <a:r>
              <a:rPr lang="he-IL" sz="2800" b="1" dirty="0">
                <a:cs typeface="Bejerano" pitchFamily="2" charset="-79"/>
              </a:rPr>
              <a:t>רבי יוחנן בן ברוקא אומר: על שניהם הוא אומר: "וַיבָרֶך אֹתָם אֱלקִים וַיֹאמֶר</a:t>
            </a:r>
          </a:p>
          <a:p>
            <a:pPr algn="just" rtl="1"/>
            <a:r>
              <a:rPr lang="he-IL" sz="2800" b="1" dirty="0">
                <a:cs typeface="Bejerano" pitchFamily="2" charset="-79"/>
              </a:rPr>
              <a:t>לָהֶם אֱלקִים ּפְרּו ּורְבּו" בראשית א, כח</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 y="1844824"/>
            <a:ext cx="331236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616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1703445"/>
            <a:ext cx="9312696" cy="2677656"/>
          </a:xfrm>
          <a:prstGeom prst="rect">
            <a:avLst/>
          </a:prstGeom>
        </p:spPr>
        <p:txBody>
          <a:bodyPr wrap="square">
            <a:spAutoFit/>
          </a:bodyPr>
          <a:lstStyle/>
          <a:p>
            <a:pPr algn="just" rtl="1"/>
            <a:r>
              <a:rPr lang="he-IL" sz="2800" b="1" dirty="0">
                <a:cs typeface="Bejerano" pitchFamily="2" charset="-79"/>
              </a:rPr>
              <a:t>להלכה נפסק שאישה איננה חייבת במצוות "פרו ורבו" </a:t>
            </a:r>
          </a:p>
          <a:p>
            <a:pPr algn="just" rtl="1"/>
            <a:r>
              <a:rPr lang="he-IL" sz="2800" b="1" dirty="0">
                <a:cs typeface="Bejerano" pitchFamily="2" charset="-79"/>
              </a:rPr>
              <a:t>רמב"ם, הלכות אישות טו,ב;  שולחן ערוך, אבן העזר א, יג</a:t>
            </a:r>
          </a:p>
          <a:p>
            <a:pPr algn="just" rtl="1"/>
            <a:r>
              <a:rPr lang="he-IL" sz="2800" b="1" dirty="0">
                <a:cs typeface="Bejerano" pitchFamily="2" charset="-79"/>
              </a:rPr>
              <a:t>"אף על פי שהיא זו שנושאת בעול ההיריון והלידה ועיקר גידול הילדים. </a:t>
            </a:r>
          </a:p>
          <a:p>
            <a:pPr algn="just" rtl="1"/>
            <a:r>
              <a:rPr lang="he-IL" sz="2800" b="1" dirty="0">
                <a:cs typeface="Bejerano" pitchFamily="2" charset="-79"/>
              </a:rPr>
              <a:t>על פי חלק מהפרשנים, </a:t>
            </a:r>
          </a:p>
          <a:p>
            <a:pPr algn="just" rtl="1"/>
            <a:r>
              <a:rPr lang="he-IL" sz="2800" b="1" dirty="0">
                <a:cs typeface="Bejerano" pitchFamily="2" charset="-79"/>
              </a:rPr>
              <a:t>החובה ליישב את העולם "ֹלא תֹהּו בְרָאָה לשֶבֶת יצרָה" (חינוך ) </a:t>
            </a:r>
            <a:br>
              <a:rPr lang="en-US" sz="2800" b="1" dirty="0">
                <a:cs typeface="Bejerano" pitchFamily="2" charset="-79"/>
              </a:rPr>
            </a:br>
            <a:r>
              <a:rPr lang="he-IL" sz="2800" b="1" dirty="0">
                <a:cs typeface="Bejerano" pitchFamily="2" charset="-79"/>
              </a:rPr>
              <a:t>מוטלת גם על האישה, אך לא מצוות פרו ורבו </a:t>
            </a:r>
            <a:r>
              <a:rPr lang="he-IL" sz="1800" b="1" dirty="0">
                <a:cs typeface="Bejerano" pitchFamily="2" charset="-79"/>
              </a:rPr>
              <a:t>גיטין מא ע"ב תוספות ד"ה לא.</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432" y="4277083"/>
            <a:ext cx="26193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817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7808" y="1988840"/>
            <a:ext cx="7464152" cy="3539430"/>
          </a:xfrm>
          <a:prstGeom prst="rect">
            <a:avLst/>
          </a:prstGeom>
        </p:spPr>
        <p:txBody>
          <a:bodyPr wrap="square">
            <a:spAutoFit/>
          </a:bodyPr>
          <a:lstStyle/>
          <a:p>
            <a:pPr algn="just" rtl="1"/>
            <a:r>
              <a:rPr lang="he-IL" sz="2000" b="1" dirty="0">
                <a:cs typeface="Bejerano" pitchFamily="2" charset="-79"/>
              </a:rPr>
              <a:t>את הפער שבין מעורבותה של האישה בהולדת הילדים ובגידולם, לבין</a:t>
            </a:r>
          </a:p>
          <a:p>
            <a:pPr algn="just" rtl="1"/>
            <a:r>
              <a:rPr lang="he-IL" sz="2000" b="1" dirty="0">
                <a:cs typeface="Bejerano" pitchFamily="2" charset="-79"/>
              </a:rPr>
              <a:t>העובדה שהיא איננה מצּווה במצוות "פרו ורבו", הסביר הרב מאיר שמחה</a:t>
            </a:r>
          </a:p>
          <a:p>
            <a:pPr algn="just" rtl="1"/>
            <a:r>
              <a:rPr lang="he-IL" sz="2000" b="1" dirty="0">
                <a:cs typeface="Bejerano" pitchFamily="2" charset="-79"/>
              </a:rPr>
              <a:t>הכהן מדוינסק בפירושו לתורה. </a:t>
            </a:r>
          </a:p>
          <a:p>
            <a:pPr algn="just" rtl="1"/>
            <a:endParaRPr lang="he-IL" sz="2000" b="1" dirty="0">
              <a:cs typeface="Bejerano" pitchFamily="2" charset="-79"/>
            </a:endParaRPr>
          </a:p>
          <a:p>
            <a:pPr algn="just" rtl="1"/>
            <a:r>
              <a:rPr lang="he-IL" sz="1600" b="1" dirty="0">
                <a:cs typeface="Bejerano" pitchFamily="2" charset="-79"/>
              </a:rPr>
              <a:t>משך חכמה, בראשית ט, ז "פרו ורבו":</a:t>
            </a:r>
          </a:p>
          <a:p>
            <a:pPr algn="just" rtl="1"/>
            <a:r>
              <a:rPr lang="he-IL" sz="1600" b="1" dirty="0">
                <a:cs typeface="Bejerano" pitchFamily="2" charset="-79"/>
              </a:rPr>
              <a:t>]א[... ואם כן, נשים שמסתכנות בעיבור ולידה... לא גזרה התורה לצוות לפרות ולרבות על האשה... דבאדם וחוה שברך אותם קודם החטא שלא היה לה צער לידה, היה מצות שניהם בפריה וברביה ...אבל לאחר החטא שהיה לה צער לידה והיא רוב פעמים מסתכנת מזה... אינן בכלל מצוות פרו ורבו.</a:t>
            </a:r>
          </a:p>
          <a:p>
            <a:pPr algn="just" rtl="1"/>
            <a:endParaRPr lang="he-IL" sz="1600" b="1" dirty="0">
              <a:cs typeface="Bejerano" pitchFamily="2" charset="-79"/>
            </a:endParaRPr>
          </a:p>
          <a:p>
            <a:pPr algn="just" rtl="1"/>
            <a:r>
              <a:rPr lang="he-IL" sz="1600" b="1" dirty="0">
                <a:cs typeface="Bejerano" pitchFamily="2" charset="-79"/>
              </a:rPr>
              <a:t>]ב[ עוד יתכן לומר בטעם שפטרה התורה נשים מפריה ורביה, משום דבאמת הלא הטביעה בטבע התשוקה ובנקבה עוד יותר, ... ודי במה שהיא מוכרחת בטבע. ועל כן דעיקר המצוה היא...דאם נשא אשה ולא ילדה, מחויב ליקח אשה שיש לה בנים. ומדרך התורה לבלי לגדור הטבע... ולכן לגזור על האשה כי תינשא לאיש ולא יוליד, תצא מאהוב נפשה ותקח איש אחר, זה נגד הטבע לאהוב השנוא ולשנוא האהוב. ורק האיש, שיכול לישא עוד אחרת, עליו הטילה התורה מצווה</a:t>
            </a:r>
          </a:p>
        </p:txBody>
      </p:sp>
      <p:sp>
        <p:nvSpPr>
          <p:cNvPr id="3" name="Rectangle 2"/>
          <p:cNvSpPr/>
          <p:nvPr/>
        </p:nvSpPr>
        <p:spPr>
          <a:xfrm>
            <a:off x="598442" y="908720"/>
            <a:ext cx="3528392" cy="5755422"/>
          </a:xfrm>
          <a:prstGeom prst="rect">
            <a:avLst/>
          </a:prstGeom>
        </p:spPr>
        <p:txBody>
          <a:bodyPr wrap="square">
            <a:spAutoFit/>
          </a:bodyPr>
          <a:lstStyle/>
          <a:p>
            <a:pPr algn="just" rtl="1"/>
            <a:r>
              <a:rPr lang="he-IL" sz="4400" b="1" dirty="0">
                <a:cs typeface="Bejerano" pitchFamily="2" charset="-79"/>
              </a:rPr>
              <a:t>1. </a:t>
            </a:r>
            <a:r>
              <a:rPr lang="he-IL" sz="2000" b="1" dirty="0">
                <a:cs typeface="Bejerano" pitchFamily="2" charset="-79"/>
              </a:rPr>
              <a:t>סיבה ראשונה לפטור נשים ממצוות פרו ורבו היא שבהריון ובלידה יש צער וקושי</a:t>
            </a:r>
          </a:p>
          <a:p>
            <a:pPr algn="just" rtl="1"/>
            <a:r>
              <a:rPr lang="he-IL" sz="2000" b="1" dirty="0">
                <a:cs typeface="Bejerano" pitchFamily="2" charset="-79"/>
              </a:rPr>
              <a:t>ולעיתים גם סיכונים, והתורה אינה מצווה לקיים מצווה שיש בה צער וסכנה.</a:t>
            </a:r>
          </a:p>
          <a:p>
            <a:pPr algn="just" rtl="1"/>
            <a:r>
              <a:rPr lang="he-IL" sz="4400" b="1" dirty="0">
                <a:cs typeface="Bejerano" pitchFamily="2" charset="-79"/>
              </a:rPr>
              <a:t>2. </a:t>
            </a:r>
            <a:r>
              <a:rPr lang="he-IL" sz="2000" b="1" dirty="0">
                <a:cs typeface="Bejerano" pitchFamily="2" charset="-79"/>
              </a:rPr>
              <a:t>מהתורה אישה אסורה להתחתן עם שני גברים ולאיש מותר להתחתן עם שי נשים. ולכן אם גם האישה היתה מצווה בפרייה ורבייה, והיה מתברר שבעלה עקר – היה עליה להתגרש מבעלה האהוב ולהינשא לאדם אחר שיכול להוליד, וזהו ציווי שנוגד את הטבע האנושי, ולכן התורה לא ציוותה עליה. </a:t>
            </a:r>
          </a:p>
          <a:p>
            <a:pPr algn="just" rtl="1"/>
            <a:r>
              <a:rPr lang="he-IL" sz="2000" b="1" dirty="0">
                <a:cs typeface="Bejerano" pitchFamily="2" charset="-79"/>
              </a:rPr>
              <a:t>לעומת זאת, איש שנשא אישה שהוא אוהב והתברר שהיא עקרה, יכול לשאת אשה נוספת ]לפני חרם רבנו גרשום[ על מנת לקיים את המצווה. </a:t>
            </a:r>
          </a:p>
        </p:txBody>
      </p:sp>
    </p:spTree>
    <p:extLst>
      <p:ext uri="{BB962C8B-B14F-4D97-AF65-F5344CB8AC3E}">
        <p14:creationId xmlns:p14="http://schemas.microsoft.com/office/powerpoint/2010/main" val="3511929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5600" y="1556792"/>
            <a:ext cx="8496944" cy="2246769"/>
          </a:xfrm>
          <a:prstGeom prst="rect">
            <a:avLst/>
          </a:prstGeom>
        </p:spPr>
        <p:txBody>
          <a:bodyPr wrap="square">
            <a:spAutoFit/>
          </a:bodyPr>
          <a:lstStyle/>
          <a:p>
            <a:pPr algn="just" rtl="1"/>
            <a:r>
              <a:rPr lang="he-IL" sz="2800" b="1" dirty="0">
                <a:cs typeface="Bejerano" pitchFamily="2" charset="-79"/>
              </a:rPr>
              <a:t>מניעת היריון</a:t>
            </a:r>
          </a:p>
          <a:p>
            <a:pPr algn="just" rtl="1"/>
            <a:r>
              <a:rPr lang="he-IL" sz="2800" b="1" dirty="0">
                <a:cs typeface="Bejerano" pitchFamily="2" charset="-79"/>
              </a:rPr>
              <a:t>לצד החובה והזכות הגדולה שבהולדת ילדים וגידולם, ילדים דורשים מבני</a:t>
            </a:r>
          </a:p>
          <a:p>
            <a:pPr algn="just" rtl="1"/>
            <a:r>
              <a:rPr lang="he-IL" sz="2800" b="1" dirty="0">
                <a:cs typeface="Bejerano" pitchFamily="2" charset="-79"/>
              </a:rPr>
              <a:t>הזוג משאבים רבים מסוגים שונים. ילד צריך לבוא לעולם מתוך שמחה ורצון</a:t>
            </a:r>
          </a:p>
          <a:p>
            <a:pPr algn="just" rtl="1"/>
            <a:r>
              <a:rPr lang="he-IL" sz="2800" b="1" dirty="0">
                <a:cs typeface="Bejerano" pitchFamily="2" charset="-79"/>
              </a:rPr>
              <a:t>של הוריו. שאלת מניעת היריון היא שאלה הלכתית שיש לה השלכות רבות.</a:t>
            </a:r>
          </a:p>
          <a:p>
            <a:pPr algn="just" rtl="1"/>
            <a:r>
              <a:rPr lang="he-IL" sz="2800" b="1" dirty="0">
                <a:cs typeface="Bejerano" pitchFamily="2" charset="-79"/>
              </a:rPr>
              <a:t>ראוי ונכון להתייעץ ברב הבקי בתחום ומכיר את בני הזוג.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88" y="3803561"/>
            <a:ext cx="3816424" cy="2233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819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8128" y="1988840"/>
            <a:ext cx="4536504" cy="4031873"/>
          </a:xfrm>
          <a:prstGeom prst="rect">
            <a:avLst/>
          </a:prstGeom>
        </p:spPr>
        <p:txBody>
          <a:bodyPr wrap="square">
            <a:spAutoFit/>
          </a:bodyPr>
          <a:lstStyle/>
          <a:p>
            <a:pPr algn="r" rtl="1"/>
            <a:r>
              <a:rPr lang="he-IL" sz="3200" b="1" dirty="0">
                <a:cs typeface="Bejerano" pitchFamily="2" charset="-79"/>
              </a:rPr>
              <a:t>בספר בראשית פרק ב מתוארת בריאת האישה כתהליך של חיפוש עד למציאת</a:t>
            </a:r>
          </a:p>
          <a:p>
            <a:pPr algn="r" rtl="1"/>
            <a:r>
              <a:rPr lang="he-IL" sz="3200" b="1" dirty="0">
                <a:cs typeface="Bejerano" pitchFamily="2" charset="-79"/>
              </a:rPr>
              <a:t>הזיווג האמיתי. מאז בריאת העולם, נעים בני האדם בתנועה הזו, של שניים שבשורשם הם אחד; שניים נפרדים, זכר ונקבה, השואפים לחיבור כאחד: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11" y="404664"/>
            <a:ext cx="6299585" cy="567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81911" y="6220767"/>
            <a:ext cx="7462299" cy="584775"/>
          </a:xfrm>
          <a:prstGeom prst="rect">
            <a:avLst/>
          </a:prstGeom>
        </p:spPr>
        <p:txBody>
          <a:bodyPr wrap="none">
            <a:spAutoFit/>
          </a:bodyPr>
          <a:lstStyle/>
          <a:p>
            <a:r>
              <a:rPr lang="he-IL" sz="3200" b="1" dirty="0">
                <a:cs typeface="Bejerano" pitchFamily="2" charset="-79"/>
              </a:rPr>
              <a:t>בפרק ה מופיע שוב האיחוד של הזכר והנקבה כאדם שלם.</a:t>
            </a:r>
          </a:p>
        </p:txBody>
      </p:sp>
    </p:spTree>
    <p:extLst>
      <p:ext uri="{BB962C8B-B14F-4D97-AF65-F5344CB8AC3E}">
        <p14:creationId xmlns:p14="http://schemas.microsoft.com/office/powerpoint/2010/main" val="3391971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894" y="620688"/>
            <a:ext cx="11640616" cy="2554545"/>
          </a:xfrm>
          <a:prstGeom prst="rect">
            <a:avLst/>
          </a:prstGeom>
        </p:spPr>
        <p:txBody>
          <a:bodyPr wrap="square">
            <a:spAutoFit/>
          </a:bodyPr>
          <a:lstStyle/>
          <a:p>
            <a:pPr algn="r" rtl="1"/>
            <a:r>
              <a:rPr lang="he-IL" sz="3200" b="1" dirty="0">
                <a:cs typeface="Bejerano" pitchFamily="2" charset="-79"/>
              </a:rPr>
              <a:t>הרב יוסף דב סולובייצ'יק הבחין בין שתי מטרות </a:t>
            </a:r>
            <a:r>
              <a:rPr lang="he-IL" sz="3200" b="1" u="sng" dirty="0">
                <a:cs typeface="Bejerano" pitchFamily="2" charset="-79"/>
              </a:rPr>
              <a:t>משלימות</a:t>
            </a:r>
            <a:r>
              <a:rPr lang="he-IL" sz="3200" b="1" dirty="0">
                <a:cs typeface="Bejerano" pitchFamily="2" charset="-79"/>
              </a:rPr>
              <a:t> ליצירת זוגיות ולנישואין על בסיס הפסוקים שלעיל. הרב יוסף דב סולובייצ'יק, אדם וביתו, עמ' 48-51 :</a:t>
            </a:r>
          </a:p>
          <a:p>
            <a:pPr algn="r" rtl="1"/>
            <a:r>
              <a:rPr lang="he-IL" sz="3200" b="1" dirty="0">
                <a:cs typeface="Bejerano" pitchFamily="2" charset="-79"/>
              </a:rPr>
              <a:t>האיחוד הגופני של הזכר והנקבה בסיפור הראשון על בריאת האדם, משרת מטרה אחת בלבד: פרייה ורבייה. האיש והאשה מצטווים לאמור: "ּפְרּו ּורְבּו" בראשית א, כח,  </a:t>
            </a:r>
            <a:r>
              <a:rPr lang="he-IL" sz="3200" b="1" u="sng" dirty="0">
                <a:cs typeface="Bejerano" pitchFamily="2" charset="-79"/>
              </a:rPr>
              <a:t>המשכיות</a:t>
            </a:r>
            <a:r>
              <a:rPr lang="he-IL" sz="3200" b="1" dirty="0">
                <a:cs typeface="Bejerano" pitchFamily="2" charset="-79"/>
              </a:rPr>
              <a:t> הגזע היא גרעינו המכריע, אם לא הבלעדי, של האיחוד הגופני. אבל בסיפור הבריאה השני</a:t>
            </a:r>
          </a:p>
        </p:txBody>
      </p:sp>
      <p:pic>
        <p:nvPicPr>
          <p:cNvPr id="4098" name="Picture 2" descr="×ª××¦××ª ×ª××× × ×¢×××¨ ×××©××××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800" y="3429000"/>
            <a:ext cx="4286250"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20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1664" y="836712"/>
            <a:ext cx="8736632" cy="5509200"/>
          </a:xfrm>
          <a:prstGeom prst="rect">
            <a:avLst/>
          </a:prstGeom>
        </p:spPr>
        <p:txBody>
          <a:bodyPr wrap="square">
            <a:spAutoFit/>
          </a:bodyPr>
          <a:lstStyle/>
          <a:p>
            <a:pPr algn="r" rtl="1"/>
            <a:r>
              <a:rPr lang="he-IL" sz="3200" b="1" dirty="0">
                <a:cs typeface="Bejerano" pitchFamily="2" charset="-79"/>
              </a:rPr>
              <a:t>בפרק ב'</a:t>
            </a:r>
          </a:p>
          <a:p>
            <a:pPr algn="r" rtl="1"/>
            <a:r>
              <a:rPr lang="he-IL" sz="3200" b="1" dirty="0">
                <a:cs typeface="Bejerano" pitchFamily="2" charset="-79"/>
              </a:rPr>
              <a:t>אנו עומדים בפני סיבה שונה לחלוטין. המפגש בין אדם הראשון וחוה, בין האיש והאשה, נגרם על ידי תחושה של בדידות ועל ידי הצורך הבסיסי </a:t>
            </a:r>
            <a:r>
              <a:rPr lang="he-IL" sz="3200" b="1" u="sng" dirty="0">
                <a:cs typeface="Bejerano" pitchFamily="2" charset="-79"/>
              </a:rPr>
              <a:t>בידידות</a:t>
            </a:r>
            <a:r>
              <a:rPr lang="he-IL" sz="3200" b="1" dirty="0">
                <a:cs typeface="Bejerano" pitchFamily="2" charset="-79"/>
              </a:rPr>
              <a:t>: "וַיאמֶר ה' אלוקים ֹלא טֹוב היֹות הָאָדָם לְבַדֹו אֶעֱשֶה ּלֹו עֵזֶר ּכְנֶגְדֹו" בראשית ב, יח. ...בהקשר זה צריכים היו הנישואין לקנות להם משמעות חדשה... אין אנו עוסקים עוד במניעים </a:t>
            </a:r>
          </a:p>
          <a:p>
            <a:pPr algn="r" rtl="1"/>
            <a:r>
              <a:rPr lang="he-IL" sz="3200" b="1" dirty="0">
                <a:cs typeface="Bejerano" pitchFamily="2" charset="-79"/>
              </a:rPr>
              <a:t>מכאניים אלא בתכליתיות רוחנית. </a:t>
            </a:r>
          </a:p>
          <a:p>
            <a:pPr algn="r" rtl="1"/>
            <a:r>
              <a:rPr lang="he-IL" sz="3200" b="1" dirty="0">
                <a:cs typeface="Bejerano" pitchFamily="2" charset="-79"/>
              </a:rPr>
              <a:t>"איש ואשה" ]בפרק ב[ באים במקום "זכר ונקבה" </a:t>
            </a:r>
          </a:p>
          <a:p>
            <a:pPr algn="r" rtl="1"/>
            <a:r>
              <a:rPr lang="he-IL" sz="3200" b="1" dirty="0">
                <a:cs typeface="Bejerano" pitchFamily="2" charset="-79"/>
              </a:rPr>
              <a:t>]בפרק א[, ומפגשם תובע חווית יחד נעלה יותר,</a:t>
            </a:r>
          </a:p>
          <a:p>
            <a:pPr algn="r" rtl="1"/>
            <a:r>
              <a:rPr lang="he-IL" sz="3200" b="1" dirty="0">
                <a:cs typeface="Bejerano" pitchFamily="2" charset="-79"/>
              </a:rPr>
              <a:t>שמטרתה אינה רק הישרדותו של הגזע, </a:t>
            </a:r>
          </a:p>
          <a:p>
            <a:pPr algn="r" rtl="1"/>
            <a:r>
              <a:rPr lang="he-IL" sz="3200" b="1" dirty="0">
                <a:cs typeface="Bejerano" pitchFamily="2" charset="-79"/>
              </a:rPr>
              <a:t>אלא גם יצירת קהילה קטנה וצנועה והתפשטותה...</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3281491"/>
            <a:ext cx="4611391" cy="308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237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1884" y="474345"/>
            <a:ext cx="6803268" cy="3539430"/>
          </a:xfrm>
          <a:prstGeom prst="rect">
            <a:avLst/>
          </a:prstGeom>
        </p:spPr>
        <p:txBody>
          <a:bodyPr wrap="square">
            <a:spAutoFit/>
          </a:bodyPr>
          <a:lstStyle/>
          <a:p>
            <a:pPr algn="r" rtl="1"/>
            <a:r>
              <a:rPr lang="he-IL" sz="3200" b="1" dirty="0">
                <a:cs typeface="Bejerano" pitchFamily="2" charset="-79"/>
              </a:rPr>
              <a:t>מציאת בן/בת זוג</a:t>
            </a:r>
          </a:p>
          <a:p>
            <a:pPr algn="r" rtl="1"/>
            <a:r>
              <a:rPr lang="he-IL" sz="3200" b="1" dirty="0">
                <a:cs typeface="Bejerano" pitchFamily="2" charset="-79"/>
              </a:rPr>
              <a:t>התורה מורה לנו שבין בני זוג צריך ויכול להיות קשר פנימי, שמטרתו להצמיח שותפות ארוכה ועמוקה. דבר זה בא לידי ביטוי גם בדרך ליצירת הקשר.</a:t>
            </a:r>
          </a:p>
          <a:p>
            <a:pPr algn="r" rtl="1"/>
            <a:r>
              <a:rPr lang="he-IL" sz="3200" b="1" dirty="0">
                <a:cs typeface="Bejerano" pitchFamily="2" charset="-79"/>
              </a:rPr>
              <a:t>מסופר על אברהם ששלח את עבדו אל בית אביו כדי למצוא אישה לבנו יצחק. העבד מגיע למעיין ושם הוא מתפלל למציאת אישה המתאימה לבן אדונו.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3890411"/>
            <a:ext cx="7695356" cy="290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15386" y="4303455"/>
            <a:ext cx="4039766" cy="2246769"/>
          </a:xfrm>
          <a:prstGeom prst="rect">
            <a:avLst/>
          </a:prstGeom>
        </p:spPr>
        <p:txBody>
          <a:bodyPr wrap="square">
            <a:spAutoFit/>
          </a:bodyPr>
          <a:lstStyle/>
          <a:p>
            <a:pPr algn="r" rtl="1"/>
            <a:r>
              <a:rPr lang="he-IL" sz="2800" b="1" dirty="0">
                <a:cs typeface="Bejerano" pitchFamily="2" charset="-79"/>
              </a:rPr>
              <a:t>העבד ערך מבחן שמטרתו לבדוק את מידותיה הטובות של הנערה שיפגוש ואת התאמתה להיות כלה ליצחק הגדל במשפחה גומלת חסדים</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2" y="753494"/>
            <a:ext cx="4968552" cy="298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91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2656"/>
            <a:ext cx="11934378" cy="6986528"/>
          </a:xfrm>
          <a:prstGeom prst="rect">
            <a:avLst/>
          </a:prstGeom>
        </p:spPr>
        <p:txBody>
          <a:bodyPr wrap="square">
            <a:spAutoFit/>
          </a:bodyPr>
          <a:lstStyle/>
          <a:p>
            <a:pPr algn="r" rtl="1"/>
            <a:r>
              <a:rPr lang="he-IL" sz="3200" b="1" dirty="0">
                <a:cs typeface="Bejerano" pitchFamily="2" charset="-79"/>
              </a:rPr>
              <a:t>רש"י בראשית כד, יד אֹתָה הֹכַחְּתָ – </a:t>
            </a:r>
          </a:p>
          <a:p>
            <a:pPr algn="r" rtl="1"/>
            <a:r>
              <a:rPr lang="he-IL" sz="3200" b="1" dirty="0">
                <a:cs typeface="Bejerano" pitchFamily="2" charset="-79"/>
              </a:rPr>
              <a:t>ראויה היא לו שתהא גומלת חסדים וכדאי ליכנס בביתו של אברהם. </a:t>
            </a:r>
          </a:p>
          <a:p>
            <a:pPr algn="r" rtl="1"/>
            <a:endParaRPr lang="he-IL" sz="3200" b="1" dirty="0">
              <a:cs typeface="Bejerano" pitchFamily="2" charset="-79"/>
            </a:endParaRPr>
          </a:p>
          <a:p>
            <a:pPr algn="r" rtl="1"/>
            <a:r>
              <a:rPr lang="he-IL" sz="3200" b="1" dirty="0">
                <a:cs typeface="Bejerano" pitchFamily="2" charset="-79"/>
              </a:rPr>
              <a:t>מדבריהם של בני המשפחה של רבקה "נקרא לנערה ונשאלה את פיה" בראשית כד, נז, למד רש"י: "ונשאלה את פיה - מכאן שאין משיאין את האשה אלא </a:t>
            </a:r>
            <a:r>
              <a:rPr lang="he-IL" sz="3200" b="1" u="sng" dirty="0">
                <a:cs typeface="Bejerano" pitchFamily="2" charset="-79"/>
              </a:rPr>
              <a:t>מדעתה</a:t>
            </a:r>
            <a:r>
              <a:rPr lang="he-IL" sz="3200" b="1" dirty="0">
                <a:cs typeface="Bejerano" pitchFamily="2" charset="-79"/>
              </a:rPr>
              <a:t>". </a:t>
            </a:r>
          </a:p>
          <a:p>
            <a:pPr algn="r" rtl="1"/>
            <a:r>
              <a:rPr lang="he-IL" sz="3200" b="1" dirty="0">
                <a:cs typeface="Bejerano" pitchFamily="2" charset="-79"/>
              </a:rPr>
              <a:t>נדרשת הסכמה של האישה לאחר שהשתכנעה שהאיש מתאים לה. רבקה הסכימה ללכת עם העבד למרות שהיא לא הכירה את יצחק. "נתנה בטחונה על אביה שבשמים" </a:t>
            </a:r>
          </a:p>
          <a:p>
            <a:pPr algn="r" rtl="1"/>
            <a:endParaRPr lang="he-IL" sz="3200" b="1" dirty="0">
              <a:cs typeface="Bejerano" pitchFamily="2" charset="-79"/>
            </a:endParaRPr>
          </a:p>
          <a:p>
            <a:pPr algn="r" rtl="1"/>
            <a:r>
              <a:rPr lang="he-IL" sz="3200" b="1" dirty="0">
                <a:cs typeface="Bejerano" pitchFamily="2" charset="-79"/>
              </a:rPr>
              <a:t>תנא דבי אליהו, פרשה כה שיצחק הוא האיש המתאים לה. נישואי האבות והאמהות הם מצבים מיוחדים. על כל איש מוטל לבדוק את תכונותיה ומידותיה הטובות של בת הזוג איתה הוא מבקש להתחתן, ואת התאמתה לו. ועל כל אישה מוטל לבדוק את תכונותיו ומידותיו הטובות של בן הזוג איתו היא מעוניינת להתחתן, ואת התאמתו לה.</a:t>
            </a:r>
          </a:p>
          <a:p>
            <a:pPr algn="r" rtl="1"/>
            <a:endParaRPr lang="he-IL" sz="3200" b="1" dirty="0">
              <a:cs typeface="Bejerano" pitchFamily="2" charset="-79"/>
            </a:endParaRPr>
          </a:p>
          <a:p>
            <a:pPr algn="r" rtl="1"/>
            <a:r>
              <a:rPr lang="he-IL" sz="3200" b="1" dirty="0">
                <a:cs typeface="Bejerano" pitchFamily="2" charset="-79"/>
              </a:rPr>
              <a:t> </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332656"/>
            <a:ext cx="2124372" cy="1591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36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376" y="548680"/>
            <a:ext cx="11233248" cy="6494085"/>
          </a:xfrm>
          <a:prstGeom prst="rect">
            <a:avLst/>
          </a:prstGeom>
        </p:spPr>
        <p:txBody>
          <a:bodyPr wrap="square">
            <a:spAutoFit/>
          </a:bodyPr>
          <a:lstStyle/>
          <a:p>
            <a:pPr algn="r" rtl="1"/>
            <a:r>
              <a:rPr lang="he-IL" sz="3200" b="1" dirty="0">
                <a:cs typeface="Bejerano" pitchFamily="2" charset="-79"/>
              </a:rPr>
              <a:t>את החשיבות שבחיפוש התכונות המשמעותיות בבחירת בת זוג הדגישה המשנה בתיאור השמחה שבט"ו באב וביום הכיפורים שנועדו לבניית בתים חדשים בעם ישראל.</a:t>
            </a:r>
          </a:p>
          <a:p>
            <a:pPr algn="r" rtl="1"/>
            <a:r>
              <a:rPr lang="he-IL" sz="3200" b="1" dirty="0">
                <a:cs typeface="Bejerano" pitchFamily="2" charset="-79"/>
              </a:rPr>
              <a:t>משנה מסכת תענית פרק ד משנה ח אמר רבן שמעון בן גמליאל: </a:t>
            </a:r>
          </a:p>
          <a:p>
            <a:pPr algn="r" rtl="1"/>
            <a:endParaRPr lang="he-IL" sz="3200" b="1" dirty="0">
              <a:cs typeface="Bejerano" pitchFamily="2" charset="-79"/>
            </a:endParaRPr>
          </a:p>
          <a:p>
            <a:pPr algn="r" rtl="1"/>
            <a:r>
              <a:rPr lang="he-IL" sz="3200" b="1" dirty="0">
                <a:cs typeface="Bejerano" pitchFamily="2" charset="-79"/>
              </a:rPr>
              <a:t>לא היו ימים טובים לישראל כחמשה עשר באב וכיום הכפורים, שבהן בנות ירושלים יוצאות בכלי לבן שאולין, שלא לבייש את מי שאין לו, ...ובנות ירושלים יוצאות וחולות בכרמים. ומה היו אומרות? בחור, שא נא עיניך וראה מה אתה בורר לך. אל תתן עיניך בנוי, תן עיניך במשפחה. "שֶקר הַחֵן וְהֶבֶל הַיֹופִי אִּשׁה יִרְאַת ה' הִיא תִתְהַלל" משלי לא, ל, </a:t>
            </a:r>
          </a:p>
          <a:p>
            <a:pPr algn="r" rtl="1"/>
            <a:r>
              <a:rPr lang="he-IL" sz="3200" b="1" dirty="0">
                <a:cs typeface="Bejerano" pitchFamily="2" charset="-79"/>
              </a:rPr>
              <a:t>ואומר: "ּתְנּו לָה מִפְרִי יָדֶיהָ וִיהַלְלוהָ בַשעָרִים מַעֲשֶיהָ " שם לא, לא. </a:t>
            </a:r>
          </a:p>
          <a:p>
            <a:pPr algn="r" rtl="1"/>
            <a:endParaRPr lang="he-IL" sz="3200" b="1" dirty="0">
              <a:cs typeface="Bejerano" pitchFamily="2" charset="-79"/>
            </a:endParaRPr>
          </a:p>
          <a:p>
            <a:pPr algn="r" rtl="1"/>
            <a:r>
              <a:rPr lang="he-IL" sz="3200" b="1" dirty="0">
                <a:cs typeface="Bejerano" pitchFamily="2" charset="-79"/>
              </a:rPr>
              <a:t>היכרות טובה ומעמיקה, איננה תלויה רק בחוויות נעימות בעת שלבי ההיכרות. נדרש בירור וליבון משמעותי על </a:t>
            </a:r>
            <a:r>
              <a:rPr lang="he-IL" sz="3200" b="1" u="sng" dirty="0">
                <a:cs typeface="Bejerano" pitchFamily="2" charset="-79"/>
              </a:rPr>
              <a:t>שאיפות ומטרות משותפות</a:t>
            </a:r>
            <a:r>
              <a:rPr lang="he-IL" sz="3200" b="1" dirty="0">
                <a:cs typeface="Bejerano" pitchFamily="2" charset="-79"/>
              </a:rPr>
              <a:t>, ועל יכולת לקיים משפחה, לגדל ולחנך ילדים, בשותפות מלאה. </a:t>
            </a:r>
          </a:p>
        </p:txBody>
      </p:sp>
    </p:spTree>
    <p:extLst>
      <p:ext uri="{BB962C8B-B14F-4D97-AF65-F5344CB8AC3E}">
        <p14:creationId xmlns:p14="http://schemas.microsoft.com/office/powerpoint/2010/main" val="1537406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Wavefor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237</TotalTime>
  <Words>3323</Words>
  <Application>Microsoft Office PowerPoint</Application>
  <PresentationFormat>מסך רחב</PresentationFormat>
  <Paragraphs>257</Paragraphs>
  <Slides>34</Slides>
  <Notes>14</Notes>
  <HiddenSlides>0</HiddenSlides>
  <MMClips>0</MMClips>
  <ScaleCrop>false</ScaleCrop>
  <HeadingPairs>
    <vt:vector size="4" baseType="variant">
      <vt:variant>
        <vt:lpstr>ערכת נושא</vt:lpstr>
      </vt:variant>
      <vt:variant>
        <vt:i4>1</vt:i4>
      </vt:variant>
      <vt:variant>
        <vt:lpstr>כותרות שקופיות</vt:lpstr>
      </vt:variant>
      <vt:variant>
        <vt:i4>34</vt:i4>
      </vt:variant>
    </vt:vector>
  </HeadingPairs>
  <TitlesOfParts>
    <vt:vector size="35" baseType="lpstr">
      <vt:lpstr>Waveform</vt:lpstr>
      <vt:lpstr>"טֹובִים הַשְׁנַיִם מִן  הָאֶחָד" </vt:lpstr>
      <vt:lpstr>פרק א: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האתגר בזוגויות   קשר זוגי טוב ובונה נוצר כאשר יש הרגשה הדדית  של השלמה ושלמות בין בני הזוג.  דרשת חכמים מצביעה על כך שלעתים  ההרגשה אף יכולה להיות הפוכה. </vt:lpstr>
      <vt:lpstr>מצגת של PowerPoint‏</vt:lpstr>
      <vt:lpstr>מצגת של PowerPoint‏</vt:lpstr>
      <vt:lpstr>מצגת של PowerPoint‏</vt:lpstr>
      <vt:lpstr>מצגת של PowerPoint‏</vt:lpstr>
      <vt:lpstr>זכר ונקבה ברא אותם-השוני בין איש לאישה</vt:lpstr>
      <vt:lpstr>מצגת של PowerPoint‏</vt:lpstr>
      <vt:lpstr>מצגת של PowerPoint‏</vt:lpstr>
      <vt:lpstr>ג. פרו ורבו- הולדת ילדים</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"טֹובִים הַשְׁנַיִם מִן  הָאֶחָד" </dc:title>
  <cp:lastModifiedBy>יוסף בן רפי</cp:lastModifiedBy>
  <cp:revision>28</cp:revision>
  <dcterms:modified xsi:type="dcterms:W3CDTF">2019-09-09T19:44:36Z</dcterms:modified>
</cp:coreProperties>
</file>