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7" name="משולש שווה שוקיים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כותרת 7"/>
          <p:cNvSpPr>
            <a:spLocks noGrp="1"/>
          </p:cNvSpPr>
          <p:nvPr>
            <p:ph type="ctrTitle"/>
          </p:nvPr>
        </p:nvSpPr>
        <p:spPr>
          <a:xfrm>
            <a:off x="540544" y="776288"/>
            <a:ext cx="8062912" cy="1470025"/>
          </a:xfrm>
        </p:spPr>
        <p:txBody>
          <a:bodyPr anchor="b">
            <a:normAutofit/>
          </a:bodyPr>
          <a:lstStyle>
            <a:lvl1pPr algn="r">
              <a:defRPr sz="4400"/>
            </a:lvl1pPr>
          </a:lstStyle>
          <a:p>
            <a:r>
              <a:rPr kumimoji="0" lang="he-IL" smtClean="0"/>
              <a:t>לחץ כדי לערוך סגנון כותרת של תבנית בסיס</a:t>
            </a:r>
            <a:endParaRPr kumimoji="0" lang="en-US"/>
          </a:p>
        </p:txBody>
      </p:sp>
      <p:sp>
        <p:nvSpPr>
          <p:cNvPr id="9" name="כותרת משנה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e-IL" smtClean="0"/>
              <a:t>לחץ כדי לערוך סגנון כותרת משנה של תבנית בסיס</a:t>
            </a:r>
            <a:endParaRPr kumimoji="0" lang="en-US"/>
          </a:p>
        </p:txBody>
      </p:sp>
      <p:sp>
        <p:nvSpPr>
          <p:cNvPr id="28" name="מציין מיקום של תאריך 27"/>
          <p:cNvSpPr>
            <a:spLocks noGrp="1"/>
          </p:cNvSpPr>
          <p:nvPr>
            <p:ph type="dt" sz="half" idx="10"/>
          </p:nvPr>
        </p:nvSpPr>
        <p:spPr>
          <a:xfrm>
            <a:off x="1371600" y="6012656"/>
            <a:ext cx="5791200" cy="365125"/>
          </a:xfrm>
        </p:spPr>
        <p:txBody>
          <a:bodyPr tIns="0" bIns="0" anchor="t"/>
          <a:lstStyle>
            <a:lvl1pPr algn="r">
              <a:defRPr sz="1000"/>
            </a:lvl1pPr>
          </a:lstStyle>
          <a:p>
            <a:fld id="{258537E1-C499-4C2F-A765-B09D7B204F3C}" type="datetimeFigureOut">
              <a:rPr lang="en-US" smtClean="0"/>
              <a:t>9/10/2016</a:t>
            </a:fld>
            <a:endParaRPr lang="en-US"/>
          </a:p>
        </p:txBody>
      </p:sp>
      <p:sp>
        <p:nvSpPr>
          <p:cNvPr id="17" name="מציין מיקום של כותרת תחתונה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מציין מיקום של מספר שקופית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54088BFF-FD5C-499D-A7FD-908E48AEAEA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p:txBody>
          <a:bodyPr vert="eaVer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p>
            <a:fld id="{258537E1-C499-4C2F-A765-B09D7B204F3C}" type="datetimeFigureOut">
              <a:rPr lang="en-US" smtClean="0"/>
              <a:t>9/10/2016</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54088BFF-FD5C-499D-A7FD-908E48AEAE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781800" y="381000"/>
            <a:ext cx="1905000" cy="5486400"/>
          </a:xfrm>
        </p:spPr>
        <p:txBody>
          <a:bodyPr vert="eaVert"/>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a:xfrm>
            <a:off x="457200" y="381000"/>
            <a:ext cx="6248400" cy="5486400"/>
          </a:xfrm>
        </p:spPr>
        <p:txBody>
          <a:bodyPr vert="eaVer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p>
            <a:fld id="{258537E1-C499-4C2F-A765-B09D7B204F3C}" type="datetimeFigureOut">
              <a:rPr lang="en-US" smtClean="0"/>
              <a:t>9/10/2016</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54088BFF-FD5C-499D-A7FD-908E48AEAE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67494"/>
            <a:ext cx="8229600" cy="1399032"/>
          </a:xfrm>
        </p:spPr>
        <p:txBody>
          <a:bodyPr/>
          <a:lstStyle/>
          <a:p>
            <a:r>
              <a:rPr kumimoji="0" lang="he-IL" smtClean="0"/>
              <a:t>לחץ כדי לערוך סגנון כותרת של תבנית בסיס</a:t>
            </a:r>
            <a:endParaRPr kumimoji="0" lang="en-US"/>
          </a:p>
        </p:txBody>
      </p:sp>
      <p:sp>
        <p:nvSpPr>
          <p:cNvPr id="3" name="מציין מיקום תוכן 2"/>
          <p:cNvSpPr>
            <a:spLocks noGrp="1"/>
          </p:cNvSpPr>
          <p:nvPr>
            <p:ph idx="1"/>
          </p:nvPr>
        </p:nvSpPr>
        <p:spPr>
          <a:xfrm>
            <a:off x="457200" y="1882808"/>
            <a:ext cx="8229600" cy="4572000"/>
          </a:xfrm>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a:xfrm>
            <a:off x="4791456" y="6480048"/>
            <a:ext cx="2133600" cy="301752"/>
          </a:xfrm>
        </p:spPr>
        <p:txBody>
          <a:bodyPr/>
          <a:lstStyle/>
          <a:p>
            <a:fld id="{258537E1-C499-4C2F-A765-B09D7B204F3C}" type="datetimeFigureOut">
              <a:rPr lang="en-US" smtClean="0"/>
              <a:t>9/10/2016</a:t>
            </a:fld>
            <a:endParaRPr lang="en-US"/>
          </a:p>
        </p:txBody>
      </p:sp>
      <p:sp>
        <p:nvSpPr>
          <p:cNvPr id="5" name="מציין מיקום של כותרת תחתונה 4"/>
          <p:cNvSpPr>
            <a:spLocks noGrp="1"/>
          </p:cNvSpPr>
          <p:nvPr>
            <p:ph type="ftr" sz="quarter" idx="11"/>
          </p:nvPr>
        </p:nvSpPr>
        <p:spPr>
          <a:xfrm>
            <a:off x="457200" y="6480969"/>
            <a:ext cx="4260056" cy="300831"/>
          </a:xfrm>
        </p:spPr>
        <p:txBody>
          <a:bodyPr/>
          <a:lstStyle/>
          <a:p>
            <a:endParaRPr lang="en-US"/>
          </a:p>
        </p:txBody>
      </p:sp>
      <p:sp>
        <p:nvSpPr>
          <p:cNvPr id="6" name="מציין מיקום של מספר שקופית 5"/>
          <p:cNvSpPr>
            <a:spLocks noGrp="1"/>
          </p:cNvSpPr>
          <p:nvPr>
            <p:ph type="sldNum" sz="quarter" idx="12"/>
          </p:nvPr>
        </p:nvSpPr>
        <p:spPr/>
        <p:txBody>
          <a:bodyPr/>
          <a:lstStyle/>
          <a:p>
            <a:fld id="{54088BFF-FD5C-499D-A7FD-908E48AEAE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bg>
      <p:bgRef idx="1002">
        <a:schemeClr val="bg1"/>
      </p:bgRef>
    </p:bg>
    <p:spTree>
      <p:nvGrpSpPr>
        <p:cNvPr id="1" name=""/>
        <p:cNvGrpSpPr/>
        <p:nvPr/>
      </p:nvGrpSpPr>
      <p:grpSpPr>
        <a:xfrm>
          <a:off x="0" y="0"/>
          <a:ext cx="0" cy="0"/>
          <a:chOff x="0" y="0"/>
          <a:chExt cx="0" cy="0"/>
        </a:xfrm>
      </p:grpSpPr>
      <p:sp>
        <p:nvSpPr>
          <p:cNvPr id="9" name="משולש ישר-זווית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משולש שווה שוקיים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מציין מיקום של תאריך 3"/>
          <p:cNvSpPr>
            <a:spLocks noGrp="1"/>
          </p:cNvSpPr>
          <p:nvPr>
            <p:ph type="dt" sz="half" idx="10"/>
          </p:nvPr>
        </p:nvSpPr>
        <p:spPr>
          <a:xfrm>
            <a:off x="6955632" y="6477000"/>
            <a:ext cx="2133600" cy="304800"/>
          </a:xfrm>
        </p:spPr>
        <p:txBody>
          <a:bodyPr/>
          <a:lstStyle/>
          <a:p>
            <a:fld id="{258537E1-C499-4C2F-A765-B09D7B204F3C}" type="datetimeFigureOut">
              <a:rPr lang="en-US" smtClean="0"/>
              <a:t>9/10/2016</a:t>
            </a:fld>
            <a:endParaRPr lang="en-US"/>
          </a:p>
        </p:txBody>
      </p:sp>
      <p:sp>
        <p:nvSpPr>
          <p:cNvPr id="5" name="מציין מיקום של כותרת תחתונה 4"/>
          <p:cNvSpPr>
            <a:spLocks noGrp="1"/>
          </p:cNvSpPr>
          <p:nvPr>
            <p:ph type="ftr" sz="quarter" idx="11"/>
          </p:nvPr>
        </p:nvSpPr>
        <p:spPr>
          <a:xfrm>
            <a:off x="2619376" y="6480969"/>
            <a:ext cx="4260056" cy="300831"/>
          </a:xfrm>
        </p:spPr>
        <p:txBody>
          <a:bodyPr/>
          <a:lstStyle/>
          <a:p>
            <a:endParaRPr lang="en-US"/>
          </a:p>
        </p:txBody>
      </p:sp>
      <p:sp>
        <p:nvSpPr>
          <p:cNvPr id="6" name="מציין מיקום של מספר שקופית 5"/>
          <p:cNvSpPr>
            <a:spLocks noGrp="1"/>
          </p:cNvSpPr>
          <p:nvPr>
            <p:ph type="sldNum" sz="quarter" idx="12"/>
          </p:nvPr>
        </p:nvSpPr>
        <p:spPr>
          <a:xfrm>
            <a:off x="8451056" y="809624"/>
            <a:ext cx="502920" cy="300831"/>
          </a:xfrm>
        </p:spPr>
        <p:txBody>
          <a:bodyPr/>
          <a:lstStyle/>
          <a:p>
            <a:fld id="{54088BFF-FD5C-499D-A7FD-908E48AEAEA3}" type="slidenum">
              <a:rPr lang="en-US" smtClean="0"/>
              <a:t>‹#›</a:t>
            </a:fld>
            <a:endParaRPr lang="en-US"/>
          </a:p>
        </p:txBody>
      </p:sp>
      <p:cxnSp>
        <p:nvCxnSpPr>
          <p:cNvPr id="11" name="מחבר ישר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מחבר ישר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כותרת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e-IL" smtClean="0"/>
              <a:t>לחץ כדי לערוך סגנונות טקסט של תבנית בסיס</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marL="0" algn="l">
              <a:defRPr/>
            </a:lvl1pPr>
          </a:lstStyle>
          <a:p>
            <a:r>
              <a:rPr kumimoji="0" lang="he-IL" smtClean="0"/>
              <a:t>לחץ כדי לערוך סגנון כותרת של תבנית בסיס</a:t>
            </a:r>
            <a:endParaRPr kumimoji="0" lang="en-US"/>
          </a:p>
        </p:txBody>
      </p:sp>
      <p:sp>
        <p:nvSpPr>
          <p:cNvPr id="3" name="מציין מיקום תוכן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תוכן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5" name="מציין מיקום של תאריך 4"/>
          <p:cNvSpPr>
            <a:spLocks noGrp="1"/>
          </p:cNvSpPr>
          <p:nvPr>
            <p:ph type="dt" sz="half" idx="10"/>
          </p:nvPr>
        </p:nvSpPr>
        <p:spPr>
          <a:xfrm>
            <a:off x="4791456" y="6480969"/>
            <a:ext cx="2133600" cy="301752"/>
          </a:xfrm>
        </p:spPr>
        <p:txBody>
          <a:bodyPr/>
          <a:lstStyle/>
          <a:p>
            <a:fld id="{258537E1-C499-4C2F-A765-B09D7B204F3C}" type="datetimeFigureOut">
              <a:rPr lang="en-US" smtClean="0"/>
              <a:t>9/10/2016</a:t>
            </a:fld>
            <a:endParaRPr lang="en-US"/>
          </a:p>
        </p:txBody>
      </p:sp>
      <p:sp>
        <p:nvSpPr>
          <p:cNvPr id="6" name="מציין מיקום של כותרת תחתונה 5"/>
          <p:cNvSpPr>
            <a:spLocks noGrp="1"/>
          </p:cNvSpPr>
          <p:nvPr>
            <p:ph type="ftr" sz="quarter" idx="11"/>
          </p:nvPr>
        </p:nvSpPr>
        <p:spPr>
          <a:xfrm>
            <a:off x="457200" y="6480969"/>
            <a:ext cx="4260056" cy="301752"/>
          </a:xfrm>
        </p:spPr>
        <p:txBody>
          <a:bodyPr/>
          <a:lstStyle/>
          <a:p>
            <a:endParaRPr lang="en-US"/>
          </a:p>
        </p:txBody>
      </p:sp>
      <p:sp>
        <p:nvSpPr>
          <p:cNvPr id="7" name="מציין מיקום של מספר שקופית 6"/>
          <p:cNvSpPr>
            <a:spLocks noGrp="1"/>
          </p:cNvSpPr>
          <p:nvPr>
            <p:ph type="sldNum" sz="quarter" idx="12"/>
          </p:nvPr>
        </p:nvSpPr>
        <p:spPr>
          <a:xfrm>
            <a:off x="7589520" y="6480969"/>
            <a:ext cx="502920" cy="301752"/>
          </a:xfrm>
        </p:spPr>
        <p:txBody>
          <a:bodyPr/>
          <a:lstStyle/>
          <a:p>
            <a:fld id="{54088BFF-FD5C-499D-A7FD-908E48AEAE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השוואה">
    <p:bg>
      <p:bgRef idx="1002">
        <a:schemeClr val="bg2"/>
      </p:bgRef>
    </p:bg>
    <p:spTree>
      <p:nvGrpSpPr>
        <p:cNvPr id="1" name=""/>
        <p:cNvGrpSpPr/>
        <p:nvPr/>
      </p:nvGrpSpPr>
      <p:grpSpPr>
        <a:xfrm>
          <a:off x="0" y="0"/>
          <a:ext cx="0" cy="0"/>
          <a:chOff x="0" y="0"/>
          <a:chExt cx="0" cy="0"/>
        </a:xfrm>
      </p:grpSpPr>
      <p:sp>
        <p:nvSpPr>
          <p:cNvPr id="2" name="כותרת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he-IL" smtClean="0"/>
              <a:t>לחץ כדי לערוך סגנונות טקסט של תבנית בסיס</a:t>
            </a:r>
          </a:p>
        </p:txBody>
      </p:sp>
      <p:sp>
        <p:nvSpPr>
          <p:cNvPr id="4" name="מציין מיקום טקסט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he-IL" smtClean="0"/>
              <a:t>לחץ כדי לערוך סגנונות טקסט של תבנית בסיס</a:t>
            </a:r>
          </a:p>
        </p:txBody>
      </p:sp>
      <p:sp>
        <p:nvSpPr>
          <p:cNvPr id="5" name="מציין מיקום תוכן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6" name="מציין מיקום תוכן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7" name="מציין מיקום של תאריך 6"/>
          <p:cNvSpPr>
            <a:spLocks noGrp="1"/>
          </p:cNvSpPr>
          <p:nvPr>
            <p:ph type="dt" sz="half" idx="10"/>
          </p:nvPr>
        </p:nvSpPr>
        <p:spPr>
          <a:xfrm>
            <a:off x="4791456" y="6480969"/>
            <a:ext cx="2130552" cy="301752"/>
          </a:xfrm>
        </p:spPr>
        <p:txBody>
          <a:bodyPr/>
          <a:lstStyle/>
          <a:p>
            <a:fld id="{258537E1-C499-4C2F-A765-B09D7B204F3C}" type="datetimeFigureOut">
              <a:rPr lang="en-US" smtClean="0"/>
              <a:t>9/10/2016</a:t>
            </a:fld>
            <a:endParaRPr lang="en-US"/>
          </a:p>
        </p:txBody>
      </p:sp>
      <p:sp>
        <p:nvSpPr>
          <p:cNvPr id="8" name="מציין מיקום של כותרת תחתונה 7"/>
          <p:cNvSpPr>
            <a:spLocks noGrp="1"/>
          </p:cNvSpPr>
          <p:nvPr>
            <p:ph type="ftr" sz="quarter" idx="11"/>
          </p:nvPr>
        </p:nvSpPr>
        <p:spPr>
          <a:xfrm>
            <a:off x="457200" y="6480969"/>
            <a:ext cx="4261104" cy="301752"/>
          </a:xfrm>
        </p:spPr>
        <p:txBody>
          <a:bodyPr/>
          <a:lstStyle/>
          <a:p>
            <a:endParaRPr lang="en-US"/>
          </a:p>
        </p:txBody>
      </p:sp>
      <p:sp>
        <p:nvSpPr>
          <p:cNvPr id="9" name="מציין מיקום של מספר שקופית 8"/>
          <p:cNvSpPr>
            <a:spLocks noGrp="1"/>
          </p:cNvSpPr>
          <p:nvPr>
            <p:ph type="sldNum" sz="quarter" idx="12"/>
          </p:nvPr>
        </p:nvSpPr>
        <p:spPr>
          <a:xfrm>
            <a:off x="7589520" y="6483096"/>
            <a:ext cx="502920" cy="301752"/>
          </a:xfrm>
        </p:spPr>
        <p:txBody>
          <a:bodyPr/>
          <a:lstStyle>
            <a:lvl1pPr algn="ctr">
              <a:defRPr/>
            </a:lvl1pPr>
          </a:lstStyle>
          <a:p>
            <a:fld id="{54088BFF-FD5C-499D-A7FD-908E48AEAE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b="0"/>
            </a:lvl1pPr>
          </a:lstStyle>
          <a:p>
            <a:r>
              <a:rPr kumimoji="0" lang="he-IL" smtClean="0"/>
              <a:t>לחץ כדי לערוך סגנון כותרת של תבנית בסיס</a:t>
            </a:r>
            <a:endParaRPr kumimoji="0" lang="en-US"/>
          </a:p>
        </p:txBody>
      </p:sp>
      <p:sp>
        <p:nvSpPr>
          <p:cNvPr id="3" name="מציין מיקום של תאריך 2"/>
          <p:cNvSpPr>
            <a:spLocks noGrp="1"/>
          </p:cNvSpPr>
          <p:nvPr>
            <p:ph type="dt" sz="half" idx="10"/>
          </p:nvPr>
        </p:nvSpPr>
        <p:spPr/>
        <p:txBody>
          <a:bodyPr/>
          <a:lstStyle/>
          <a:p>
            <a:fld id="{258537E1-C499-4C2F-A765-B09D7B204F3C}" type="datetimeFigureOut">
              <a:rPr lang="en-US" smtClean="0"/>
              <a:t>9/10/2016</a:t>
            </a:fld>
            <a:endParaRPr lang="en-US"/>
          </a:p>
        </p:txBody>
      </p:sp>
      <p:sp>
        <p:nvSpPr>
          <p:cNvPr id="4" name="מציין מיקום של כותרת תחתונה 3"/>
          <p:cNvSpPr>
            <a:spLocks noGrp="1"/>
          </p:cNvSpPr>
          <p:nvPr>
            <p:ph type="ftr" sz="quarter" idx="11"/>
          </p:nvPr>
        </p:nvSpPr>
        <p:spPr/>
        <p:txBody>
          <a:bodyPr/>
          <a:lstStyle/>
          <a:p>
            <a:endParaRPr lang="en-US"/>
          </a:p>
        </p:txBody>
      </p:sp>
      <p:sp>
        <p:nvSpPr>
          <p:cNvPr id="5" name="מציין מיקום של מספר שקופית 4"/>
          <p:cNvSpPr>
            <a:spLocks noGrp="1"/>
          </p:cNvSpPr>
          <p:nvPr>
            <p:ph type="sldNum" sz="quarter" idx="12"/>
          </p:nvPr>
        </p:nvSpPr>
        <p:spPr/>
        <p:txBody>
          <a:bodyPr/>
          <a:lstStyle/>
          <a:p>
            <a:fld id="{54088BFF-FD5C-499D-A7FD-908E48AEAEA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a:xfrm>
            <a:off x="4791456" y="6480969"/>
            <a:ext cx="2133600" cy="301752"/>
          </a:xfrm>
        </p:spPr>
        <p:txBody>
          <a:bodyPr/>
          <a:lstStyle/>
          <a:p>
            <a:fld id="{258537E1-C499-4C2F-A765-B09D7B204F3C}" type="datetimeFigureOut">
              <a:rPr lang="en-US" smtClean="0"/>
              <a:t>9/10/2016</a:t>
            </a:fld>
            <a:endParaRPr lang="en-US"/>
          </a:p>
        </p:txBody>
      </p:sp>
      <p:sp>
        <p:nvSpPr>
          <p:cNvPr id="3" name="מציין מיקום של כותרת תחתונה 2"/>
          <p:cNvSpPr>
            <a:spLocks noGrp="1"/>
          </p:cNvSpPr>
          <p:nvPr>
            <p:ph type="ftr" sz="quarter" idx="11"/>
          </p:nvPr>
        </p:nvSpPr>
        <p:spPr>
          <a:xfrm>
            <a:off x="457200" y="6481890"/>
            <a:ext cx="4260056" cy="300831"/>
          </a:xfrm>
        </p:spPr>
        <p:txBody>
          <a:bodyPr/>
          <a:lstStyle/>
          <a:p>
            <a:endParaRPr lang="en-US"/>
          </a:p>
        </p:txBody>
      </p:sp>
      <p:sp>
        <p:nvSpPr>
          <p:cNvPr id="4" name="מציין מיקום של מספר שקופית 3"/>
          <p:cNvSpPr>
            <a:spLocks noGrp="1"/>
          </p:cNvSpPr>
          <p:nvPr>
            <p:ph type="sldNum" sz="quarter" idx="12"/>
          </p:nvPr>
        </p:nvSpPr>
        <p:spPr>
          <a:xfrm>
            <a:off x="7589520" y="6480969"/>
            <a:ext cx="502920" cy="301752"/>
          </a:xfrm>
        </p:spPr>
        <p:txBody>
          <a:bodyPr/>
          <a:lstStyle/>
          <a:p>
            <a:fld id="{54088BFF-FD5C-499D-A7FD-908E48AEAE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bg>
      <p:bgRef idx="1002">
        <a:schemeClr val="bg2"/>
      </p:bgRef>
    </p:bg>
    <p:spTree>
      <p:nvGrpSpPr>
        <p:cNvPr id="1" name=""/>
        <p:cNvGrpSpPr/>
        <p:nvPr/>
      </p:nvGrpSpPr>
      <p:grpSpPr>
        <a:xfrm>
          <a:off x="0" y="0"/>
          <a:ext cx="0" cy="0"/>
          <a:chOff x="0" y="0"/>
          <a:chExt cx="0" cy="0"/>
        </a:xfrm>
      </p:grpSpPr>
      <p:sp>
        <p:nvSpPr>
          <p:cNvPr id="2" name="כותרת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he-IL" smtClean="0"/>
              <a:t>לחץ כדי לערוך סגנונות טקסט של תבנית בסיס</a:t>
            </a:r>
          </a:p>
        </p:txBody>
      </p:sp>
      <p:sp>
        <p:nvSpPr>
          <p:cNvPr id="4" name="מציין מיקום תוכן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5" name="מציין מיקום של תאריך 4"/>
          <p:cNvSpPr>
            <a:spLocks noGrp="1"/>
          </p:cNvSpPr>
          <p:nvPr>
            <p:ph type="dt" sz="half" idx="10"/>
          </p:nvPr>
        </p:nvSpPr>
        <p:spPr>
          <a:xfrm>
            <a:off x="6278976" y="6556248"/>
            <a:ext cx="2133600" cy="301752"/>
          </a:xfrm>
        </p:spPr>
        <p:txBody>
          <a:bodyPr/>
          <a:lstStyle>
            <a:lvl1pPr>
              <a:defRPr sz="900"/>
            </a:lvl1pPr>
          </a:lstStyle>
          <a:p>
            <a:fld id="{258537E1-C499-4C2F-A765-B09D7B204F3C}" type="datetimeFigureOut">
              <a:rPr lang="en-US" smtClean="0"/>
              <a:t>9/10/2016</a:t>
            </a:fld>
            <a:endParaRPr lang="en-US"/>
          </a:p>
        </p:txBody>
      </p:sp>
      <p:sp>
        <p:nvSpPr>
          <p:cNvPr id="6" name="מציין מיקום של כותרת תחתונה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מציין מיקום של מספר שקופית 6"/>
          <p:cNvSpPr>
            <a:spLocks noGrp="1"/>
          </p:cNvSpPr>
          <p:nvPr>
            <p:ph type="sldNum" sz="quarter" idx="12"/>
          </p:nvPr>
        </p:nvSpPr>
        <p:spPr>
          <a:xfrm>
            <a:off x="8410576" y="6556248"/>
            <a:ext cx="502920" cy="301752"/>
          </a:xfrm>
        </p:spPr>
        <p:txBody>
          <a:bodyPr/>
          <a:lstStyle>
            <a:lvl1pPr>
              <a:defRPr sz="900"/>
            </a:lvl1pPr>
          </a:lstStyle>
          <a:p>
            <a:fld id="{54088BFF-FD5C-499D-A7FD-908E48AEAE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bg>
      <p:bgRef idx="1002">
        <a:schemeClr val="bg1"/>
      </p:bgRef>
    </p:bg>
    <p:spTree>
      <p:nvGrpSpPr>
        <p:cNvPr id="1" name=""/>
        <p:cNvGrpSpPr/>
        <p:nvPr/>
      </p:nvGrpSpPr>
      <p:grpSpPr>
        <a:xfrm>
          <a:off x="0" y="0"/>
          <a:ext cx="0" cy="0"/>
          <a:chOff x="0" y="0"/>
          <a:chExt cx="0" cy="0"/>
        </a:xfrm>
      </p:grpSpPr>
      <p:sp>
        <p:nvSpPr>
          <p:cNvPr id="2" name="כותרת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he-IL" smtClean="0"/>
              <a:t>לחץ כדי לערוך סגנון כותרת של תבנית בסיס</a:t>
            </a:r>
            <a:endParaRPr kumimoji="0" lang="en-US"/>
          </a:p>
        </p:txBody>
      </p:sp>
      <p:sp>
        <p:nvSpPr>
          <p:cNvPr id="3" name="מציין מיקום של תמונה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he-IL" smtClean="0"/>
              <a:t>לחץ על הסמל כדי להוסיף תמונה</a:t>
            </a:r>
            <a:endParaRPr kumimoji="0" lang="en-US" dirty="0"/>
          </a:p>
        </p:txBody>
      </p:sp>
      <p:sp>
        <p:nvSpPr>
          <p:cNvPr id="4" name="מציין מיקום טקסט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he-IL" smtClean="0"/>
              <a:t>לחץ כדי לערוך סגנונות טקסט של תבנית בסיס</a:t>
            </a:r>
          </a:p>
        </p:txBody>
      </p:sp>
      <p:sp>
        <p:nvSpPr>
          <p:cNvPr id="5" name="מציין מיקום של תאריך 4"/>
          <p:cNvSpPr>
            <a:spLocks noGrp="1"/>
          </p:cNvSpPr>
          <p:nvPr>
            <p:ph type="dt" sz="half" idx="10"/>
          </p:nvPr>
        </p:nvSpPr>
        <p:spPr>
          <a:xfrm>
            <a:off x="6108192" y="6556248"/>
            <a:ext cx="2103120" cy="301752"/>
          </a:xfrm>
        </p:spPr>
        <p:txBody>
          <a:bodyPr/>
          <a:lstStyle>
            <a:lvl1pPr>
              <a:defRPr sz="900"/>
            </a:lvl1pPr>
          </a:lstStyle>
          <a:p>
            <a:fld id="{258537E1-C499-4C2F-A765-B09D7B204F3C}" type="datetimeFigureOut">
              <a:rPr lang="en-US" smtClean="0"/>
              <a:t>9/10/2016</a:t>
            </a:fld>
            <a:endParaRPr lang="en-US"/>
          </a:p>
        </p:txBody>
      </p:sp>
      <p:sp>
        <p:nvSpPr>
          <p:cNvPr id="6" name="מציין מיקום של כותרת תחתונה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מציין מיקום של מספר שקופית 6"/>
          <p:cNvSpPr>
            <a:spLocks noGrp="1"/>
          </p:cNvSpPr>
          <p:nvPr>
            <p:ph type="sldNum" sz="quarter" idx="12"/>
          </p:nvPr>
        </p:nvSpPr>
        <p:spPr>
          <a:xfrm>
            <a:off x="8217192" y="6556248"/>
            <a:ext cx="365760" cy="301752"/>
          </a:xfrm>
        </p:spPr>
        <p:txBody>
          <a:bodyPr/>
          <a:lstStyle>
            <a:lvl1pPr algn="ctr">
              <a:defRPr sz="900"/>
            </a:lvl1pPr>
          </a:lstStyle>
          <a:p>
            <a:fld id="{54088BFF-FD5C-499D-A7FD-908E48AEAE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משולש ישר-זווית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מחבר ישר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מחבר ישר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מציין מיקום של כותרת 21"/>
          <p:cNvSpPr>
            <a:spLocks noGrp="1"/>
          </p:cNvSpPr>
          <p:nvPr>
            <p:ph type="title"/>
          </p:nvPr>
        </p:nvSpPr>
        <p:spPr>
          <a:xfrm>
            <a:off x="457200" y="267494"/>
            <a:ext cx="8229600" cy="1399032"/>
          </a:xfrm>
          <a:prstGeom prst="rect">
            <a:avLst/>
          </a:prstGeom>
        </p:spPr>
        <p:txBody>
          <a:bodyPr vert="horz" anchor="ctr">
            <a:normAutofit/>
          </a:bodyPr>
          <a:lstStyle/>
          <a:p>
            <a:r>
              <a:rPr kumimoji="0" lang="he-IL" smtClean="0"/>
              <a:t>לחץ כדי לערוך סגנון כותרת של תבנית בסיס</a:t>
            </a:r>
            <a:endParaRPr kumimoji="0" lang="en-US"/>
          </a:p>
        </p:txBody>
      </p:sp>
      <p:sp>
        <p:nvSpPr>
          <p:cNvPr id="13" name="מציין מיקום טקסט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he-IL" smtClean="0"/>
              <a:t>לחץ כדי לערוך סגנונות טקסט של תבנית בסיס</a:t>
            </a:r>
          </a:p>
          <a:p>
            <a:pPr lvl="1" eaLnBrk="1" latinLnBrk="0" hangingPunct="1"/>
            <a:r>
              <a:rPr kumimoji="0" lang="he-IL" smtClean="0"/>
              <a:t>רמה שנייה</a:t>
            </a:r>
          </a:p>
          <a:p>
            <a:pPr lvl="2" eaLnBrk="1" latinLnBrk="0" hangingPunct="1"/>
            <a:r>
              <a:rPr kumimoji="0" lang="he-IL" smtClean="0"/>
              <a:t>רמה שלישית</a:t>
            </a:r>
          </a:p>
          <a:p>
            <a:pPr lvl="3" eaLnBrk="1" latinLnBrk="0" hangingPunct="1"/>
            <a:r>
              <a:rPr kumimoji="0" lang="he-IL" smtClean="0"/>
              <a:t>רמה רביעית</a:t>
            </a:r>
          </a:p>
          <a:p>
            <a:pPr lvl="4" eaLnBrk="1" latinLnBrk="0" hangingPunct="1"/>
            <a:r>
              <a:rPr kumimoji="0" lang="he-IL" smtClean="0"/>
              <a:t>רמה חמישית</a:t>
            </a:r>
            <a:endParaRPr kumimoji="0" lang="en-US"/>
          </a:p>
        </p:txBody>
      </p:sp>
      <p:sp>
        <p:nvSpPr>
          <p:cNvPr id="14" name="מציין מיקום של תאריך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258537E1-C499-4C2F-A765-B09D7B204F3C}" type="datetimeFigureOut">
              <a:rPr lang="en-US" smtClean="0"/>
              <a:t>9/10/2016</a:t>
            </a:fld>
            <a:endParaRPr lang="en-US"/>
          </a:p>
        </p:txBody>
      </p:sp>
      <p:sp>
        <p:nvSpPr>
          <p:cNvPr id="3" name="מציין מיקום של כותרת תחתונה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מציין מיקום של מספר שקופית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54088BFF-FD5C-499D-A7FD-908E48AEAE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p:style>
          <a:lnRef idx="2">
            <a:schemeClr val="accent5">
              <a:shade val="50000"/>
            </a:schemeClr>
          </a:lnRef>
          <a:fillRef idx="1">
            <a:schemeClr val="accent5"/>
          </a:fillRef>
          <a:effectRef idx="0">
            <a:schemeClr val="accent5"/>
          </a:effectRef>
          <a:fontRef idx="minor">
            <a:schemeClr val="lt1"/>
          </a:fontRef>
        </p:style>
        <p:txBody>
          <a:bodyPr/>
          <a:lstStyle/>
          <a:p>
            <a:r>
              <a:rPr lang="he-IL" dirty="0" smtClean="0"/>
              <a:t>בית חינוך ומשפחה</a:t>
            </a:r>
            <a:endParaRPr lang="en-US" dirty="0"/>
          </a:p>
        </p:txBody>
      </p:sp>
      <p:sp>
        <p:nvSpPr>
          <p:cNvPr id="3" name="כותרת משנה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081787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a:r>
              <a:rPr lang="he-IL" b="1" u="sng" dirty="0" smtClean="0"/>
              <a:t>פרק א'1: מהות הקשר</a:t>
            </a:r>
            <a:endParaRPr lang="en-US" b="1" u="sng" dirty="0"/>
          </a:p>
        </p:txBody>
      </p:sp>
      <p:sp>
        <p:nvSpPr>
          <p:cNvPr id="3" name="מציין מיקום תוכן 2"/>
          <p:cNvSpPr>
            <a:spLocks noGrp="1"/>
          </p:cNvSpPr>
          <p:nvPr>
            <p:ph idx="1"/>
          </p:nvPr>
        </p:nvSpPr>
        <p:spPr/>
        <p:txBody>
          <a:bodyPr/>
          <a:lstStyle/>
          <a:p>
            <a:pPr marL="64008" indent="0" algn="r">
              <a:buNone/>
            </a:pPr>
            <a:r>
              <a:rPr lang="he-IL" dirty="0">
                <a:solidFill>
                  <a:schemeClr val="accent5">
                    <a:lumMod val="60000"/>
                    <a:lumOff val="40000"/>
                  </a:schemeClr>
                </a:solidFill>
              </a:rPr>
              <a:t>בראשית א, </a:t>
            </a:r>
            <a:r>
              <a:rPr lang="he-IL" dirty="0" err="1">
                <a:solidFill>
                  <a:schemeClr val="accent5">
                    <a:lumMod val="60000"/>
                    <a:lumOff val="40000"/>
                  </a:schemeClr>
                </a:solidFill>
              </a:rPr>
              <a:t>כז-כח</a:t>
            </a:r>
            <a:endParaRPr lang="he-IL" dirty="0">
              <a:solidFill>
                <a:schemeClr val="accent5">
                  <a:lumMod val="60000"/>
                  <a:lumOff val="40000"/>
                </a:schemeClr>
              </a:solidFill>
            </a:endParaRPr>
          </a:p>
          <a:p>
            <a:pPr marL="64008" indent="0" algn="r">
              <a:buNone/>
            </a:pPr>
            <a:r>
              <a:rPr lang="he-IL" dirty="0"/>
              <a:t>(</a:t>
            </a:r>
            <a:r>
              <a:rPr lang="he-IL" dirty="0" err="1" smtClean="0"/>
              <a:t>כז</a:t>
            </a:r>
            <a:r>
              <a:rPr lang="he-IL" dirty="0" smtClean="0"/>
              <a:t>)ויַּבְִרָא </a:t>
            </a:r>
            <a:r>
              <a:rPr lang="he-IL" dirty="0"/>
              <a:t>אלוקים אֶת הָאָדָם בְּצַלְמוֹ בְּצֶלֶם אלוקים בָּרָא אתֹוֹ </a:t>
            </a:r>
            <a:r>
              <a:rPr lang="he-IL" dirty="0" smtClean="0"/>
              <a:t>זכָר </a:t>
            </a:r>
            <a:r>
              <a:rPr lang="he-IL" dirty="0"/>
              <a:t>וּנְקֵבָה</a:t>
            </a:r>
          </a:p>
          <a:p>
            <a:pPr marL="64008" indent="0" algn="r">
              <a:buNone/>
            </a:pPr>
            <a:r>
              <a:rPr lang="he-IL" dirty="0"/>
              <a:t>בָּרָא אתָֹם:</a:t>
            </a:r>
          </a:p>
          <a:p>
            <a:pPr marL="64008" indent="0" algn="r">
              <a:buNone/>
            </a:pPr>
            <a:r>
              <a:rPr lang="he-IL" dirty="0" smtClean="0"/>
              <a:t>(</a:t>
            </a:r>
            <a:r>
              <a:rPr lang="he-IL" dirty="0" err="1" smtClean="0"/>
              <a:t>כח</a:t>
            </a:r>
            <a:r>
              <a:rPr lang="he-IL" dirty="0" smtClean="0"/>
              <a:t>) </a:t>
            </a:r>
            <a:r>
              <a:rPr lang="he-IL" dirty="0"/>
              <a:t>ויַבְָרֶךְ אתָֹם אלוקים ויַּאֹמֶר לָהֶם אלוקים </a:t>
            </a:r>
            <a:r>
              <a:rPr lang="he-IL" dirty="0">
                <a:solidFill>
                  <a:schemeClr val="accent3">
                    <a:lumMod val="60000"/>
                    <a:lumOff val="40000"/>
                  </a:schemeClr>
                </a:solidFill>
              </a:rPr>
              <a:t>פְּרוּ וּרְבוּ וּמִלְאוּ אֶת הָאָרֶץ</a:t>
            </a:r>
          </a:p>
          <a:p>
            <a:pPr marL="64008" indent="0" algn="r">
              <a:buNone/>
            </a:pPr>
            <a:r>
              <a:rPr lang="he-IL" dirty="0"/>
              <a:t>וכְִבְשֻׁהָ וּרְדוּ בִּדְגַת הַיּםָ וּבְעוֹף הַשָּׁמַיםִ וּבְכָל חַיּהָ </a:t>
            </a:r>
            <a:r>
              <a:rPr lang="he-IL" dirty="0" err="1"/>
              <a:t>הָרֹמֶשֶׂת</a:t>
            </a:r>
            <a:r>
              <a:rPr lang="he-IL" dirty="0"/>
              <a:t> עַל הָאָרֶץ:</a:t>
            </a:r>
            <a:endParaRPr lang="en-US" dirty="0"/>
          </a:p>
        </p:txBody>
      </p:sp>
    </p:spTree>
    <p:extLst>
      <p:ext uri="{BB962C8B-B14F-4D97-AF65-F5344CB8AC3E}">
        <p14:creationId xmlns:p14="http://schemas.microsoft.com/office/powerpoint/2010/main" val="1353293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548680"/>
            <a:ext cx="8229600" cy="5976664"/>
          </a:xfrm>
        </p:spPr>
        <p:txBody>
          <a:bodyPr>
            <a:normAutofit fontScale="77500" lnSpcReduction="20000"/>
          </a:bodyPr>
          <a:lstStyle/>
          <a:p>
            <a:pPr marL="64008" indent="0" algn="r">
              <a:buNone/>
            </a:pPr>
            <a:r>
              <a:rPr lang="he-IL" b="1" u="sng" dirty="0">
                <a:solidFill>
                  <a:schemeClr val="accent6">
                    <a:lumMod val="60000"/>
                    <a:lumOff val="40000"/>
                  </a:schemeClr>
                </a:solidFill>
              </a:rPr>
              <a:t>בראשית ב, </a:t>
            </a:r>
            <a:r>
              <a:rPr lang="he-IL" b="1" u="sng" dirty="0" err="1">
                <a:solidFill>
                  <a:schemeClr val="accent6">
                    <a:lumMod val="60000"/>
                    <a:lumOff val="40000"/>
                  </a:schemeClr>
                </a:solidFill>
              </a:rPr>
              <a:t>יח</a:t>
            </a:r>
            <a:r>
              <a:rPr lang="he-IL" b="1" u="sng" dirty="0">
                <a:solidFill>
                  <a:schemeClr val="accent6">
                    <a:lumMod val="60000"/>
                    <a:lumOff val="40000"/>
                  </a:schemeClr>
                </a:solidFill>
              </a:rPr>
              <a:t>-כד</a:t>
            </a:r>
          </a:p>
          <a:p>
            <a:pPr marL="64008" indent="0" algn="r">
              <a:buNone/>
            </a:pPr>
            <a:r>
              <a:rPr lang="he-IL" dirty="0"/>
              <a:t>(</a:t>
            </a:r>
            <a:r>
              <a:rPr lang="he-IL" dirty="0" err="1" smtClean="0"/>
              <a:t>יח</a:t>
            </a:r>
            <a:r>
              <a:rPr lang="he-IL" dirty="0" smtClean="0"/>
              <a:t>)ויַּאֹמֶר </a:t>
            </a:r>
            <a:r>
              <a:rPr lang="he-IL" dirty="0"/>
              <a:t>ה’ אלוקים </a:t>
            </a:r>
            <a:r>
              <a:rPr lang="he-IL" dirty="0">
                <a:solidFill>
                  <a:schemeClr val="accent3">
                    <a:lumMod val="60000"/>
                    <a:lumOff val="40000"/>
                  </a:schemeClr>
                </a:solidFill>
              </a:rPr>
              <a:t>לֹא טוֹב הֱיוֹת הָאָדָם לְבַדּוֹ אֶעֱשֶׂה לּוֹ עֵזרֶ כְּנֶגְדּוֹ:</a:t>
            </a:r>
          </a:p>
          <a:p>
            <a:pPr marL="64008" indent="0" algn="r">
              <a:buNone/>
            </a:pPr>
            <a:r>
              <a:rPr lang="he-IL" dirty="0" smtClean="0"/>
              <a:t>(</a:t>
            </a:r>
            <a:r>
              <a:rPr lang="he-IL" dirty="0" err="1" smtClean="0"/>
              <a:t>יט</a:t>
            </a:r>
            <a:r>
              <a:rPr lang="he-IL" dirty="0" smtClean="0"/>
              <a:t>) </a:t>
            </a:r>
            <a:r>
              <a:rPr lang="he-IL" dirty="0"/>
              <a:t>ויַּצִֶר ה’ אלוקים מִן הָאֲדָמָה כָּל חַיּתַ הַשָּׂדֶה ואְֵת כָּל עוֹף הַשָּׁמַיםִ ויַּבֵָא</a:t>
            </a:r>
          </a:p>
          <a:p>
            <a:pPr marL="64008" indent="0" algn="r">
              <a:buNone/>
            </a:pPr>
            <a:r>
              <a:rPr lang="he-IL" dirty="0"/>
              <a:t>אֶל הָאָדָם לִרְאוֹת מַה יּקְִרָא לוֹ וכְלֹ אֲשֶׁר יקְִרָא לוֹ הָאָדָם נֶפֶשׁ חַיּהָ הוּא</a:t>
            </a:r>
          </a:p>
          <a:p>
            <a:pPr marL="64008" indent="0" algn="r">
              <a:buNone/>
            </a:pPr>
            <a:r>
              <a:rPr lang="he-IL" dirty="0"/>
              <a:t>שְׁמוֹ:</a:t>
            </a:r>
          </a:p>
          <a:p>
            <a:pPr marL="64008" indent="0" algn="r">
              <a:buNone/>
            </a:pPr>
            <a:r>
              <a:rPr lang="he-IL" dirty="0" smtClean="0"/>
              <a:t>(כ) </a:t>
            </a:r>
            <a:r>
              <a:rPr lang="he-IL" dirty="0"/>
              <a:t>ויַּקְִרָא הָאָדָם שֵׁמוֹת לְכָל הַבְּהֵמָה וּלְעוֹף הַשָּׁמַיםִ וּלְכלֹ חַיּתַ הַשָּׂדֶה</a:t>
            </a:r>
          </a:p>
          <a:p>
            <a:pPr marL="64008" indent="0" algn="r">
              <a:buNone/>
            </a:pPr>
            <a:r>
              <a:rPr lang="he-IL" dirty="0"/>
              <a:t>וּלְאָדָם לֹא מָצָא עֵזרֶ כְּנֶגְדּוֹ:</a:t>
            </a:r>
          </a:p>
          <a:p>
            <a:pPr marL="64008" indent="0" algn="r">
              <a:buNone/>
            </a:pPr>
            <a:r>
              <a:rPr lang="he-IL" dirty="0"/>
              <a:t>(</a:t>
            </a:r>
            <a:r>
              <a:rPr lang="he-IL" dirty="0" err="1" smtClean="0"/>
              <a:t>כא</a:t>
            </a:r>
            <a:r>
              <a:rPr lang="he-IL" dirty="0"/>
              <a:t>)</a:t>
            </a:r>
            <a:r>
              <a:rPr lang="he-IL" dirty="0" smtClean="0"/>
              <a:t> </a:t>
            </a:r>
            <a:r>
              <a:rPr lang="he-IL" dirty="0" err="1"/>
              <a:t>ויַּפֵַּל</a:t>
            </a:r>
            <a:r>
              <a:rPr lang="he-IL" dirty="0"/>
              <a:t> ה’ אלוקים תַּרְדֵּמָה עַל הָאָדָם ויַּיִשָׁן </a:t>
            </a:r>
            <a:r>
              <a:rPr lang="he-IL" dirty="0" err="1"/>
              <a:t>ויַּקִַּח</a:t>
            </a:r>
            <a:r>
              <a:rPr lang="he-IL" dirty="0"/>
              <a:t> אַחַת </a:t>
            </a:r>
            <a:r>
              <a:rPr lang="he-IL" dirty="0" err="1"/>
              <a:t>מִצַּלְעתָֹיו</a:t>
            </a:r>
            <a:r>
              <a:rPr lang="he-IL" dirty="0"/>
              <a:t> </a:t>
            </a:r>
            <a:r>
              <a:rPr lang="he-IL" dirty="0" err="1"/>
              <a:t>ויַּסְִגּר</a:t>
            </a:r>
            <a:r>
              <a:rPr lang="he-IL" dirty="0"/>
              <a:t>ֹ</a:t>
            </a:r>
          </a:p>
          <a:p>
            <a:pPr marL="64008" indent="0" algn="r">
              <a:buNone/>
            </a:pPr>
            <a:r>
              <a:rPr lang="he-IL" dirty="0"/>
              <a:t>בָּשָׂר תַּחְתֶּנָּה:</a:t>
            </a:r>
          </a:p>
          <a:p>
            <a:pPr marL="64008" indent="0" algn="r">
              <a:buNone/>
            </a:pPr>
            <a:r>
              <a:rPr lang="he-IL" dirty="0" smtClean="0"/>
              <a:t>(</a:t>
            </a:r>
            <a:r>
              <a:rPr lang="he-IL" dirty="0" err="1" smtClean="0"/>
              <a:t>כב</a:t>
            </a:r>
            <a:r>
              <a:rPr lang="he-IL" dirty="0" smtClean="0"/>
              <a:t>) </a:t>
            </a:r>
            <a:r>
              <a:rPr lang="he-IL" b="1" dirty="0" err="1">
                <a:solidFill>
                  <a:schemeClr val="accent3">
                    <a:lumMod val="60000"/>
                    <a:lumOff val="40000"/>
                  </a:schemeClr>
                </a:solidFill>
              </a:rPr>
              <a:t>ויַּבִֶן</a:t>
            </a:r>
            <a:r>
              <a:rPr lang="he-IL" b="1" dirty="0">
                <a:solidFill>
                  <a:schemeClr val="accent3">
                    <a:lumMod val="60000"/>
                    <a:lumOff val="40000"/>
                  </a:schemeClr>
                </a:solidFill>
              </a:rPr>
              <a:t> ה’ אלוקים אֶת הַצֵּלָע אֲשֶׁר לָקַח מִן הָאָדָם לְאשה ויַבְִאֶהָ </a:t>
            </a:r>
            <a:r>
              <a:rPr lang="he-IL" b="1" dirty="0" smtClean="0">
                <a:solidFill>
                  <a:schemeClr val="accent3">
                    <a:lumMod val="60000"/>
                    <a:lumOff val="40000"/>
                  </a:schemeClr>
                </a:solidFill>
              </a:rPr>
              <a:t>אֶלָ האָדָם</a:t>
            </a:r>
            <a:r>
              <a:rPr lang="he-IL" b="1" dirty="0">
                <a:solidFill>
                  <a:schemeClr val="accent3">
                    <a:lumMod val="60000"/>
                    <a:lumOff val="40000"/>
                  </a:schemeClr>
                </a:solidFill>
              </a:rPr>
              <a:t>:</a:t>
            </a:r>
          </a:p>
          <a:p>
            <a:pPr marL="64008" indent="0" algn="r">
              <a:buNone/>
            </a:pPr>
            <a:r>
              <a:rPr lang="he-IL" dirty="0" smtClean="0"/>
              <a:t>(</a:t>
            </a:r>
            <a:r>
              <a:rPr lang="he-IL" dirty="0" err="1" smtClean="0"/>
              <a:t>כג</a:t>
            </a:r>
            <a:r>
              <a:rPr lang="he-IL" dirty="0" smtClean="0"/>
              <a:t>) </a:t>
            </a:r>
            <a:r>
              <a:rPr lang="he-IL" dirty="0"/>
              <a:t>ויַּאֹמֶר הָאָדָם זאֹת הַפַּעַם עֶצֶם מֵעֲצָמַי וּבָשָׂר מִבְּשָׂרִי לְזאֹת יקִָּרֵא </a:t>
            </a:r>
            <a:r>
              <a:rPr lang="he-IL" dirty="0" err="1"/>
              <a:t>אשה</a:t>
            </a:r>
            <a:endParaRPr lang="he-IL" dirty="0"/>
          </a:p>
          <a:p>
            <a:pPr marL="64008" indent="0" algn="r">
              <a:buNone/>
            </a:pPr>
            <a:r>
              <a:rPr lang="he-IL" dirty="0"/>
              <a:t>כִּי מֵאִישׁ לֻקֳחָה זּאֹת:</a:t>
            </a:r>
          </a:p>
          <a:p>
            <a:pPr marL="64008" indent="0" algn="r">
              <a:buNone/>
            </a:pPr>
            <a:r>
              <a:rPr lang="he-IL" dirty="0" smtClean="0"/>
              <a:t>(כד) עַל </a:t>
            </a:r>
            <a:r>
              <a:rPr lang="he-IL" dirty="0"/>
              <a:t>כֵּן </a:t>
            </a:r>
            <a:r>
              <a:rPr lang="he-IL" dirty="0" smtClean="0"/>
              <a:t>יעַזובָ </a:t>
            </a:r>
            <a:r>
              <a:rPr lang="he-IL" dirty="0"/>
              <a:t>אִישׁ אֶת אָבִיו ואְֶת אִמּוֹ ודְָבַק בְּאִשְׁתּוֹ והְָיוּ לְבָשָׂר אֶחָד:</a:t>
            </a:r>
            <a:endParaRPr lang="en-US" dirty="0"/>
          </a:p>
        </p:txBody>
      </p:sp>
    </p:spTree>
    <p:extLst>
      <p:ext uri="{BB962C8B-B14F-4D97-AF65-F5344CB8AC3E}">
        <p14:creationId xmlns:p14="http://schemas.microsoft.com/office/powerpoint/2010/main" val="1325985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476672"/>
            <a:ext cx="8229600" cy="5978136"/>
          </a:xfrm>
        </p:spPr>
        <p:txBody>
          <a:bodyPr>
            <a:normAutofit/>
          </a:bodyPr>
          <a:lstStyle/>
          <a:p>
            <a:pPr marL="64008" indent="0" algn="r">
              <a:buNone/>
            </a:pPr>
            <a:r>
              <a:rPr lang="he-IL" sz="1600" b="1" u="sng" dirty="0" smtClean="0">
                <a:solidFill>
                  <a:schemeClr val="accent5">
                    <a:lumMod val="60000"/>
                    <a:lumOff val="40000"/>
                  </a:schemeClr>
                </a:solidFill>
              </a:rPr>
              <a:t>הרב יוסף דב </a:t>
            </a:r>
            <a:r>
              <a:rPr lang="he-IL" sz="1600" b="1" u="sng" dirty="0" err="1" smtClean="0">
                <a:solidFill>
                  <a:schemeClr val="accent5">
                    <a:lumMod val="60000"/>
                    <a:lumOff val="40000"/>
                  </a:schemeClr>
                </a:solidFill>
              </a:rPr>
              <a:t>סולובייצ'יק</a:t>
            </a:r>
            <a:endParaRPr lang="he-IL" sz="1600" b="1" u="sng" dirty="0" smtClean="0">
              <a:solidFill>
                <a:schemeClr val="accent5">
                  <a:lumMod val="60000"/>
                  <a:lumOff val="40000"/>
                </a:schemeClr>
              </a:solidFill>
            </a:endParaRPr>
          </a:p>
          <a:p>
            <a:pPr marL="64008" indent="0" algn="r">
              <a:buNone/>
            </a:pPr>
            <a:endParaRPr lang="he-IL" sz="1600" dirty="0"/>
          </a:p>
          <a:p>
            <a:pPr marL="64008" indent="0" algn="r">
              <a:buNone/>
            </a:pPr>
            <a:r>
              <a:rPr lang="he-IL" sz="1600" dirty="0" smtClean="0"/>
              <a:t>האיחוד </a:t>
            </a:r>
            <a:r>
              <a:rPr lang="he-IL" sz="1600" dirty="0"/>
              <a:t>הגופני של הזכר והנקבה בסיפור הראשון על בריאת האדם, משרת </a:t>
            </a:r>
            <a:r>
              <a:rPr lang="he-IL" sz="1600" b="1" dirty="0">
                <a:solidFill>
                  <a:schemeClr val="accent1"/>
                </a:solidFill>
              </a:rPr>
              <a:t>מטרה</a:t>
            </a:r>
          </a:p>
          <a:p>
            <a:pPr marL="64008" indent="0" algn="r">
              <a:buNone/>
            </a:pPr>
            <a:r>
              <a:rPr lang="he-IL" sz="1600" b="1" dirty="0">
                <a:solidFill>
                  <a:schemeClr val="accent1"/>
                </a:solidFill>
              </a:rPr>
              <a:t>אחת בלבד: פרייה ורביה.</a:t>
            </a:r>
            <a:r>
              <a:rPr lang="he-IL" sz="1600" dirty="0"/>
              <a:t> האיש </a:t>
            </a:r>
            <a:r>
              <a:rPr lang="he-IL" sz="1600" dirty="0" err="1"/>
              <a:t>והאשה</a:t>
            </a:r>
            <a:r>
              <a:rPr lang="he-IL" sz="1600" dirty="0"/>
              <a:t> מצטווים לאמור: “פְּרוּ וּרְבוּ” </a:t>
            </a:r>
            <a:r>
              <a:rPr lang="he-IL" sz="1600" dirty="0" smtClean="0"/>
              <a:t>(בראשית א),</a:t>
            </a:r>
            <a:endParaRPr lang="he-IL" sz="1600" dirty="0"/>
          </a:p>
          <a:p>
            <a:pPr marL="64008" indent="0" algn="r">
              <a:buNone/>
            </a:pPr>
            <a:r>
              <a:rPr lang="he-IL" sz="1600" dirty="0" smtClean="0"/>
              <a:t>המשכיות </a:t>
            </a:r>
            <a:r>
              <a:rPr lang="he-IL" sz="1600" dirty="0"/>
              <a:t>הגזע היא גרעינו המכריע, אם לא הבלעדי, של האיחוד הגופני. </a:t>
            </a:r>
            <a:endParaRPr lang="he-IL" sz="1600" dirty="0" smtClean="0"/>
          </a:p>
          <a:p>
            <a:pPr marL="64008" indent="0" algn="r">
              <a:buNone/>
            </a:pPr>
            <a:r>
              <a:rPr lang="he-IL" sz="1600" dirty="0" smtClean="0"/>
              <a:t>אבל בסיפור </a:t>
            </a:r>
            <a:r>
              <a:rPr lang="he-IL" sz="1600" dirty="0"/>
              <a:t>הבריאה השני </a:t>
            </a:r>
            <a:r>
              <a:rPr lang="he-IL" sz="1600" dirty="0" smtClean="0"/>
              <a:t>(בפרק </a:t>
            </a:r>
            <a:r>
              <a:rPr lang="he-IL" sz="1600" dirty="0"/>
              <a:t>ב</a:t>
            </a:r>
            <a:r>
              <a:rPr lang="he-IL" sz="1600" dirty="0" smtClean="0"/>
              <a:t>’) </a:t>
            </a:r>
            <a:r>
              <a:rPr lang="he-IL" sz="1600" dirty="0"/>
              <a:t>אנו עומדים בפני סיבה שונה לחלוטין. </a:t>
            </a:r>
            <a:endParaRPr lang="he-IL" sz="1600" dirty="0" smtClean="0"/>
          </a:p>
          <a:p>
            <a:pPr marL="64008" indent="0" algn="r">
              <a:buNone/>
            </a:pPr>
            <a:r>
              <a:rPr lang="he-IL" sz="1600" b="1" dirty="0" smtClean="0">
                <a:solidFill>
                  <a:schemeClr val="accent1"/>
                </a:solidFill>
              </a:rPr>
              <a:t>המפגש בין אדם </a:t>
            </a:r>
            <a:r>
              <a:rPr lang="he-IL" sz="1600" b="1" dirty="0">
                <a:solidFill>
                  <a:schemeClr val="accent1"/>
                </a:solidFill>
              </a:rPr>
              <a:t>הראשון וחוה, בין האיש </a:t>
            </a:r>
            <a:r>
              <a:rPr lang="he-IL" sz="1600" b="1" dirty="0" err="1">
                <a:solidFill>
                  <a:schemeClr val="accent1"/>
                </a:solidFill>
              </a:rPr>
              <a:t>והאשה</a:t>
            </a:r>
            <a:r>
              <a:rPr lang="he-IL" sz="1600" b="1" dirty="0">
                <a:solidFill>
                  <a:schemeClr val="accent1"/>
                </a:solidFill>
              </a:rPr>
              <a:t>, נגרם על ידי תחושה של בדידות ועל ידי</a:t>
            </a:r>
          </a:p>
          <a:p>
            <a:pPr marL="64008" indent="0" algn="r">
              <a:buNone/>
            </a:pPr>
            <a:r>
              <a:rPr lang="he-IL" sz="1600" b="1" dirty="0">
                <a:solidFill>
                  <a:schemeClr val="accent1"/>
                </a:solidFill>
              </a:rPr>
              <a:t>הצורך הבסיסי בידידות</a:t>
            </a:r>
            <a:r>
              <a:rPr lang="he-IL" sz="1600" dirty="0">
                <a:solidFill>
                  <a:schemeClr val="accent1"/>
                </a:solidFill>
              </a:rPr>
              <a:t>: </a:t>
            </a:r>
            <a:r>
              <a:rPr lang="he-IL" sz="1600" dirty="0"/>
              <a:t>“ויַֹּאמֶר ה’ אלוקים לֹא טוֹב הֱיוֹת הָאָדָם לְבַדּוֹ אֶעֱשֶׂה </a:t>
            </a:r>
            <a:r>
              <a:rPr lang="he-IL" sz="1600" dirty="0" smtClean="0"/>
              <a:t>לּו עֵזרֶ </a:t>
            </a:r>
            <a:r>
              <a:rPr lang="he-IL" sz="1600" dirty="0"/>
              <a:t>כְּנגְֶדּוֹ” </a:t>
            </a:r>
            <a:r>
              <a:rPr lang="he-IL" sz="1600" dirty="0" smtClean="0"/>
              <a:t>(בראשית </a:t>
            </a:r>
            <a:r>
              <a:rPr lang="he-IL" sz="1600" dirty="0"/>
              <a:t>ב, </a:t>
            </a:r>
            <a:r>
              <a:rPr lang="he-IL" sz="1600" dirty="0" err="1" smtClean="0"/>
              <a:t>יח</a:t>
            </a:r>
            <a:r>
              <a:rPr lang="he-IL" sz="1600" dirty="0" smtClean="0"/>
              <a:t>).</a:t>
            </a:r>
            <a:endParaRPr lang="he-IL" sz="1600" dirty="0"/>
          </a:p>
          <a:p>
            <a:pPr marL="64008" indent="0" algn="r">
              <a:buNone/>
            </a:pPr>
            <a:r>
              <a:rPr lang="he-IL" sz="1600" dirty="0" smtClean="0"/>
              <a:t>בהקשר </a:t>
            </a:r>
            <a:r>
              <a:rPr lang="he-IL" sz="1600" dirty="0"/>
              <a:t>זה צריכים היו הנישואין לקנות להם משמעות חדשה... אין אנו עוסקים</a:t>
            </a:r>
          </a:p>
          <a:p>
            <a:pPr marL="64008" indent="0" algn="r">
              <a:buNone/>
            </a:pPr>
            <a:r>
              <a:rPr lang="he-IL" sz="1600" dirty="0"/>
              <a:t>עוד במניעים מכאניים אלא בתכליתיות רוחנית. “איש ואשה” </a:t>
            </a:r>
            <a:r>
              <a:rPr lang="he-IL" sz="1600" dirty="0" smtClean="0"/>
              <a:t>(בפרק ב) </a:t>
            </a:r>
            <a:r>
              <a:rPr lang="he-IL" sz="1600" dirty="0"/>
              <a:t>באים במקום</a:t>
            </a:r>
          </a:p>
          <a:p>
            <a:pPr marL="64008" indent="0" algn="r">
              <a:buNone/>
            </a:pPr>
            <a:r>
              <a:rPr lang="he-IL" sz="1600" dirty="0"/>
              <a:t>“זכר ונקבה” </a:t>
            </a:r>
            <a:r>
              <a:rPr lang="he-IL" sz="1600" dirty="0" smtClean="0"/>
              <a:t>(בפרק א), </a:t>
            </a:r>
            <a:r>
              <a:rPr lang="he-IL" sz="1600" b="1" dirty="0">
                <a:solidFill>
                  <a:schemeClr val="accent1"/>
                </a:solidFill>
              </a:rPr>
              <a:t>ומפגשם תובע חווית יחד נעלה יותר, שמטרתה אינה רק</a:t>
            </a:r>
          </a:p>
          <a:p>
            <a:pPr marL="64008" indent="0" algn="r">
              <a:buNone/>
            </a:pPr>
            <a:r>
              <a:rPr lang="he-IL" sz="1600" b="1" dirty="0">
                <a:solidFill>
                  <a:schemeClr val="accent1"/>
                </a:solidFill>
              </a:rPr>
              <a:t>הישרדותו של הגזע, אלא גם יצירת קהילה קטנה וצנועה והתפשטותה...</a:t>
            </a:r>
          </a:p>
          <a:p>
            <a:pPr marL="64008" indent="0" algn="r">
              <a:buNone/>
            </a:pPr>
            <a:r>
              <a:rPr lang="he-IL" sz="1600" dirty="0" smtClean="0"/>
              <a:t>בהקשר </a:t>
            </a:r>
            <a:r>
              <a:rPr lang="he-IL" sz="1600" dirty="0"/>
              <a:t>זה נוכל לומר כי האהבה שבין המינים היא ביטוי של רצון אדיר ליצור</a:t>
            </a:r>
          </a:p>
          <a:p>
            <a:pPr marL="64008" indent="0" algn="r">
              <a:buNone/>
            </a:pPr>
            <a:r>
              <a:rPr lang="he-IL" sz="1600" dirty="0"/>
              <a:t>כדי לאהוב, כדי לתת מעצמך לא רק לאלה הקיימים סביבך אלא גם לאלה שטרם</a:t>
            </a:r>
          </a:p>
          <a:p>
            <a:pPr marL="64008" indent="0" algn="r">
              <a:buNone/>
            </a:pPr>
            <a:r>
              <a:rPr lang="he-IL" sz="1600" dirty="0"/>
              <a:t>באו לעולם... בנישואין נתבעים בני הזוג לשלוח את מבטם לא רק אל מחוצה</a:t>
            </a:r>
          </a:p>
          <a:p>
            <a:pPr marL="64008" indent="0" algn="r">
              <a:buNone/>
            </a:pPr>
            <a:r>
              <a:rPr lang="he-IL" sz="1600" dirty="0" smtClean="0"/>
              <a:t>להם</a:t>
            </a:r>
            <a:r>
              <a:rPr lang="he-IL" sz="1600" dirty="0"/>
              <a:t>, היינו, אל בני זוגם, אלא גם אל צדה האחר של הבריאה, אל הילד ששמו</a:t>
            </a:r>
            <a:r>
              <a:rPr lang="he-IL" sz="1200" dirty="0"/>
              <a:t> </a:t>
            </a:r>
            <a:r>
              <a:rPr lang="he-IL" sz="1600" dirty="0" smtClean="0"/>
              <a:t>עדיין לא נרשם בספר החיים.</a:t>
            </a:r>
            <a:endParaRPr lang="en-US" sz="1600" dirty="0"/>
          </a:p>
        </p:txBody>
      </p:sp>
    </p:spTree>
    <p:extLst>
      <p:ext uri="{BB962C8B-B14F-4D97-AF65-F5344CB8AC3E}">
        <p14:creationId xmlns:p14="http://schemas.microsoft.com/office/powerpoint/2010/main" val="4045220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404664"/>
            <a:ext cx="8229600" cy="6050144"/>
          </a:xfrm>
        </p:spPr>
        <p:txBody>
          <a:bodyPr>
            <a:noAutofit/>
          </a:bodyPr>
          <a:lstStyle/>
          <a:p>
            <a:pPr marL="64008" indent="0" algn="r">
              <a:buNone/>
            </a:pPr>
            <a:r>
              <a:rPr lang="he-IL" sz="2000" b="1" u="sng" dirty="0">
                <a:solidFill>
                  <a:schemeClr val="accent6">
                    <a:lumMod val="60000"/>
                    <a:lumOff val="40000"/>
                  </a:schemeClr>
                </a:solidFill>
              </a:rPr>
              <a:t>הרב משה </a:t>
            </a:r>
            <a:r>
              <a:rPr lang="he-IL" sz="2000" b="1" u="sng" dirty="0" err="1" smtClean="0">
                <a:solidFill>
                  <a:schemeClr val="accent6">
                    <a:lumMod val="60000"/>
                    <a:lumOff val="40000"/>
                  </a:schemeClr>
                </a:solidFill>
              </a:rPr>
              <a:t>בלייכר</a:t>
            </a:r>
            <a:endParaRPr lang="he-IL" sz="2000" dirty="0">
              <a:solidFill>
                <a:schemeClr val="accent6">
                  <a:lumMod val="60000"/>
                  <a:lumOff val="40000"/>
                </a:schemeClr>
              </a:solidFill>
            </a:endParaRPr>
          </a:p>
          <a:p>
            <a:pPr marL="64008" indent="0" algn="r">
              <a:buNone/>
            </a:pPr>
            <a:r>
              <a:rPr lang="he-IL" sz="2000" dirty="0"/>
              <a:t>חז”ל אומרים: “איש ואשה, זכו - שכינה ביניהן” </a:t>
            </a:r>
            <a:r>
              <a:rPr lang="he-IL" sz="2000" dirty="0" smtClean="0"/>
              <a:t>(בבלי</a:t>
            </a:r>
            <a:r>
              <a:rPr lang="he-IL" sz="2000" dirty="0"/>
              <a:t>, סוטה </a:t>
            </a:r>
            <a:r>
              <a:rPr lang="he-IL" sz="2000" dirty="0" err="1"/>
              <a:t>יז</a:t>
            </a:r>
            <a:r>
              <a:rPr lang="he-IL" sz="2000" dirty="0"/>
              <a:t>, </a:t>
            </a:r>
            <a:r>
              <a:rPr lang="he-IL" sz="2000" dirty="0" smtClean="0"/>
              <a:t>ע”א),</a:t>
            </a:r>
          </a:p>
          <a:p>
            <a:pPr marL="64008" indent="0" algn="r">
              <a:buNone/>
            </a:pPr>
            <a:r>
              <a:rPr lang="he-IL" sz="2000" dirty="0" smtClean="0"/>
              <a:t>ודבריהם צריכים ביאור</a:t>
            </a:r>
            <a:r>
              <a:rPr lang="he-IL" sz="2000" dirty="0"/>
              <a:t>: אנחנו רגילים לומר ששכינה שורה בבית המקדש, ששכינה שורה על </a:t>
            </a:r>
            <a:r>
              <a:rPr lang="he-IL" sz="2000" dirty="0" smtClean="0"/>
              <a:t>כלל ישראל </a:t>
            </a:r>
            <a:r>
              <a:rPr lang="he-IL" sz="2000" dirty="0"/>
              <a:t>כמו שכתוב: “ושְָׁכַנתְִּי בְּתוֹךְ בְּניֵ ישְִׂרָאֵל” </a:t>
            </a:r>
            <a:r>
              <a:rPr lang="he-IL" sz="2000" dirty="0" smtClean="0"/>
              <a:t>(שמות </a:t>
            </a:r>
            <a:r>
              <a:rPr lang="he-IL" sz="2000" dirty="0" err="1"/>
              <a:t>כט</a:t>
            </a:r>
            <a:r>
              <a:rPr lang="he-IL" sz="2000" dirty="0"/>
              <a:t>, </a:t>
            </a:r>
            <a:r>
              <a:rPr lang="he-IL" sz="2000" dirty="0" smtClean="0"/>
              <a:t>מה). </a:t>
            </a:r>
            <a:endParaRPr lang="he-IL" sz="2000" dirty="0" smtClean="0"/>
          </a:p>
          <a:p>
            <a:pPr marL="64008" indent="0" algn="r">
              <a:buNone/>
            </a:pPr>
            <a:r>
              <a:rPr lang="he-IL" sz="2000" dirty="0" smtClean="0"/>
              <a:t>אך </a:t>
            </a:r>
            <a:r>
              <a:rPr lang="he-IL" sz="2000" dirty="0"/>
              <a:t>מהו המובן </a:t>
            </a:r>
            <a:r>
              <a:rPr lang="he-IL" sz="2000" dirty="0" smtClean="0"/>
              <a:t>של היות </a:t>
            </a:r>
            <a:r>
              <a:rPr lang="he-IL" sz="2000" dirty="0"/>
              <a:t>השכינה שורה בין האיש לאשה? מה לשכינה השייכת לדברים גדולים </a:t>
            </a:r>
            <a:r>
              <a:rPr lang="he-IL" sz="2000" dirty="0" smtClean="0"/>
              <a:t>ונשגבים ולמציאות </a:t>
            </a:r>
            <a:r>
              <a:rPr lang="he-IL" sz="2000" dirty="0"/>
              <a:t>החיים הפשוטה שבין איש לאשה?...</a:t>
            </a:r>
          </a:p>
          <a:p>
            <a:pPr marL="64008" indent="0" algn="r">
              <a:buNone/>
            </a:pPr>
            <a:r>
              <a:rPr lang="he-IL" sz="2000" dirty="0"/>
              <a:t>חז”ל מלמדים אותנו שהשכינה... מופיעה ומתגלה באופן תמציתי ומרוכז ביצירה</a:t>
            </a:r>
          </a:p>
          <a:p>
            <a:pPr marL="64008" indent="0" algn="r">
              <a:buNone/>
            </a:pPr>
            <a:r>
              <a:rPr lang="he-IL" sz="2000" dirty="0"/>
              <a:t>המיוחדת של איש ואשה. משמעות הדבר היא, </a:t>
            </a:r>
            <a:r>
              <a:rPr lang="he-IL" sz="2000" b="1" dirty="0">
                <a:solidFill>
                  <a:schemeClr val="accent1"/>
                </a:solidFill>
              </a:rPr>
              <a:t>שהקשר בין האיש לבין </a:t>
            </a:r>
            <a:r>
              <a:rPr lang="he-IL" sz="2000" b="1" dirty="0" err="1">
                <a:solidFill>
                  <a:schemeClr val="accent1"/>
                </a:solidFill>
              </a:rPr>
              <a:t>האשה</a:t>
            </a:r>
            <a:r>
              <a:rPr lang="he-IL" sz="2000" b="1" dirty="0">
                <a:solidFill>
                  <a:schemeClr val="accent1"/>
                </a:solidFill>
              </a:rPr>
              <a:t>,</a:t>
            </a:r>
          </a:p>
          <a:p>
            <a:pPr marL="64008" indent="0" algn="r">
              <a:buNone/>
            </a:pPr>
            <a:r>
              <a:rPr lang="he-IL" sz="2000" b="1" dirty="0">
                <a:solidFill>
                  <a:schemeClr val="accent1"/>
                </a:solidFill>
              </a:rPr>
              <a:t>היכולת להתאחד אינה מתחילה מהם, מהתאמה חיצונית הקיימת ביניהם, אלא </a:t>
            </a:r>
            <a:r>
              <a:rPr lang="he-IL" sz="2000" b="1" dirty="0" err="1" smtClean="0">
                <a:solidFill>
                  <a:schemeClr val="accent1"/>
                </a:solidFill>
              </a:rPr>
              <a:t>היאנובעת</a:t>
            </a:r>
            <a:r>
              <a:rPr lang="he-IL" sz="2000" b="1" dirty="0" smtClean="0">
                <a:solidFill>
                  <a:schemeClr val="accent1"/>
                </a:solidFill>
              </a:rPr>
              <a:t> </a:t>
            </a:r>
            <a:r>
              <a:rPr lang="he-IL" sz="2000" b="1" dirty="0">
                <a:solidFill>
                  <a:schemeClr val="accent1"/>
                </a:solidFill>
              </a:rPr>
              <a:t>ממהותה ונשמתה האלוקית והאחדותית של המציאות החיה בקרבם </a:t>
            </a:r>
            <a:r>
              <a:rPr lang="he-IL" sz="2000" b="1" dirty="0" err="1" smtClean="0">
                <a:solidFill>
                  <a:schemeClr val="accent1"/>
                </a:solidFill>
              </a:rPr>
              <a:t>והדוחפתאותם</a:t>
            </a:r>
            <a:r>
              <a:rPr lang="he-IL" sz="2000" b="1" dirty="0" smtClean="0">
                <a:solidFill>
                  <a:schemeClr val="accent1"/>
                </a:solidFill>
              </a:rPr>
              <a:t> </a:t>
            </a:r>
            <a:r>
              <a:rPr lang="he-IL" sz="2000" b="1" dirty="0">
                <a:solidFill>
                  <a:schemeClr val="accent1"/>
                </a:solidFill>
              </a:rPr>
              <a:t>להתאחד זה עם זה.</a:t>
            </a:r>
            <a:r>
              <a:rPr lang="he-IL" sz="2000" dirty="0"/>
              <a:t> </a:t>
            </a:r>
            <a:endParaRPr lang="he-IL" sz="2000" dirty="0" smtClean="0"/>
          </a:p>
          <a:p>
            <a:pPr marL="64008" indent="0" algn="r">
              <a:buNone/>
            </a:pPr>
            <a:r>
              <a:rPr lang="he-IL" sz="2000" smtClean="0"/>
              <a:t>“שכינה </a:t>
            </a:r>
            <a:r>
              <a:rPr lang="he-IL" sz="2000" dirty="0"/>
              <a:t>ביניהן” - השכינה היא המחברת ביניהם..., </a:t>
            </a:r>
            <a:r>
              <a:rPr lang="he-IL" sz="2000" dirty="0" smtClean="0"/>
              <a:t>היא אשר דוחפת אותם להתאחד והיא זו שמביאה אותם להתחתן. ללא אחדות פנימית זו </a:t>
            </a:r>
            <a:r>
              <a:rPr lang="he-IL" sz="2000" dirty="0"/>
              <a:t>לא היה נוצר קשר </a:t>
            </a:r>
            <a:r>
              <a:rPr lang="he-IL" sz="2000" dirty="0" err="1"/>
              <a:t>אמיתי</a:t>
            </a:r>
            <a:r>
              <a:rPr lang="he-IL" sz="2000" dirty="0"/>
              <a:t> ואהבה </a:t>
            </a:r>
            <a:r>
              <a:rPr lang="he-IL" sz="2000" dirty="0" err="1"/>
              <a:t>אמיתית</a:t>
            </a:r>
            <a:r>
              <a:rPr lang="he-IL" sz="2000" dirty="0"/>
              <a:t> בין האיש </a:t>
            </a:r>
            <a:r>
              <a:rPr lang="he-IL" sz="2000" dirty="0" err="1" smtClean="0"/>
              <a:t>והאשה</a:t>
            </a:r>
            <a:r>
              <a:rPr lang="he-IL" sz="2000" dirty="0" smtClean="0"/>
              <a:t>.</a:t>
            </a:r>
            <a:endParaRPr lang="en-US" sz="2000" dirty="0"/>
          </a:p>
        </p:txBody>
      </p:sp>
    </p:spTree>
    <p:extLst>
      <p:ext uri="{BB962C8B-B14F-4D97-AF65-F5344CB8AC3E}">
        <p14:creationId xmlns:p14="http://schemas.microsoft.com/office/powerpoint/2010/main" val="2751483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404664"/>
            <a:ext cx="8229600" cy="6050144"/>
          </a:xfrm>
        </p:spPr>
        <p:txBody>
          <a:bodyPr>
            <a:normAutofit fontScale="92500"/>
          </a:bodyPr>
          <a:lstStyle/>
          <a:p>
            <a:pPr marL="64008" indent="0" algn="r">
              <a:buNone/>
            </a:pPr>
            <a:r>
              <a:rPr lang="he-IL" sz="1400" b="1" dirty="0" smtClean="0">
                <a:solidFill>
                  <a:schemeClr val="accent5">
                    <a:lumMod val="60000"/>
                    <a:lumOff val="40000"/>
                  </a:schemeClr>
                </a:solidFill>
              </a:rPr>
              <a:t>פרק </a:t>
            </a:r>
            <a:r>
              <a:rPr lang="he-IL" sz="1400" b="1" dirty="0">
                <a:solidFill>
                  <a:schemeClr val="accent5">
                    <a:lumMod val="60000"/>
                    <a:lumOff val="40000"/>
                  </a:schemeClr>
                </a:solidFill>
              </a:rPr>
              <a:t>א'- טובים השניים מן האחד</a:t>
            </a:r>
          </a:p>
          <a:p>
            <a:pPr marL="64008" indent="0" algn="r">
              <a:buNone/>
            </a:pPr>
            <a:r>
              <a:rPr lang="he-IL" sz="1400" b="1" u="sng" dirty="0" smtClean="0">
                <a:solidFill>
                  <a:schemeClr val="accent6">
                    <a:lumMod val="60000"/>
                    <a:lumOff val="40000"/>
                  </a:schemeClr>
                </a:solidFill>
              </a:rPr>
              <a:t>א1</a:t>
            </a:r>
            <a:r>
              <a:rPr lang="he-IL" sz="1400" b="1" u="sng" dirty="0">
                <a:solidFill>
                  <a:schemeClr val="accent6">
                    <a:lumMod val="60000"/>
                    <a:lumOff val="40000"/>
                  </a:schemeClr>
                </a:solidFill>
              </a:rPr>
              <a:t>. מהות הקשר</a:t>
            </a:r>
          </a:p>
          <a:p>
            <a:pPr marL="64008" indent="0" algn="r">
              <a:buNone/>
            </a:pPr>
            <a:r>
              <a:rPr lang="he-IL" sz="1400" dirty="0" smtClean="0"/>
              <a:t>1. הפרק </a:t>
            </a:r>
            <a:r>
              <a:rPr lang="he-IL" sz="1400" dirty="0"/>
              <a:t>פותח בפסוקי הבריאה. בתוך סיפור הבריאה, תיאור המפגש בין האיש לאישה תופס מקום גדול מאד, דבר המעיד על המרכזיות והמשמעות הגדולה של הקשר בין איש לאישה. ההבנה כי "לא טוב היות האדם לבדו", וכי רק החיבור בין שניהם הוא אשר מביא לידי ביטוי מלא של צלם האלוקים שבהם, והוא אשר מבטיח את קיום העולם והמשכיותו. דרך העמידה על ההבדלים בין פרק א' לפרק ב' בבראשית, ניתן לעמוד על דינאמיקה מרכזית ביחסים שבין איש לאישה: בין אחדות לשניות. שניים שנבראים כאחד (לפי </a:t>
            </a:r>
            <a:r>
              <a:rPr lang="he-IL" sz="1400"/>
              <a:t>חלק </a:t>
            </a:r>
            <a:r>
              <a:rPr lang="he-IL" sz="1400" smtClean="0"/>
              <a:t>מהפרשנויות</a:t>
            </a:r>
            <a:r>
              <a:rPr lang="he-IL" sz="1400" dirty="0"/>
              <a:t>), נפרדים לשתי ישויות, וחוזרים ומתאחדים בנישואין.</a:t>
            </a:r>
          </a:p>
          <a:p>
            <a:pPr marL="64008" indent="0" algn="r">
              <a:buNone/>
            </a:pPr>
            <a:endParaRPr lang="he-IL" sz="1400" dirty="0" smtClean="0"/>
          </a:p>
          <a:p>
            <a:pPr marL="64008" indent="0" algn="r">
              <a:buNone/>
            </a:pPr>
            <a:r>
              <a:rPr lang="he-IL" sz="1400" dirty="0" smtClean="0"/>
              <a:t>2. </a:t>
            </a:r>
            <a:r>
              <a:rPr lang="he-IL" sz="1400" b="1" dirty="0">
                <a:solidFill>
                  <a:schemeClr val="accent4">
                    <a:lumMod val="60000"/>
                    <a:lumOff val="40000"/>
                  </a:schemeClr>
                </a:solidFill>
              </a:rPr>
              <a:t>הרב </a:t>
            </a:r>
            <a:r>
              <a:rPr lang="he-IL" sz="1400" b="1" dirty="0" err="1">
                <a:solidFill>
                  <a:schemeClr val="accent4">
                    <a:lumMod val="60000"/>
                    <a:lumOff val="40000"/>
                  </a:schemeClr>
                </a:solidFill>
              </a:rPr>
              <a:t>סולוביצ'יק</a:t>
            </a:r>
            <a:r>
              <a:rPr lang="he-IL" sz="1400" b="1" dirty="0">
                <a:solidFill>
                  <a:schemeClr val="accent4">
                    <a:lumMod val="60000"/>
                    <a:lumOff val="40000"/>
                  </a:schemeClr>
                </a:solidFill>
              </a:rPr>
              <a:t> </a:t>
            </a:r>
            <a:r>
              <a:rPr lang="he-IL" sz="1400" dirty="0"/>
              <a:t>הבחין בין שתי מטרות משלימות בבראשית בפרק א ובפרק ב בהקשר של בריאת האדם ומצביע בעקבות כך על שתי תכליות לנישואין</a:t>
            </a:r>
            <a:r>
              <a:rPr lang="he-IL" sz="1400" dirty="0" smtClean="0"/>
              <a:t>:</a:t>
            </a:r>
          </a:p>
          <a:p>
            <a:pPr marL="64008" indent="0" algn="r">
              <a:buNone/>
            </a:pPr>
            <a:r>
              <a:rPr lang="he-IL" sz="1400" dirty="0" smtClean="0"/>
              <a:t>	א. פריה ורביה, המשכיות העולם (=הגזע, כפי שהוא מכנה זאת) (בביטוי 'זכר ונקבה' בפרק א')</a:t>
            </a:r>
          </a:p>
          <a:p>
            <a:pPr marL="64008" indent="0" algn="r">
              <a:buNone/>
            </a:pPr>
            <a:r>
              <a:rPr lang="he-IL" sz="1400" dirty="0"/>
              <a:t>	</a:t>
            </a:r>
            <a:r>
              <a:rPr lang="he-IL" sz="1400" dirty="0" smtClean="0"/>
              <a:t>ב. צורך </a:t>
            </a:r>
            <a:r>
              <a:rPr lang="he-IL" sz="1400" dirty="0"/>
              <a:t>בחברה, בקהילה, גאולה מן הבדידות, "חווית יחד" (בביטוי 'איש ואישה' בפרק ב ).</a:t>
            </a:r>
          </a:p>
          <a:p>
            <a:pPr marL="64008" indent="0" algn="r">
              <a:buNone/>
            </a:pPr>
            <a:r>
              <a:rPr lang="he-IL" sz="1400" dirty="0"/>
              <a:t>בסיום דבריו מצביע הרב </a:t>
            </a:r>
            <a:r>
              <a:rPr lang="he-IL" sz="1400" dirty="0" err="1"/>
              <a:t>סולובייצ'יק</a:t>
            </a:r>
            <a:r>
              <a:rPr lang="he-IL" sz="1400" dirty="0"/>
              <a:t> על המכנה המשותף לשתי תכליות אלו- האהבה. האהבה של בני הזוג היא הכוח המניע של הנישואין- אהבתם זה לזה, ואהבה זו מתפשטת מעבר לזוגיות עצמה-  אל עבר ילדיהם המשותפים. הבאת ילד לעולם היא יצירה מופלאה שמהותה- אהבה.  </a:t>
            </a:r>
          </a:p>
          <a:p>
            <a:pPr algn="r"/>
            <a:endParaRPr lang="he-IL" sz="1400" dirty="0"/>
          </a:p>
          <a:p>
            <a:pPr marL="64008" indent="0" algn="r">
              <a:buNone/>
            </a:pPr>
            <a:r>
              <a:rPr lang="he-IL" sz="1400" dirty="0"/>
              <a:t>3. </a:t>
            </a:r>
            <a:r>
              <a:rPr lang="he-IL" sz="1400" b="1" dirty="0">
                <a:solidFill>
                  <a:schemeClr val="accent4">
                    <a:lumMod val="60000"/>
                    <a:lumOff val="40000"/>
                  </a:schemeClr>
                </a:solidFill>
              </a:rPr>
              <a:t>הרב משה </a:t>
            </a:r>
            <a:r>
              <a:rPr lang="he-IL" sz="1400" b="1" dirty="0" err="1">
                <a:solidFill>
                  <a:schemeClr val="accent4">
                    <a:lumMod val="60000"/>
                    <a:lumOff val="40000"/>
                  </a:schemeClr>
                </a:solidFill>
              </a:rPr>
              <a:t>בלייכר</a:t>
            </a:r>
            <a:r>
              <a:rPr lang="he-IL" sz="1400" b="1" dirty="0">
                <a:solidFill>
                  <a:schemeClr val="accent4">
                    <a:lumMod val="60000"/>
                    <a:lumOff val="40000"/>
                  </a:schemeClr>
                </a:solidFill>
              </a:rPr>
              <a:t>: </a:t>
            </a:r>
            <a:r>
              <a:rPr lang="he-IL" sz="1400" dirty="0"/>
              <a:t>יש שני מושגים מרכזיים- </a:t>
            </a:r>
            <a:r>
              <a:rPr lang="he-IL" sz="1400" b="1" dirty="0">
                <a:solidFill>
                  <a:schemeClr val="accent1"/>
                </a:solidFill>
              </a:rPr>
              <a:t>השכינה ואחדות ה', </a:t>
            </a:r>
            <a:r>
              <a:rPr lang="he-IL" sz="1400" dirty="0"/>
              <a:t>על בסיס דברי חז"ל הידועים: "זכו- שכינה ביניהם". המושג "שכינה" מבטא את גילוי האלוקות בעולם הזה. הקב"ה הוא אינסופי, קדוש ונשגב, ולאותה אינסופיות יש גם ביטויים והתגלות בעולם הזה- וגילוי זה הוא השכינה. הרב </a:t>
            </a:r>
            <a:r>
              <a:rPr lang="he-IL" sz="1400" dirty="0" err="1"/>
              <a:t>בלייכר</a:t>
            </a:r>
            <a:r>
              <a:rPr lang="he-IL" sz="1400" dirty="0"/>
              <a:t> מסביר שהחיבור בין איש לאישה הוא גילוי אלוקות. ומדוע כך הוא הדבר? להבדיל מהעולם שלנו, שמאופיין בריבוי, גיוון ופירוד, האמונה המרכזית שלנו ביחס לקב"ה היא אמונת הייחוד- ה' אחד ושמו אחד. האמונה שאין שיתוף וריבוי באלוקות ושיש למציאות מקור אחד, שבשורש </a:t>
            </a:r>
            <a:r>
              <a:rPr lang="he-IL" sz="1400" dirty="0" err="1"/>
              <a:t>הכל</a:t>
            </a:r>
            <a:r>
              <a:rPr lang="he-IL" sz="1400" dirty="0"/>
              <a:t> יונק את חיותו ממקור אחד.</a:t>
            </a:r>
          </a:p>
          <a:p>
            <a:pPr marL="64008" indent="0" algn="r">
              <a:buNone/>
            </a:pPr>
            <a:r>
              <a:rPr lang="he-IL" sz="1400" dirty="0"/>
              <a:t>בנישואין של אישה ואישה הופכים שניים- להיות אחד, ובכך הם מגלים את נקודת האחדות האלוקית שבעולם. </a:t>
            </a:r>
          </a:p>
          <a:p>
            <a:pPr marL="64008" indent="0" algn="r">
              <a:buNone/>
            </a:pPr>
            <a:r>
              <a:rPr lang="he-IL" sz="1400" dirty="0"/>
              <a:t>הנישואין חושפים את </a:t>
            </a:r>
            <a:r>
              <a:rPr lang="he-IL" sz="1400" dirty="0" err="1"/>
              <a:t>המימד</a:t>
            </a:r>
            <a:r>
              <a:rPr lang="he-IL" sz="1400" dirty="0"/>
              <a:t> שמעבר לפירוד הגופני הנראה לעין- שברמה הפנימית, של הנשמה שבקרבם, יכולה להיווצר אחדות ואהבה פנימית ועמוקה בין בני הזוג. השכינה, האלוקות שבעולם, היא הדבק והחיבור שבין איש לאישה. </a:t>
            </a:r>
          </a:p>
          <a:p>
            <a:pPr algn="r"/>
            <a:r>
              <a:rPr lang="he-IL" sz="1400" dirty="0"/>
              <a:t>בניגוד להבנה המקובלת לפיה השכינה מופיעה לאחר המפגש שבין בני הזוג כתוצאת המפגש. הבנתו המחודשת היא כי הופעת השכינה קודמת לקשר ומאפשרת אותו. היא סיבת המפגש ולא תוצאתו.</a:t>
            </a:r>
          </a:p>
          <a:p>
            <a:pPr algn="r"/>
            <a:endParaRPr lang="en-US" sz="1200" dirty="0"/>
          </a:p>
        </p:txBody>
      </p:sp>
    </p:spTree>
    <p:extLst>
      <p:ext uri="{BB962C8B-B14F-4D97-AF65-F5344CB8AC3E}">
        <p14:creationId xmlns:p14="http://schemas.microsoft.com/office/powerpoint/2010/main" val="33591170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התלהבות">
  <a:themeElements>
    <a:clrScheme name="התלהבות">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התלהבות">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התלהבות">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31</TotalTime>
  <Words>746</Words>
  <Application>Microsoft Office PowerPoint</Application>
  <PresentationFormat>‫הצגה על המסך (4:3)</PresentationFormat>
  <Paragraphs>57</Paragraphs>
  <Slides>6</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6</vt:i4>
      </vt:variant>
    </vt:vector>
  </HeadingPairs>
  <TitlesOfParts>
    <vt:vector size="7" baseType="lpstr">
      <vt:lpstr>התלהבות</vt:lpstr>
      <vt:lpstr>בית חינוך ומשפחה</vt:lpstr>
      <vt:lpstr>פרק א'1: מהות הקשר</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בית חינוך ומשפחה</dc:title>
  <dc:creator>amit</dc:creator>
  <cp:lastModifiedBy>HP</cp:lastModifiedBy>
  <cp:revision>7</cp:revision>
  <dcterms:created xsi:type="dcterms:W3CDTF">2016-09-04T05:01:47Z</dcterms:created>
  <dcterms:modified xsi:type="dcterms:W3CDTF">2016-09-10T18:02:54Z</dcterms:modified>
</cp:coreProperties>
</file>