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30"/>
  </p:notesMasterIdLst>
  <p:handoutMasterIdLst>
    <p:handoutMasterId r:id="rId31"/>
  </p:handoutMasterIdLst>
  <p:sldIdLst>
    <p:sldId id="258" r:id="rId2"/>
    <p:sldId id="300" r:id="rId3"/>
    <p:sldId id="260" r:id="rId4"/>
    <p:sldId id="259" r:id="rId5"/>
    <p:sldId id="261" r:id="rId6"/>
    <p:sldId id="262" r:id="rId7"/>
    <p:sldId id="263" r:id="rId8"/>
    <p:sldId id="299" r:id="rId9"/>
    <p:sldId id="264" r:id="rId10"/>
    <p:sldId id="265" r:id="rId11"/>
    <p:sldId id="272" r:id="rId12"/>
    <p:sldId id="292" r:id="rId13"/>
    <p:sldId id="293" r:id="rId14"/>
    <p:sldId id="273" r:id="rId15"/>
    <p:sldId id="275" r:id="rId16"/>
    <p:sldId id="276" r:id="rId17"/>
    <p:sldId id="277" r:id="rId18"/>
    <p:sldId id="302" r:id="rId19"/>
    <p:sldId id="279" r:id="rId20"/>
    <p:sldId id="280" r:id="rId21"/>
    <p:sldId id="281" r:id="rId22"/>
    <p:sldId id="294" r:id="rId23"/>
    <p:sldId id="303" r:id="rId24"/>
    <p:sldId id="295" r:id="rId25"/>
    <p:sldId id="297" r:id="rId26"/>
    <p:sldId id="304" r:id="rId27"/>
    <p:sldId id="296" r:id="rId28"/>
    <p:sldId id="298" r:id="rId29"/>
  </p:sldIdLst>
  <p:sldSz cx="9144000" cy="6858000" type="screen4x3"/>
  <p:notesSz cx="6858000" cy="9144000"/>
  <p:defaultTextStyle>
    <a:defPPr>
      <a:defRPr lang="en-US"/>
    </a:defPPr>
    <a:lvl1pPr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1pPr>
    <a:lvl2pPr marL="4572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2pPr>
    <a:lvl3pPr marL="9144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3pPr>
    <a:lvl4pPr marL="13716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4pPr>
    <a:lvl5pPr marL="1828800" algn="l" rtl="0" eaLnBrk="0" fontAlgn="base" hangingPunct="0">
      <a:spcBef>
        <a:spcPct val="20000"/>
      </a:spcBef>
      <a:spcAft>
        <a:spcPct val="0"/>
      </a:spcAft>
      <a:buChar char="•"/>
      <a:defRPr kumimoji="1" sz="3000" kern="1200">
        <a:solidFill>
          <a:schemeClr val="tx1"/>
        </a:solidFill>
        <a:latin typeface="Tahoma" pitchFamily="34" charset="0"/>
        <a:ea typeface="+mn-ea"/>
        <a:cs typeface="+mn-cs"/>
      </a:defRPr>
    </a:lvl5pPr>
    <a:lvl6pPr marL="2286000" algn="r" defTabSz="914400" rtl="1" eaLnBrk="1" latinLnBrk="0" hangingPunct="1">
      <a:defRPr kumimoji="1" sz="3000" kern="1200">
        <a:solidFill>
          <a:schemeClr val="tx1"/>
        </a:solidFill>
        <a:latin typeface="Tahoma" pitchFamily="34" charset="0"/>
        <a:ea typeface="+mn-ea"/>
        <a:cs typeface="+mn-cs"/>
      </a:defRPr>
    </a:lvl6pPr>
    <a:lvl7pPr marL="2743200" algn="r" defTabSz="914400" rtl="1" eaLnBrk="1" latinLnBrk="0" hangingPunct="1">
      <a:defRPr kumimoji="1" sz="3000" kern="1200">
        <a:solidFill>
          <a:schemeClr val="tx1"/>
        </a:solidFill>
        <a:latin typeface="Tahoma" pitchFamily="34" charset="0"/>
        <a:ea typeface="+mn-ea"/>
        <a:cs typeface="+mn-cs"/>
      </a:defRPr>
    </a:lvl7pPr>
    <a:lvl8pPr marL="3200400" algn="r" defTabSz="914400" rtl="1" eaLnBrk="1" latinLnBrk="0" hangingPunct="1">
      <a:defRPr kumimoji="1" sz="3000" kern="1200">
        <a:solidFill>
          <a:schemeClr val="tx1"/>
        </a:solidFill>
        <a:latin typeface="Tahoma" pitchFamily="34" charset="0"/>
        <a:ea typeface="+mn-ea"/>
        <a:cs typeface="+mn-cs"/>
      </a:defRPr>
    </a:lvl8pPr>
    <a:lvl9pPr marL="3657600" algn="r" defTabSz="914400" rtl="1" eaLnBrk="1" latinLnBrk="0" hangingPunct="1">
      <a:defRPr kumimoji="1" sz="30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FFFFFF"/>
    <a:srgbClr val="CCCCFF"/>
    <a:srgbClr val="CC99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p:scale>
          <a:sx n="90" d="100"/>
          <a:sy n="90" d="100"/>
        </p:scale>
        <p:origin x="3132" y="654"/>
      </p:cViewPr>
      <p:guideLst>
        <p:guide orient="horz" pos="2160"/>
        <p:guide pos="2880"/>
      </p:guideLst>
    </p:cSldViewPr>
  </p:slideViewPr>
  <p:outlineViewPr>
    <p:cViewPr>
      <p:scale>
        <a:sx n="33" d="100"/>
        <a:sy n="33" d="100"/>
      </p:scale>
      <p:origin x="24" y="1064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buFontTx/>
              <a:buNone/>
              <a:defRPr kumimoji="0" sz="1200"/>
            </a:lvl1pPr>
          </a:lstStyle>
          <a:p>
            <a:pPr>
              <a:defRPr/>
            </a:pPr>
            <a:endParaRPr lang="en-US" altLang="he-IL"/>
          </a:p>
        </p:txBody>
      </p:sp>
      <p:sp>
        <p:nvSpPr>
          <p:cNvPr id="37273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buFontTx/>
              <a:buNone/>
              <a:defRPr kumimoji="0" sz="1200"/>
            </a:lvl1pPr>
          </a:lstStyle>
          <a:p>
            <a:pPr>
              <a:defRPr/>
            </a:pPr>
            <a:endParaRPr lang="en-US" altLang="he-IL"/>
          </a:p>
        </p:txBody>
      </p:sp>
      <p:sp>
        <p:nvSpPr>
          <p:cNvPr id="37274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buFontTx/>
              <a:buNone/>
              <a:defRPr kumimoji="0" sz="1200"/>
            </a:lvl1pPr>
          </a:lstStyle>
          <a:p>
            <a:pPr>
              <a:defRPr/>
            </a:pPr>
            <a:endParaRPr lang="en-US" altLang="he-IL"/>
          </a:p>
        </p:txBody>
      </p:sp>
      <p:sp>
        <p:nvSpPr>
          <p:cNvPr id="37274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buFontTx/>
              <a:buNone/>
              <a:defRPr kumimoji="0" sz="1200"/>
            </a:lvl1pPr>
          </a:lstStyle>
          <a:p>
            <a:pPr>
              <a:defRPr/>
            </a:pPr>
            <a:fld id="{CB858919-6B89-4F06-A3DC-C522C2AF4876}" type="slidenum">
              <a:rPr lang="en-US" altLang="he-IL"/>
              <a:pPr>
                <a:defRPr/>
              </a:pPr>
              <a:t>‹#›</a:t>
            </a:fld>
            <a:endParaRPr lang="en-US" altLang="he-IL"/>
          </a:p>
        </p:txBody>
      </p:sp>
    </p:spTree>
    <p:extLst>
      <p:ext uri="{BB962C8B-B14F-4D97-AF65-F5344CB8AC3E}">
        <p14:creationId xmlns:p14="http://schemas.microsoft.com/office/powerpoint/2010/main" val="3205317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pPr>
              <a:defRPr/>
            </a:pPr>
            <a:endParaRPr lang="en-US" altLang="he-IL"/>
          </a:p>
        </p:txBody>
      </p:sp>
      <p:sp>
        <p:nvSpPr>
          <p:cNvPr id="32771" name="Rectangle 9"/>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6" name="Rectangle 10"/>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he-IL" noProof="0"/>
              <a:t>Click to edit Master text styles</a:t>
            </a:r>
          </a:p>
          <a:p>
            <a:pPr lvl="1"/>
            <a:r>
              <a:rPr lang="en-US" altLang="he-IL" noProof="0"/>
              <a:t>Second level</a:t>
            </a:r>
          </a:p>
          <a:p>
            <a:pPr lvl="2"/>
            <a:r>
              <a:rPr lang="en-US" altLang="he-IL" noProof="0"/>
              <a:t>Third level</a:t>
            </a:r>
          </a:p>
          <a:p>
            <a:pPr lvl="3"/>
            <a:r>
              <a:rPr lang="en-US" altLang="he-IL" noProof="0"/>
              <a:t>Fourth level</a:t>
            </a:r>
          </a:p>
          <a:p>
            <a:pPr lvl="4"/>
            <a:r>
              <a:rPr lang="en-US" altLang="he-IL" noProof="0"/>
              <a:t>Fifth level</a:t>
            </a:r>
          </a:p>
        </p:txBody>
      </p:sp>
      <p:sp>
        <p:nvSpPr>
          <p:cNvPr id="362507" name="Rectangle 11"/>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pPr>
              <a:defRPr/>
            </a:pPr>
            <a:endParaRPr lang="en-US" altLang="he-IL"/>
          </a:p>
        </p:txBody>
      </p:sp>
      <p:sp>
        <p:nvSpPr>
          <p:cNvPr id="362508" name="Rectangle 12"/>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pPr>
              <a:defRPr/>
            </a:pPr>
            <a:endParaRPr lang="en-US" altLang="he-IL"/>
          </a:p>
        </p:txBody>
      </p:sp>
      <p:sp>
        <p:nvSpPr>
          <p:cNvPr id="362509" name="Rectangle 13"/>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pPr>
              <a:defRPr/>
            </a:pPr>
            <a:fld id="{72DDD185-A4E5-49D5-BBB4-72AF52C5AD8A}" type="slidenum">
              <a:rPr lang="en-US" altLang="he-IL"/>
              <a:pPr>
                <a:defRPr/>
              </a:pPr>
              <a:t>‹#›</a:t>
            </a:fld>
            <a:endParaRPr lang="en-US" altLang="he-IL"/>
          </a:p>
        </p:txBody>
      </p:sp>
    </p:spTree>
    <p:extLst>
      <p:ext uri="{BB962C8B-B14F-4D97-AF65-F5344CB8AC3E}">
        <p14:creationId xmlns:p14="http://schemas.microsoft.com/office/powerpoint/2010/main" val="4215348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72DDD185-A4E5-49D5-BBB4-72AF52C5AD8A}" type="slidenum">
              <a:rPr lang="en-US" altLang="he-IL" smtClean="0"/>
              <a:pPr>
                <a:defRPr/>
              </a:pPr>
              <a:t>2</a:t>
            </a:fld>
            <a:endParaRPr lang="en-US" altLang="he-IL"/>
          </a:p>
        </p:txBody>
      </p:sp>
    </p:spTree>
    <p:extLst>
      <p:ext uri="{BB962C8B-B14F-4D97-AF65-F5344CB8AC3E}">
        <p14:creationId xmlns:p14="http://schemas.microsoft.com/office/powerpoint/2010/main" val="273803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72DDD185-A4E5-49D5-BBB4-72AF52C5AD8A}" type="slidenum">
              <a:rPr lang="en-US" altLang="he-IL" smtClean="0"/>
              <a:pPr>
                <a:defRPr/>
              </a:pPr>
              <a:t>13</a:t>
            </a:fld>
            <a:endParaRPr lang="en-US" altLang="he-IL"/>
          </a:p>
        </p:txBody>
      </p:sp>
    </p:spTree>
    <p:extLst>
      <p:ext uri="{BB962C8B-B14F-4D97-AF65-F5344CB8AC3E}">
        <p14:creationId xmlns:p14="http://schemas.microsoft.com/office/powerpoint/2010/main" val="256132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72DDD185-A4E5-49D5-BBB4-72AF52C5AD8A}" type="slidenum">
              <a:rPr lang="en-US" altLang="he-IL" smtClean="0"/>
              <a:pPr>
                <a:defRPr/>
              </a:pPr>
              <a:t>16</a:t>
            </a:fld>
            <a:endParaRPr lang="en-US" altLang="he-IL"/>
          </a:p>
        </p:txBody>
      </p:sp>
    </p:spTree>
    <p:extLst>
      <p:ext uri="{BB962C8B-B14F-4D97-AF65-F5344CB8AC3E}">
        <p14:creationId xmlns:p14="http://schemas.microsoft.com/office/powerpoint/2010/main" val="1583757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84252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37234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82153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11395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57301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2263771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923111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81008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330158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41120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solidFill>
                  <a:prstClr val="black">
                    <a:tint val="75000"/>
                  </a:prstClr>
                </a:solidFill>
              </a:rPr>
              <a:pPr/>
              <a:t>י"א/אלול/תשע"ח</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827842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1"/>
            </a:gs>
            <a:gs pos="31000">
              <a:srgbClr val="21D6E0"/>
            </a:gs>
            <a:gs pos="100000">
              <a:srgbClr val="0087E6"/>
            </a:gs>
            <a:gs pos="100000">
              <a:srgbClr val="005CBF"/>
            </a:gs>
          </a:gsLst>
          <a:lin ang="13500000" scaled="1"/>
          <a:tileRect/>
        </a:gra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eaLnBrk="1" fontAlgn="auto" hangingPunct="1">
              <a:spcBef>
                <a:spcPts val="0"/>
              </a:spcBef>
              <a:spcAft>
                <a:spcPts val="0"/>
              </a:spcAft>
              <a:buFontTx/>
              <a:buNone/>
            </a:pPr>
            <a:fld id="{4E7438E1-117D-44FB-AC24-B79D899BA877}" type="datetimeFigureOut">
              <a:rPr kumimoji="0" lang="he-IL" smtClean="0">
                <a:solidFill>
                  <a:prstClr val="black">
                    <a:tint val="75000"/>
                  </a:prstClr>
                </a:solidFill>
                <a:latin typeface="Cambria"/>
              </a:rPr>
              <a:pPr rtl="1" eaLnBrk="1" fontAlgn="auto" hangingPunct="1">
                <a:spcBef>
                  <a:spcPts val="0"/>
                </a:spcBef>
                <a:spcAft>
                  <a:spcPts val="0"/>
                </a:spcAft>
                <a:buFontTx/>
                <a:buNone/>
              </a:pPr>
              <a:t>י"א/אלול/תשע"ח</a:t>
            </a:fld>
            <a:endParaRPr kumimoji="0" lang="he-IL">
              <a:solidFill>
                <a:prstClr val="black">
                  <a:tint val="75000"/>
                </a:prstClr>
              </a:solidFill>
              <a:latin typeface="Cambria"/>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eaLnBrk="1" fontAlgn="auto" hangingPunct="1">
              <a:spcBef>
                <a:spcPts val="0"/>
              </a:spcBef>
              <a:spcAft>
                <a:spcPts val="0"/>
              </a:spcAft>
              <a:buFontTx/>
              <a:buNone/>
            </a:pPr>
            <a:endParaRPr kumimoji="0" lang="he-IL">
              <a:solidFill>
                <a:prstClr val="black">
                  <a:tint val="75000"/>
                </a:prstClr>
              </a:solidFill>
              <a:latin typeface="Cambria"/>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eaLnBrk="1" fontAlgn="auto" hangingPunct="1">
              <a:spcBef>
                <a:spcPts val="0"/>
              </a:spcBef>
              <a:spcAft>
                <a:spcPts val="0"/>
              </a:spcAft>
              <a:buFontTx/>
              <a:buNone/>
            </a:pPr>
            <a:fld id="{DAF22AC9-109E-4E4D-92F9-530E51D9A3A2}" type="slidenum">
              <a:rPr kumimoji="0" lang="he-IL" smtClean="0">
                <a:solidFill>
                  <a:prstClr val="black">
                    <a:tint val="75000"/>
                  </a:prstClr>
                </a:solidFill>
                <a:latin typeface="Cambria"/>
              </a:rPr>
              <a:pPr rtl="1" eaLnBrk="1" fontAlgn="auto" hangingPunct="1">
                <a:spcBef>
                  <a:spcPts val="0"/>
                </a:spcBef>
                <a:spcAft>
                  <a:spcPts val="0"/>
                </a:spcAft>
                <a:buFontTx/>
                <a:buNone/>
              </a:pPr>
              <a:t>‹#›</a:t>
            </a:fld>
            <a:endParaRPr kumimoji="0" lang="he-IL">
              <a:solidFill>
                <a:prstClr val="black">
                  <a:tint val="75000"/>
                </a:prstClr>
              </a:solidFill>
              <a:latin typeface="Cambria"/>
            </a:endParaRPr>
          </a:p>
        </p:txBody>
      </p:sp>
    </p:spTree>
    <p:extLst>
      <p:ext uri="{BB962C8B-B14F-4D97-AF65-F5344CB8AC3E}">
        <p14:creationId xmlns:p14="http://schemas.microsoft.com/office/powerpoint/2010/main" val="248942005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ctrTitle"/>
          </p:nvPr>
        </p:nvSpPr>
        <p:spPr>
          <a:xfrm>
            <a:off x="666750" y="764704"/>
            <a:ext cx="7772400" cy="1470025"/>
          </a:xfrm>
        </p:spPr>
        <p:txBody>
          <a:bodyPr>
            <a:normAutofit fontScale="90000"/>
          </a:bodyPr>
          <a:lstStyle/>
          <a:p>
            <a:pPr algn="ctr">
              <a:defRPr/>
            </a:pPr>
            <a:r>
              <a:rPr lang="he-IL" altLang="he-IL" sz="9600" b="1" dirty="0">
                <a:solidFill>
                  <a:srgbClr val="C00000"/>
                </a:solidFill>
              </a:rPr>
              <a:t>השתלשלות תורה שבעל פה</a:t>
            </a:r>
            <a:endParaRPr lang="en-US" altLang="he-IL" sz="9600" b="1" dirty="0">
              <a:solidFill>
                <a:srgbClr val="C00000"/>
              </a:solidFill>
            </a:endParaRPr>
          </a:p>
        </p:txBody>
      </p:sp>
      <p:sp>
        <p:nvSpPr>
          <p:cNvPr id="2" name="מלבן 1"/>
          <p:cNvSpPr/>
          <p:nvPr/>
        </p:nvSpPr>
        <p:spPr>
          <a:xfrm>
            <a:off x="3854618" y="2795859"/>
            <a:ext cx="5432898" cy="1292662"/>
          </a:xfrm>
          <a:prstGeom prst="rect">
            <a:avLst/>
          </a:prstGeom>
          <a:noFill/>
        </p:spPr>
        <p:txBody>
          <a:bodyPr wrap="none">
            <a:spAutoFit/>
          </a:bodyPr>
          <a:lstStyle/>
          <a:p>
            <a:pPr algn="ctr" rtl="1">
              <a:buNone/>
              <a:defRPr/>
            </a:pPr>
            <a:r>
              <a:rPr lang="he-IL"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מבוא לתושב"ע</a:t>
            </a:r>
          </a:p>
          <a:p>
            <a:pPr algn="ctr" rtl="1">
              <a:buNone/>
              <a:defRPr/>
            </a:pPr>
            <a:r>
              <a:rPr lang="he-IL" sz="2000" b="1" dirty="0"/>
              <a:t> מתוך החוברת מבוא לתורה שבעל פה/ מרכז הלכה והוראה</a:t>
            </a:r>
          </a:p>
        </p:txBody>
      </p:sp>
      <p:sp>
        <p:nvSpPr>
          <p:cNvPr id="3" name="TextBox 2"/>
          <p:cNvSpPr txBox="1"/>
          <p:nvPr/>
        </p:nvSpPr>
        <p:spPr>
          <a:xfrm>
            <a:off x="3070181" y="5588417"/>
            <a:ext cx="3475103" cy="1292662"/>
          </a:xfrm>
          <a:prstGeom prst="rect">
            <a:avLst/>
          </a:prstGeom>
          <a:noFill/>
        </p:spPr>
        <p:txBody>
          <a:bodyPr wrap="square" rtlCol="1">
            <a:spAutoFit/>
          </a:bodyPr>
          <a:lstStyle/>
          <a:p>
            <a:pPr algn="r">
              <a:buNone/>
            </a:pPr>
            <a:r>
              <a:rPr lang="he-IL" b="1" dirty="0">
                <a:solidFill>
                  <a:srgbClr val="C00000"/>
                </a:solidFill>
              </a:rPr>
              <a:t>יעל </a:t>
            </a:r>
            <a:r>
              <a:rPr lang="he-IL" b="1" dirty="0" err="1">
                <a:solidFill>
                  <a:srgbClr val="C00000"/>
                </a:solidFill>
              </a:rPr>
              <a:t>ניסנבוים</a:t>
            </a:r>
            <a:endParaRPr lang="he-IL" b="1" dirty="0">
              <a:solidFill>
                <a:srgbClr val="C00000"/>
              </a:solidFill>
            </a:endParaRPr>
          </a:p>
          <a:p>
            <a:pPr algn="r">
              <a:buNone/>
            </a:pPr>
            <a:r>
              <a:rPr lang="he-IL" sz="2000" b="1" dirty="0">
                <a:solidFill>
                  <a:srgbClr val="002060"/>
                </a:solidFill>
              </a:rPr>
              <a:t>אולפנת גילה</a:t>
            </a:r>
          </a:p>
          <a:p>
            <a:pPr algn="r">
              <a:buNone/>
            </a:pPr>
            <a:r>
              <a:rPr lang="he-IL" sz="2000" b="1" dirty="0">
                <a:solidFill>
                  <a:srgbClr val="002060"/>
                </a:solidFill>
              </a:rPr>
              <a:t>מדריכת תושב"ע מחוז ירושלים</a:t>
            </a:r>
          </a:p>
        </p:txBody>
      </p:sp>
      <p:pic>
        <p:nvPicPr>
          <p:cNvPr id="8" name="Picture 2" descr="http://blog.tapuz.co.il/amnon/images/%7B582C3B45-818A-4B36-A144-78D028A96726%7D.jpg">
            <a:extLst>
              <a:ext uri="{FF2B5EF4-FFF2-40B4-BE49-F238E27FC236}">
                <a16:creationId xmlns:a16="http://schemas.microsoft.com/office/drawing/2014/main" id="{C4A92849-4898-4785-9F44-F8507F1AD9E3}"/>
              </a:ext>
            </a:extLst>
          </p:cNvPr>
          <p:cNvPicPr>
            <a:picLocks noChangeAspect="1" noChangeArrowheads="1"/>
          </p:cNvPicPr>
          <p:nvPr/>
        </p:nvPicPr>
        <p:blipFill>
          <a:blip r:embed="rId2" cstate="print"/>
          <a:srcRect/>
          <a:stretch>
            <a:fillRect/>
          </a:stretch>
        </p:blipFill>
        <p:spPr bwMode="auto">
          <a:xfrm rot="20718713">
            <a:off x="284581" y="3649009"/>
            <a:ext cx="3585250" cy="23789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882"/>
                                        </p:tgtEl>
                                        <p:attrNameLst>
                                          <p:attrName>style.visibility</p:attrName>
                                        </p:attrNameLst>
                                      </p:cBhvr>
                                      <p:to>
                                        <p:strVal val="visible"/>
                                      </p:to>
                                    </p:set>
                                    <p:anim calcmode="lin" valueType="num">
                                      <p:cBhvr additive="base">
                                        <p:cTn id="7" dur="500" fill="hold"/>
                                        <p:tgtEl>
                                          <p:spTgt spid="378882"/>
                                        </p:tgtEl>
                                        <p:attrNameLst>
                                          <p:attrName>ppt_x</p:attrName>
                                        </p:attrNameLst>
                                      </p:cBhvr>
                                      <p:tavLst>
                                        <p:tav tm="0">
                                          <p:val>
                                            <p:strVal val="#ppt_x"/>
                                          </p:val>
                                        </p:tav>
                                        <p:tav tm="100000">
                                          <p:val>
                                            <p:strVal val="#ppt_x"/>
                                          </p:val>
                                        </p:tav>
                                      </p:tavLst>
                                    </p:anim>
                                    <p:anim calcmode="lin" valueType="num">
                                      <p:cBhvr additive="base">
                                        <p:cTn id="8" dur="500" fill="hold"/>
                                        <p:tgtEl>
                                          <p:spTgt spid="3788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101609" y="0"/>
            <a:ext cx="9144000" cy="1143000"/>
          </a:xfrm>
        </p:spPr>
        <p:txBody>
          <a:bodyPr/>
          <a:lstStyle/>
          <a:p>
            <a:pPr rtl="1">
              <a:defRPr/>
            </a:pPr>
            <a:r>
              <a:rPr lang="he-IL" b="1" dirty="0">
                <a:solidFill>
                  <a:srgbClr val="FF0000"/>
                </a:solidFill>
              </a:rPr>
              <a:t>שישה סדרי משנה</a:t>
            </a:r>
            <a:endParaRPr lang="en-US" altLang="he-IL" b="1" dirty="0">
              <a:solidFill>
                <a:srgbClr val="FF0000"/>
              </a:solidFill>
            </a:endParaRPr>
          </a:p>
        </p:txBody>
      </p:sp>
      <p:sp>
        <p:nvSpPr>
          <p:cNvPr id="3" name="TextBox 2"/>
          <p:cNvSpPr txBox="1"/>
          <p:nvPr/>
        </p:nvSpPr>
        <p:spPr>
          <a:xfrm>
            <a:off x="101609" y="836712"/>
            <a:ext cx="9042391" cy="5269135"/>
          </a:xfrm>
          <a:prstGeom prst="rect">
            <a:avLst/>
          </a:prstGeom>
          <a:noFill/>
        </p:spPr>
        <p:txBody>
          <a:bodyPr wrap="square" rtlCol="1">
            <a:spAutoFit/>
          </a:bodyPr>
          <a:lstStyle/>
          <a:p>
            <a:pPr algn="ctr" rtl="1">
              <a:buNone/>
            </a:pPr>
            <a:r>
              <a:rPr lang="he-IL" altLang="he-IL" b="1" dirty="0"/>
              <a:t>המשנה מחולקת לששה סדרים </a:t>
            </a:r>
          </a:p>
          <a:p>
            <a:pPr algn="ctr" rtl="1">
              <a:buNone/>
            </a:pPr>
            <a:r>
              <a:rPr lang="he-IL" altLang="he-IL" sz="3200" b="1" dirty="0" err="1">
                <a:solidFill>
                  <a:srgbClr val="7030A0"/>
                </a:solidFill>
              </a:rPr>
              <a:t>זמ"ן</a:t>
            </a:r>
            <a:r>
              <a:rPr lang="he-IL" altLang="he-IL" sz="3200" b="1" dirty="0">
                <a:solidFill>
                  <a:srgbClr val="7030A0"/>
                </a:solidFill>
              </a:rPr>
              <a:t> </a:t>
            </a:r>
            <a:r>
              <a:rPr lang="he-IL" altLang="he-IL" sz="3200" b="1" dirty="0" err="1">
                <a:solidFill>
                  <a:srgbClr val="7030A0"/>
                </a:solidFill>
              </a:rPr>
              <a:t>נק"ט</a:t>
            </a:r>
            <a:r>
              <a:rPr lang="he-IL" altLang="he-IL" dirty="0">
                <a:solidFill>
                  <a:srgbClr val="7030A0"/>
                </a:solidFill>
              </a:rPr>
              <a:t>: </a:t>
            </a:r>
          </a:p>
          <a:p>
            <a:pPr lvl="1" algn="r" rtl="1">
              <a:spcBef>
                <a:spcPct val="0"/>
              </a:spcBef>
              <a:buClrTx/>
              <a:buFontTx/>
              <a:buNone/>
            </a:pPr>
            <a:r>
              <a:rPr lang="he-IL" altLang="he-IL" sz="3200" b="1" dirty="0">
                <a:solidFill>
                  <a:srgbClr val="C00000"/>
                </a:solidFill>
              </a:rPr>
              <a:t>ז</a:t>
            </a:r>
            <a:r>
              <a:rPr lang="he-IL" altLang="he-IL" sz="3200" dirty="0"/>
              <a:t>רעים</a:t>
            </a:r>
            <a:r>
              <a:rPr lang="he-IL" altLang="he-IL" sz="2800" dirty="0"/>
              <a:t>-</a:t>
            </a:r>
            <a:r>
              <a:rPr lang="he-IL" altLang="he-IL" sz="2400" b="1" dirty="0"/>
              <a:t>עוסק בעיקר במצוות התלויות בארץ </a:t>
            </a:r>
            <a:r>
              <a:rPr lang="he-IL" altLang="he-IL" sz="2800" dirty="0"/>
              <a:t>(</a:t>
            </a:r>
            <a:r>
              <a:rPr lang="he-IL" altLang="he-IL" sz="2000" dirty="0"/>
              <a:t>שביעית, תרומות, מעשרות ועוד)</a:t>
            </a:r>
          </a:p>
          <a:p>
            <a:pPr lvl="1" algn="r" rtl="1">
              <a:spcBef>
                <a:spcPct val="0"/>
              </a:spcBef>
              <a:buClrTx/>
              <a:buFontTx/>
              <a:buNone/>
            </a:pPr>
            <a:r>
              <a:rPr lang="he-IL" altLang="he-IL" sz="3200" b="1" dirty="0">
                <a:solidFill>
                  <a:srgbClr val="C00000"/>
                </a:solidFill>
              </a:rPr>
              <a:t>מ</a:t>
            </a:r>
            <a:r>
              <a:rPr lang="he-IL" altLang="he-IL" sz="3200" b="1" dirty="0"/>
              <a:t>ועד</a:t>
            </a:r>
            <a:r>
              <a:rPr lang="he-IL" altLang="he-IL" sz="2800" dirty="0"/>
              <a:t>- </a:t>
            </a:r>
            <a:r>
              <a:rPr lang="he-IL" altLang="he-IL" sz="2400" b="1" dirty="0"/>
              <a:t>עוסק בשבת ובמועדי ישראל </a:t>
            </a:r>
            <a:r>
              <a:rPr lang="he-IL" altLang="he-IL" sz="2400" dirty="0"/>
              <a:t>(</a:t>
            </a:r>
            <a:r>
              <a:rPr lang="he-IL" altLang="he-IL" sz="2000" dirty="0"/>
              <a:t>פסחים, ר"ה, סוכה, מגילה ועוד</a:t>
            </a:r>
            <a:r>
              <a:rPr lang="he-IL" altLang="he-IL" sz="2400" dirty="0"/>
              <a:t>)</a:t>
            </a:r>
          </a:p>
          <a:p>
            <a:pPr lvl="1" algn="r" rtl="1">
              <a:spcBef>
                <a:spcPct val="0"/>
              </a:spcBef>
              <a:buClrTx/>
              <a:buFontTx/>
              <a:buNone/>
            </a:pPr>
            <a:r>
              <a:rPr lang="he-IL" altLang="he-IL" sz="3200" b="1" dirty="0">
                <a:solidFill>
                  <a:srgbClr val="C00000"/>
                </a:solidFill>
              </a:rPr>
              <a:t>נ</a:t>
            </a:r>
            <a:r>
              <a:rPr lang="he-IL" altLang="he-IL" sz="3200" b="1" dirty="0"/>
              <a:t>שים</a:t>
            </a:r>
            <a:r>
              <a:rPr lang="he-IL" altLang="he-IL" sz="2800" dirty="0"/>
              <a:t>-  </a:t>
            </a:r>
            <a:r>
              <a:rPr lang="he-IL" altLang="he-IL" sz="2400" b="1" dirty="0"/>
              <a:t>עוסק בעיקר בכינון משפחה ובפירוקה בעת     </a:t>
            </a:r>
          </a:p>
          <a:p>
            <a:pPr lvl="1" algn="r" rtl="1">
              <a:spcBef>
                <a:spcPct val="0"/>
              </a:spcBef>
              <a:buClrTx/>
              <a:buFontTx/>
              <a:buNone/>
            </a:pPr>
            <a:r>
              <a:rPr lang="he-IL" altLang="he-IL" sz="2400" b="1" dirty="0"/>
              <a:t>           הצור</a:t>
            </a:r>
            <a:r>
              <a:rPr lang="he-IL" altLang="he-IL" sz="2800" b="1" dirty="0"/>
              <a:t>ך </a:t>
            </a:r>
            <a:r>
              <a:rPr lang="he-IL" altLang="he-IL" sz="2000" dirty="0"/>
              <a:t>(כתובות, גיטין, קידושין ועוד)</a:t>
            </a:r>
          </a:p>
          <a:p>
            <a:pPr lvl="1" algn="r" rtl="1">
              <a:spcBef>
                <a:spcPct val="0"/>
              </a:spcBef>
              <a:buClrTx/>
              <a:buFontTx/>
              <a:buNone/>
            </a:pPr>
            <a:r>
              <a:rPr lang="he-IL" altLang="he-IL" sz="3200" b="1" dirty="0">
                <a:solidFill>
                  <a:srgbClr val="C00000"/>
                </a:solidFill>
              </a:rPr>
              <a:t>נ</a:t>
            </a:r>
            <a:r>
              <a:rPr lang="he-IL" altLang="he-IL" sz="3200" b="1" dirty="0"/>
              <a:t>זיקין</a:t>
            </a:r>
            <a:r>
              <a:rPr lang="he-IL" altLang="he-IL" sz="2800" dirty="0"/>
              <a:t>- </a:t>
            </a:r>
            <a:r>
              <a:rPr lang="he-IL" altLang="he-IL" sz="2400" b="1" dirty="0"/>
              <a:t>עוסק בעיקר ביחסים שבין אדם לחברו מבחינת </a:t>
            </a:r>
          </a:p>
          <a:p>
            <a:pPr lvl="1" algn="r" rtl="1">
              <a:spcBef>
                <a:spcPct val="0"/>
              </a:spcBef>
              <a:buClrTx/>
              <a:buFontTx/>
              <a:buNone/>
            </a:pPr>
            <a:r>
              <a:rPr lang="he-IL" altLang="he-IL" sz="2400" b="1" dirty="0"/>
              <a:t>             נזקים, יחסי שכנות, ועניני ממונות- הלוואות, מסחר</a:t>
            </a:r>
            <a:r>
              <a:rPr lang="he-IL" altLang="he-IL" sz="2800" b="1" dirty="0"/>
              <a:t> </a:t>
            </a:r>
            <a:r>
              <a:rPr lang="he-IL" altLang="he-IL" sz="2800" dirty="0"/>
              <a:t>(</a:t>
            </a:r>
            <a:r>
              <a:rPr lang="he-IL" altLang="he-IL" sz="2000" dirty="0"/>
              <a:t>בבא קמא, בבא    </a:t>
            </a:r>
          </a:p>
          <a:p>
            <a:pPr lvl="1" algn="r" rtl="1">
              <a:spcBef>
                <a:spcPct val="0"/>
              </a:spcBef>
              <a:buClrTx/>
              <a:buFontTx/>
              <a:buNone/>
            </a:pPr>
            <a:r>
              <a:rPr lang="he-IL" altLang="he-IL" sz="2000" dirty="0"/>
              <a:t>                מציעא ועוד</a:t>
            </a:r>
            <a:r>
              <a:rPr lang="he-IL" altLang="he-IL" sz="2000" b="1" dirty="0"/>
              <a:t>)</a:t>
            </a:r>
          </a:p>
          <a:p>
            <a:pPr lvl="1" algn="r" rtl="1">
              <a:spcBef>
                <a:spcPct val="0"/>
              </a:spcBef>
              <a:buClrTx/>
              <a:buFontTx/>
              <a:buNone/>
            </a:pPr>
            <a:r>
              <a:rPr lang="he-IL" altLang="he-IL" sz="3200" b="1" dirty="0">
                <a:solidFill>
                  <a:srgbClr val="C00000"/>
                </a:solidFill>
              </a:rPr>
              <a:t>ק</a:t>
            </a:r>
            <a:r>
              <a:rPr lang="he-IL" altLang="he-IL" sz="3200" dirty="0"/>
              <a:t>דשים</a:t>
            </a:r>
            <a:r>
              <a:rPr lang="he-IL" altLang="he-IL" sz="2800" dirty="0"/>
              <a:t>- </a:t>
            </a:r>
            <a:r>
              <a:rPr lang="he-IL" altLang="he-IL" sz="2400" b="1" dirty="0"/>
              <a:t>עוסק בעיקר בהלכות המקדש </a:t>
            </a:r>
            <a:r>
              <a:rPr lang="he-IL" altLang="he-IL" sz="2000" dirty="0"/>
              <a:t>(זבחים, מנחות)</a:t>
            </a:r>
          </a:p>
          <a:p>
            <a:pPr algn="r" rtl="1">
              <a:spcBef>
                <a:spcPct val="0"/>
              </a:spcBef>
              <a:buClrTx/>
              <a:buFontTx/>
              <a:buNone/>
            </a:pPr>
            <a:r>
              <a:rPr lang="he-IL" altLang="he-IL" sz="2800" dirty="0"/>
              <a:t>     </a:t>
            </a:r>
            <a:r>
              <a:rPr lang="he-IL" altLang="he-IL" sz="3200" b="1" dirty="0">
                <a:solidFill>
                  <a:srgbClr val="C00000"/>
                </a:solidFill>
              </a:rPr>
              <a:t>ט</a:t>
            </a:r>
            <a:r>
              <a:rPr lang="he-IL" altLang="he-IL" sz="3200" b="1" dirty="0"/>
              <a:t>הרות</a:t>
            </a:r>
            <a:r>
              <a:rPr lang="he-IL" altLang="he-IL" sz="2800" dirty="0"/>
              <a:t>- </a:t>
            </a:r>
            <a:r>
              <a:rPr lang="he-IL" altLang="he-IL" sz="2400" b="1" dirty="0"/>
              <a:t>עוסק בדיני טומאה וטהרה </a:t>
            </a:r>
            <a:r>
              <a:rPr lang="he-IL" altLang="he-IL" sz="2000" b="1" dirty="0"/>
              <a:t>(</a:t>
            </a:r>
            <a:r>
              <a:rPr lang="he-IL" altLang="he-IL" sz="2000" dirty="0"/>
              <a:t>כלים, </a:t>
            </a:r>
            <a:r>
              <a:rPr lang="he-IL" altLang="he-IL" sz="2000" dirty="0" err="1"/>
              <a:t>אהלות</a:t>
            </a:r>
            <a:r>
              <a:rPr lang="he-IL" altLang="he-IL" sz="2000" dirty="0"/>
              <a:t>, פרה)</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9968">
            <a:off x="546027" y="4893241"/>
            <a:ext cx="1845865" cy="173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1371600" y="37934"/>
            <a:ext cx="7772400" cy="1143000"/>
          </a:xfrm>
        </p:spPr>
        <p:txBody>
          <a:bodyPr/>
          <a:lstStyle/>
          <a:p>
            <a:pPr rtl="1">
              <a:defRPr/>
            </a:pPr>
            <a:r>
              <a:rPr lang="he-IL" altLang="he-IL" b="1" dirty="0">
                <a:solidFill>
                  <a:srgbClr val="FF0000"/>
                </a:solidFill>
              </a:rPr>
              <a:t>המשנה ומדרשי ההלכה</a:t>
            </a:r>
            <a:endParaRPr lang="en-US" altLang="he-IL" b="1" dirty="0">
              <a:solidFill>
                <a:srgbClr val="FF0000"/>
              </a:solidFill>
            </a:endParaRPr>
          </a:p>
        </p:txBody>
      </p:sp>
      <p:sp>
        <p:nvSpPr>
          <p:cNvPr id="3" name="TextBox 2"/>
          <p:cNvSpPr txBox="1"/>
          <p:nvPr/>
        </p:nvSpPr>
        <p:spPr>
          <a:xfrm>
            <a:off x="3082235" y="895184"/>
            <a:ext cx="5811802" cy="7208127"/>
          </a:xfrm>
          <a:prstGeom prst="rect">
            <a:avLst/>
          </a:prstGeom>
          <a:noFill/>
        </p:spPr>
        <p:txBody>
          <a:bodyPr wrap="square" rtlCol="1">
            <a:spAutoFit/>
          </a:bodyPr>
          <a:lstStyle/>
          <a:p>
            <a:pPr algn="r" rtl="1">
              <a:buNone/>
            </a:pPr>
            <a:r>
              <a:rPr lang="he-IL" altLang="he-IL" sz="2400" dirty="0"/>
              <a:t>משנתו של רבי אינה כוללת את על תורת התנאים חומר רב שנותר מחוץ למשנה נקרא:</a:t>
            </a:r>
          </a:p>
          <a:p>
            <a:pPr marL="457200" indent="-457200" algn="r" rtl="1"/>
            <a:r>
              <a:rPr lang="he-IL" altLang="he-IL" b="1" u="sng" dirty="0">
                <a:solidFill>
                  <a:srgbClr val="7030A0"/>
                </a:solidFill>
              </a:rPr>
              <a:t>ברייתות</a:t>
            </a:r>
            <a:r>
              <a:rPr lang="he-IL" altLang="he-IL" dirty="0"/>
              <a:t>- </a:t>
            </a:r>
            <a:r>
              <a:rPr lang="he-IL" altLang="he-IL" sz="2400" dirty="0"/>
              <a:t>(בר- חוץ בארמית), כלומר </a:t>
            </a:r>
            <a:r>
              <a:rPr lang="he-IL" altLang="he-IL" sz="2400" b="1" dirty="0"/>
              <a:t>משניות חיצוניות</a:t>
            </a:r>
            <a:endParaRPr lang="en-US" altLang="he-IL" sz="2400" b="1" dirty="0"/>
          </a:p>
          <a:p>
            <a:pPr algn="r" rtl="1"/>
            <a:r>
              <a:rPr lang="he-IL" altLang="he-IL" b="1" dirty="0">
                <a:solidFill>
                  <a:srgbClr val="7030A0"/>
                </a:solidFill>
              </a:rPr>
              <a:t>  </a:t>
            </a:r>
            <a:r>
              <a:rPr lang="he-IL" altLang="he-IL" b="1" u="sng" dirty="0" err="1">
                <a:solidFill>
                  <a:srgbClr val="7030A0"/>
                </a:solidFill>
              </a:rPr>
              <a:t>תוספתא</a:t>
            </a:r>
            <a:r>
              <a:rPr lang="he-IL" altLang="he-IL" b="1" u="sng" dirty="0"/>
              <a:t>-</a:t>
            </a:r>
            <a:r>
              <a:rPr lang="he-IL" altLang="he-IL" dirty="0"/>
              <a:t> </a:t>
            </a:r>
            <a:r>
              <a:rPr lang="he-IL" altLang="he-IL" sz="2400" dirty="0"/>
              <a:t>קובץ גדול של ברייתות נערך ע"י רבי </a:t>
            </a:r>
            <a:r>
              <a:rPr lang="he-IL" altLang="he-IL" sz="2400" dirty="0" err="1"/>
              <a:t>חייא</a:t>
            </a:r>
            <a:r>
              <a:rPr lang="he-IL" altLang="he-IL" sz="2400" dirty="0"/>
              <a:t> (תלמידו של רבי). קובץ זה הבנוי במתכונת המשנה נקרא "</a:t>
            </a:r>
            <a:r>
              <a:rPr lang="he-IL" altLang="he-IL" sz="2400" dirty="0" err="1"/>
              <a:t>תוספתא</a:t>
            </a:r>
            <a:r>
              <a:rPr lang="he-IL" altLang="he-IL" sz="2400" dirty="0"/>
              <a:t>".</a:t>
            </a:r>
          </a:p>
          <a:p>
            <a:pPr lvl="0" algn="r">
              <a:defRPr/>
            </a:pPr>
            <a:r>
              <a:rPr lang="he-IL" altLang="he-IL" sz="2400" dirty="0">
                <a:solidFill>
                  <a:prstClr val="black"/>
                </a:solidFill>
              </a:rPr>
              <a:t>במקביל למשנה התפתחה </a:t>
            </a:r>
            <a:r>
              <a:rPr lang="he-IL" altLang="he-IL" sz="2800" b="1" u="sng" dirty="0">
                <a:solidFill>
                  <a:srgbClr val="7030A0"/>
                </a:solidFill>
              </a:rPr>
              <a:t>ספרות מדרשי ההלכה-</a:t>
            </a:r>
            <a:r>
              <a:rPr lang="he-IL" altLang="he-IL" sz="2400" dirty="0">
                <a:solidFill>
                  <a:prstClr val="black"/>
                </a:solidFill>
              </a:rPr>
              <a:t>מדרשים המסודרים כסדר פסוקי התורה ועוסקים בנושאים ההלכתיים שבתורה.</a:t>
            </a:r>
          </a:p>
          <a:p>
            <a:pPr marL="0" lvl="0" indent="0" algn="r">
              <a:buNone/>
              <a:defRPr/>
            </a:pPr>
            <a:r>
              <a:rPr lang="he-IL" altLang="he-IL" sz="2400" dirty="0">
                <a:solidFill>
                  <a:prstClr val="black"/>
                </a:solidFill>
              </a:rPr>
              <a:t>מדרשי הלכה יש לארבעה מתוך חמשת חומשי התורה</a:t>
            </a:r>
          </a:p>
          <a:p>
            <a:pPr lvl="0" algn="r">
              <a:buNone/>
              <a:defRPr/>
            </a:pPr>
            <a:r>
              <a:rPr lang="he-IL" altLang="he-IL" dirty="0">
                <a:solidFill>
                  <a:prstClr val="black"/>
                </a:solidFill>
              </a:rPr>
              <a:t>       -</a:t>
            </a:r>
            <a:r>
              <a:rPr lang="he-IL" altLang="he-IL" sz="2000" b="1" dirty="0">
                <a:solidFill>
                  <a:srgbClr val="7030A0"/>
                </a:solidFill>
              </a:rPr>
              <a:t>מכילתא</a:t>
            </a:r>
            <a:r>
              <a:rPr lang="he-IL" altLang="he-IL" sz="2000" dirty="0">
                <a:solidFill>
                  <a:prstClr val="black"/>
                </a:solidFill>
              </a:rPr>
              <a:t>- מדרש לספר שמות</a:t>
            </a:r>
          </a:p>
          <a:p>
            <a:pPr lvl="0" algn="r">
              <a:buNone/>
              <a:defRPr/>
            </a:pPr>
            <a:r>
              <a:rPr lang="he-IL" altLang="he-IL" sz="2000" dirty="0">
                <a:solidFill>
                  <a:prstClr val="black"/>
                </a:solidFill>
              </a:rPr>
              <a:t>           -</a:t>
            </a:r>
            <a:r>
              <a:rPr lang="he-IL" altLang="he-IL" sz="2000" b="1" dirty="0">
                <a:solidFill>
                  <a:srgbClr val="7030A0"/>
                </a:solidFill>
              </a:rPr>
              <a:t>ספרא</a:t>
            </a:r>
            <a:r>
              <a:rPr lang="he-IL" altLang="he-IL" sz="2000" dirty="0">
                <a:solidFill>
                  <a:prstClr val="black"/>
                </a:solidFill>
              </a:rPr>
              <a:t>- לספר ויקרא</a:t>
            </a:r>
          </a:p>
          <a:p>
            <a:pPr lvl="0" algn="r">
              <a:buFontTx/>
              <a:buChar char="-"/>
              <a:defRPr/>
            </a:pPr>
            <a:r>
              <a:rPr lang="he-IL" altLang="he-IL" sz="2000" dirty="0">
                <a:solidFill>
                  <a:prstClr val="black"/>
                </a:solidFill>
              </a:rPr>
              <a:t>            -</a:t>
            </a:r>
            <a:r>
              <a:rPr lang="he-IL" altLang="he-IL" sz="2000" b="1" dirty="0">
                <a:solidFill>
                  <a:srgbClr val="7030A0"/>
                </a:solidFill>
              </a:rPr>
              <a:t>ספרי</a:t>
            </a:r>
            <a:r>
              <a:rPr lang="he-IL" altLang="he-IL" sz="2000" dirty="0">
                <a:solidFill>
                  <a:prstClr val="black"/>
                </a:solidFill>
              </a:rPr>
              <a:t>- לספר במדבר ודברים</a:t>
            </a:r>
          </a:p>
          <a:p>
            <a:pPr algn="r" rtl="1"/>
            <a:endParaRPr lang="he-IL" altLang="he-IL" dirty="0"/>
          </a:p>
          <a:p>
            <a:pPr algn="r" rtl="1"/>
            <a:endParaRPr lang="he-IL" alt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52848">
            <a:off x="504042" y="4358324"/>
            <a:ext cx="2808312" cy="191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ª××¦××ª ×ª××× × ×¢×××¨ ××¨×××ª×">
            <a:extLst>
              <a:ext uri="{FF2B5EF4-FFF2-40B4-BE49-F238E27FC236}">
                <a16:creationId xmlns:a16="http://schemas.microsoft.com/office/drawing/2014/main" id="{F84EED91-E8DD-4085-90E8-E55B01CF3ED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3" b="90000" l="10000" r="90000">
                        <a14:foregroundMark x1="60000" y1="13333" x2="47000" y2="7000"/>
                        <a14:foregroundMark x1="68333" y1="7333" x2="71000" y2="333"/>
                      </a14:backgroundRemoval>
                    </a14:imgEffect>
                  </a14:imgLayer>
                </a14:imgProps>
              </a:ext>
              <a:ext uri="{28A0092B-C50C-407E-A947-70E740481C1C}">
                <a14:useLocalDpi xmlns:a14="http://schemas.microsoft.com/office/drawing/2010/main" val="0"/>
              </a:ext>
            </a:extLst>
          </a:blip>
          <a:srcRect/>
          <a:stretch>
            <a:fillRect/>
          </a:stretch>
        </p:blipFill>
        <p:spPr bwMode="auto">
          <a:xfrm rot="20381024">
            <a:off x="466855" y="1217506"/>
            <a:ext cx="2747417" cy="27682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59445"/>
            <a:ext cx="7772400" cy="1143000"/>
          </a:xfrm>
        </p:spPr>
        <p:txBody>
          <a:bodyPr/>
          <a:lstStyle/>
          <a:p>
            <a:pPr algn="ctr">
              <a:defRPr/>
            </a:pPr>
            <a:r>
              <a:rPr lang="he-IL" b="1" dirty="0">
                <a:solidFill>
                  <a:srgbClr val="FF0000"/>
                </a:solidFill>
              </a:rPr>
              <a:t>תלמוד ירושלמי ותלמוד בבלי</a:t>
            </a:r>
          </a:p>
        </p:txBody>
      </p:sp>
      <p:sp>
        <p:nvSpPr>
          <p:cNvPr id="3" name="TextBox 2"/>
          <p:cNvSpPr txBox="1"/>
          <p:nvPr/>
        </p:nvSpPr>
        <p:spPr>
          <a:xfrm>
            <a:off x="2267744" y="948690"/>
            <a:ext cx="5904656" cy="6044732"/>
          </a:xfrm>
          <a:prstGeom prst="rect">
            <a:avLst/>
          </a:prstGeom>
          <a:noFill/>
        </p:spPr>
        <p:txBody>
          <a:bodyPr wrap="square" rtlCol="1">
            <a:spAutoFit/>
          </a:bodyPr>
          <a:lstStyle/>
          <a:p>
            <a:pPr algn="ctr" rtl="1">
              <a:buNone/>
            </a:pPr>
            <a:r>
              <a:rPr lang="he-IL" altLang="he-IL" b="1" dirty="0"/>
              <a:t>לאחר חתימת המשנה על ידי ר' יהודה הנשיא הסתיימה תקופת התנאים והחלה </a:t>
            </a:r>
            <a:r>
              <a:rPr lang="he-IL" altLang="he-IL" sz="3200" b="1" dirty="0">
                <a:solidFill>
                  <a:srgbClr val="7030A0"/>
                </a:solidFill>
              </a:rPr>
              <a:t>תקופת האמוראים.</a:t>
            </a:r>
          </a:p>
          <a:p>
            <a:pPr algn="ctr" rtl="1">
              <a:buNone/>
            </a:pPr>
            <a:r>
              <a:rPr lang="he-IL" altLang="he-IL" sz="2800" b="1" dirty="0"/>
              <a:t>עיקר פועלם של האמוראים היה לפרש את תורתם של התנאים: משניות, ברייתות ומדרשי הלכה. האמוראים נמנעו מלחלוק על מה שהיה מוסכם על התנאים.</a:t>
            </a:r>
          </a:p>
          <a:p>
            <a:pPr algn="ctr" rtl="1">
              <a:buNone/>
            </a:pPr>
            <a:r>
              <a:rPr lang="he-IL" altLang="he-IL" sz="2800" b="1" dirty="0"/>
              <a:t> הם פירשו את דבריהם, תירצו סתירות בין מקורות </a:t>
            </a:r>
            <a:r>
              <a:rPr lang="he-IL" altLang="he-IL" sz="2800" b="1" dirty="0" err="1"/>
              <a:t>תנאיים</a:t>
            </a:r>
            <a:r>
              <a:rPr lang="he-IL" altLang="he-IL" sz="2800" b="1" dirty="0"/>
              <a:t>, תיקנו תקנות, קבעו הלכות ומנהגים ועסקו גם בתחומי האגדה.</a:t>
            </a:r>
          </a:p>
          <a:p>
            <a:pPr algn="ctr" rtl="1">
              <a:buNone/>
            </a:pPr>
            <a:r>
              <a:rPr lang="he-IL" altLang="he-IL" sz="2800" b="1" dirty="0"/>
              <a:t>תמצית דברי האמוראים מרוכזים בתלמוד הבבלי והירושלמי. האמוראים חיו בא"י ובבבל</a:t>
            </a:r>
            <a:endParaRPr lang="he-IL" sz="2800" b="1" dirty="0"/>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7" b="100000" l="0" r="98841"/>
                    </a14:imgEffect>
                  </a14:imgLayer>
                </a14:imgProps>
              </a:ext>
              <a:ext uri="{28A0092B-C50C-407E-A947-70E740481C1C}">
                <a14:useLocalDpi xmlns:a14="http://schemas.microsoft.com/office/drawing/2010/main" val="0"/>
              </a:ext>
            </a:extLst>
          </a:blip>
          <a:srcRect/>
          <a:stretch>
            <a:fillRect/>
          </a:stretch>
        </p:blipFill>
        <p:spPr bwMode="auto">
          <a:xfrm rot="20943404">
            <a:off x="179656" y="1790098"/>
            <a:ext cx="2085120" cy="1813148"/>
          </a:xfrm>
          <a:prstGeom prst="rect">
            <a:avLst/>
          </a:prstGeom>
          <a:ln>
            <a:noFill/>
          </a:ln>
          <a:effec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661959963"/>
              </p:ext>
            </p:extLst>
          </p:nvPr>
        </p:nvGraphicFramePr>
        <p:xfrm>
          <a:off x="-1" y="-243407"/>
          <a:ext cx="8287927" cy="7886908"/>
        </p:xfrm>
        <a:graphic>
          <a:graphicData uri="http://schemas.openxmlformats.org/drawingml/2006/table">
            <a:tbl>
              <a:tblPr rtl="1" firstRow="1" firstCol="1" bandRow="1">
                <a:tableStyleId>{5C22544A-7EE6-4342-B048-85BDC9FD1C3A}</a:tableStyleId>
              </a:tblPr>
              <a:tblGrid>
                <a:gridCol w="1570197">
                  <a:extLst>
                    <a:ext uri="{9D8B030D-6E8A-4147-A177-3AD203B41FA5}">
                      <a16:colId xmlns:a16="http://schemas.microsoft.com/office/drawing/2014/main" val="20000"/>
                    </a:ext>
                  </a:extLst>
                </a:gridCol>
                <a:gridCol w="3578126">
                  <a:extLst>
                    <a:ext uri="{9D8B030D-6E8A-4147-A177-3AD203B41FA5}">
                      <a16:colId xmlns:a16="http://schemas.microsoft.com/office/drawing/2014/main" val="20001"/>
                    </a:ext>
                  </a:extLst>
                </a:gridCol>
                <a:gridCol w="3139604">
                  <a:extLst>
                    <a:ext uri="{9D8B030D-6E8A-4147-A177-3AD203B41FA5}">
                      <a16:colId xmlns:a16="http://schemas.microsoft.com/office/drawing/2014/main" val="20002"/>
                    </a:ext>
                  </a:extLst>
                </a:gridCol>
              </a:tblGrid>
              <a:tr h="532633">
                <a:tc>
                  <a:txBody>
                    <a:bodyPr/>
                    <a:lstStyle/>
                    <a:p>
                      <a:pPr algn="ctr" rtl="1">
                        <a:lnSpc>
                          <a:spcPct val="115000"/>
                        </a:lnSpc>
                        <a:spcAft>
                          <a:spcPts val="1000"/>
                        </a:spcAft>
                      </a:pPr>
                      <a:r>
                        <a:rPr lang="he-IL" sz="1800" u="sng" dirty="0">
                          <a:effectLst/>
                        </a:rPr>
                        <a:t>הנושא</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2000" u="sng" dirty="0">
                          <a:effectLst/>
                        </a:rPr>
                        <a:t>תלמוד ירושלמי- אמוראי א"י</a:t>
                      </a:r>
                      <a:endParaRPr lang="en-US" sz="20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2000" u="sng" dirty="0">
                          <a:effectLst/>
                        </a:rPr>
                        <a:t>תלמוד בבלי- אמוראי בבל</a:t>
                      </a:r>
                      <a:endParaRPr lang="en-US" sz="20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0"/>
                  </a:ext>
                </a:extLst>
              </a:tr>
              <a:tr h="1080009">
                <a:tc>
                  <a:txBody>
                    <a:bodyPr/>
                    <a:lstStyle/>
                    <a:p>
                      <a:pPr algn="ctr" rtl="1">
                        <a:lnSpc>
                          <a:spcPct val="115000"/>
                        </a:lnSpc>
                        <a:spcAft>
                          <a:spcPts val="1000"/>
                        </a:spcAft>
                      </a:pPr>
                      <a:r>
                        <a:rPr lang="he-IL" sz="1800" dirty="0">
                          <a:effectLst/>
                        </a:rPr>
                        <a:t>גדולי האמוראים</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b="1" dirty="0">
                          <a:effectLst/>
                        </a:rPr>
                        <a:t>רבי יוחנן- </a:t>
                      </a:r>
                      <a:r>
                        <a:rPr lang="he-IL" sz="1800" dirty="0">
                          <a:effectLst/>
                        </a:rPr>
                        <a:t>החכם המרכזי של האמוראים בא"י (דבריו מעטרים גם את התלמוד הבבלי)</a:t>
                      </a:r>
                    </a:p>
                    <a:p>
                      <a:pPr algn="ctr" rtl="1">
                        <a:lnSpc>
                          <a:spcPct val="115000"/>
                        </a:lnSpc>
                        <a:spcAft>
                          <a:spcPts val="1000"/>
                        </a:spcAft>
                      </a:pPr>
                      <a:r>
                        <a:rPr lang="he-IL" sz="1800" dirty="0">
                          <a:effectLst/>
                        </a:rPr>
                        <a:t>ריש לקיש, רבי אלעזר בן </a:t>
                      </a:r>
                      <a:r>
                        <a:rPr lang="he-IL" sz="1800" dirty="0" err="1">
                          <a:effectLst/>
                        </a:rPr>
                        <a:t>פדת</a:t>
                      </a:r>
                      <a:endParaRPr lang="en-US" sz="1800" dirty="0">
                        <a:effectLst/>
                        <a:latin typeface="Arial Rounded MT Bold"/>
                        <a:ea typeface="Calibri"/>
                        <a:cs typeface="Aharoni"/>
                      </a:endParaRPr>
                    </a:p>
                  </a:txBody>
                  <a:tcPr marL="22756" marR="22756" marT="0" marB="0" anchor="ctr"/>
                </a:tc>
                <a:tc>
                  <a:txBody>
                    <a:bodyPr/>
                    <a:lstStyle/>
                    <a:p>
                      <a:pPr algn="r" rtl="1">
                        <a:lnSpc>
                          <a:spcPct val="115000"/>
                        </a:lnSpc>
                        <a:spcAft>
                          <a:spcPts val="0"/>
                        </a:spcAft>
                      </a:pPr>
                      <a:r>
                        <a:rPr lang="he-IL" sz="1800" b="1" dirty="0">
                          <a:effectLst/>
                        </a:rPr>
                        <a:t>רב- </a:t>
                      </a:r>
                      <a:r>
                        <a:rPr lang="he-IL" sz="1800" b="0" dirty="0">
                          <a:effectLst/>
                        </a:rPr>
                        <a:t>ייסד את ישיבת </a:t>
                      </a:r>
                      <a:r>
                        <a:rPr lang="he-IL" sz="1800" b="0" dirty="0" err="1">
                          <a:effectLst/>
                        </a:rPr>
                        <a:t>סורא</a:t>
                      </a:r>
                      <a:r>
                        <a:rPr lang="he-IL" sz="1800" b="0" dirty="0">
                          <a:effectLst/>
                        </a:rPr>
                        <a:t> </a:t>
                      </a:r>
                    </a:p>
                    <a:p>
                      <a:pPr algn="r" rtl="1">
                        <a:lnSpc>
                          <a:spcPct val="115000"/>
                        </a:lnSpc>
                        <a:spcAft>
                          <a:spcPts val="0"/>
                        </a:spcAft>
                      </a:pPr>
                      <a:r>
                        <a:rPr lang="he-IL" sz="1800" b="1" dirty="0">
                          <a:effectLst/>
                        </a:rPr>
                        <a:t>ושמואל- </a:t>
                      </a:r>
                      <a:r>
                        <a:rPr lang="he-IL" sz="1800" dirty="0">
                          <a:effectLst/>
                        </a:rPr>
                        <a:t>הקים ישיבה </a:t>
                      </a:r>
                      <a:r>
                        <a:rPr lang="he-IL" sz="1800" dirty="0" err="1">
                          <a:effectLst/>
                        </a:rPr>
                        <a:t>בנהרדעא</a:t>
                      </a:r>
                      <a:endParaRPr lang="en-US" sz="1800" dirty="0">
                        <a:effectLst/>
                      </a:endParaRPr>
                    </a:p>
                    <a:p>
                      <a:pPr algn="r" rtl="1">
                        <a:lnSpc>
                          <a:spcPct val="115000"/>
                        </a:lnSpc>
                        <a:spcAft>
                          <a:spcPts val="0"/>
                        </a:spcAft>
                      </a:pPr>
                      <a:r>
                        <a:rPr lang="he-IL" sz="1800" dirty="0">
                          <a:effectLst/>
                        </a:rPr>
                        <a:t> *</a:t>
                      </a:r>
                      <a:r>
                        <a:rPr lang="he-IL" sz="1800" dirty="0" err="1">
                          <a:effectLst/>
                        </a:rPr>
                        <a:t>אביי</a:t>
                      </a:r>
                      <a:r>
                        <a:rPr lang="he-IL" sz="1800" dirty="0">
                          <a:effectLst/>
                        </a:rPr>
                        <a:t> ורבא- אמוראי בבל הבולטים במיוחד</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1"/>
                  </a:ext>
                </a:extLst>
              </a:tr>
              <a:tr h="749954">
                <a:tc>
                  <a:txBody>
                    <a:bodyPr/>
                    <a:lstStyle/>
                    <a:p>
                      <a:pPr algn="ctr" rtl="1">
                        <a:lnSpc>
                          <a:spcPct val="115000"/>
                        </a:lnSpc>
                        <a:spcAft>
                          <a:spcPts val="1000"/>
                        </a:spcAft>
                      </a:pPr>
                      <a:r>
                        <a:rPr lang="he-IL" sz="1800" dirty="0">
                          <a:effectLst/>
                        </a:rPr>
                        <a:t> חיי היהודים</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מצב כלכלי קשה, שלטון לא נוח  הנצרות רודפת את היהדות</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a:effectLst/>
                        </a:rPr>
                        <a:t>שלטון נוח ליהודים, מצב כלכלי טוב. אוטונומיה ( שלטון עצמי ) ליהודים</a:t>
                      </a:r>
                      <a:endParaRPr lang="en-US" sz="180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2"/>
                  </a:ext>
                </a:extLst>
              </a:tr>
              <a:tr h="600607">
                <a:tc>
                  <a:txBody>
                    <a:bodyPr/>
                    <a:lstStyle/>
                    <a:p>
                      <a:pPr algn="ctr" rtl="1">
                        <a:lnSpc>
                          <a:spcPct val="115000"/>
                        </a:lnSpc>
                        <a:spcAft>
                          <a:spcPts val="1000"/>
                        </a:spcAft>
                      </a:pPr>
                      <a:r>
                        <a:rPr lang="he-IL" sz="1800">
                          <a:effectLst/>
                        </a:rPr>
                        <a:t>עורכי התלמוד</a:t>
                      </a:r>
                      <a:endParaRPr lang="en-US" sz="1800">
                        <a:effectLst/>
                      </a:endParaRPr>
                    </a:p>
                    <a:p>
                      <a:pPr algn="ctr" rtl="1">
                        <a:lnSpc>
                          <a:spcPct val="115000"/>
                        </a:lnSpc>
                        <a:spcAft>
                          <a:spcPts val="1000"/>
                        </a:spcAft>
                      </a:pPr>
                      <a:r>
                        <a:rPr lang="he-IL" sz="1800">
                          <a:effectLst/>
                        </a:rPr>
                        <a:t> </a:t>
                      </a:r>
                      <a:endParaRPr lang="en-US" sz="180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רוב העריכה בידי רבי יוחנן.    </a:t>
                      </a:r>
                      <a:endParaRPr lang="en-US" sz="1800" dirty="0">
                        <a:effectLst/>
                      </a:endParaRPr>
                    </a:p>
                    <a:p>
                      <a:pPr algn="ctr" rtl="1">
                        <a:lnSpc>
                          <a:spcPct val="115000"/>
                        </a:lnSpc>
                        <a:spcAft>
                          <a:spcPts val="1000"/>
                        </a:spcAft>
                      </a:pPr>
                      <a:r>
                        <a:rPr lang="he-IL" sz="1800" u="sng" dirty="0">
                          <a:effectLst/>
                        </a:rPr>
                        <a:t>אין עריכה סופית</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0"/>
                        </a:spcAft>
                      </a:pPr>
                      <a:r>
                        <a:rPr lang="he-IL" sz="1800">
                          <a:effectLst/>
                        </a:rPr>
                        <a:t>רב אשי ורבינא. </a:t>
                      </a:r>
                      <a:endParaRPr lang="en-US" sz="1800">
                        <a:effectLst/>
                      </a:endParaRPr>
                    </a:p>
                    <a:p>
                      <a:pPr algn="ctr" rtl="1">
                        <a:lnSpc>
                          <a:spcPct val="115000"/>
                        </a:lnSpc>
                        <a:spcAft>
                          <a:spcPts val="0"/>
                        </a:spcAft>
                      </a:pPr>
                      <a:r>
                        <a:rPr lang="he-IL" sz="1800" u="sng">
                          <a:effectLst/>
                        </a:rPr>
                        <a:t>עריכה סופית טובה</a:t>
                      </a:r>
                      <a:endParaRPr lang="en-US" sz="180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3"/>
                  </a:ext>
                </a:extLst>
              </a:tr>
              <a:tr h="735284">
                <a:tc>
                  <a:txBody>
                    <a:bodyPr/>
                    <a:lstStyle/>
                    <a:p>
                      <a:pPr algn="ctr" rtl="1">
                        <a:lnSpc>
                          <a:spcPct val="115000"/>
                        </a:lnSpc>
                        <a:spcAft>
                          <a:spcPts val="1000"/>
                        </a:spcAft>
                      </a:pPr>
                      <a:r>
                        <a:rPr lang="he-IL" sz="1800">
                          <a:effectLst/>
                        </a:rPr>
                        <a:t>כמות הלומדים</a:t>
                      </a:r>
                      <a:endParaRPr lang="en-US" sz="180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b="1" dirty="0">
                          <a:effectLst/>
                        </a:rPr>
                        <a:t>לא זכה לפירוש רציף מאות שנים, והעוסקים בו היו מעטים</a:t>
                      </a:r>
                      <a:r>
                        <a:rPr lang="he-IL" sz="1800" dirty="0">
                          <a:effectLst/>
                        </a:rPr>
                        <a:t>. בשנים האחרונות יש התעוררות מסוימת בלימודו.</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 רבים</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4"/>
                  </a:ext>
                </a:extLst>
              </a:tr>
              <a:tr h="499969">
                <a:tc>
                  <a:txBody>
                    <a:bodyPr/>
                    <a:lstStyle/>
                    <a:p>
                      <a:pPr algn="ctr" rtl="1">
                        <a:lnSpc>
                          <a:spcPct val="115000"/>
                        </a:lnSpc>
                        <a:spcAft>
                          <a:spcPts val="1000"/>
                        </a:spcAft>
                      </a:pPr>
                      <a:r>
                        <a:rPr lang="he-IL" sz="1800">
                          <a:effectLst/>
                        </a:rPr>
                        <a:t>המקום בו הוא נערך</a:t>
                      </a:r>
                      <a:endParaRPr lang="en-US" sz="1800">
                        <a:effectLst/>
                        <a:latin typeface="Arial Rounded MT Bold"/>
                        <a:ea typeface="Calibri"/>
                        <a:cs typeface="Aharoni"/>
                      </a:endParaRPr>
                    </a:p>
                  </a:txBody>
                  <a:tcPr marL="22756" marR="22756" marT="0" marB="0" anchor="ctr"/>
                </a:tc>
                <a:tc>
                  <a:txBody>
                    <a:bodyPr/>
                    <a:lstStyle/>
                    <a:p>
                      <a:pPr algn="r" rtl="1">
                        <a:lnSpc>
                          <a:spcPct val="115000"/>
                        </a:lnSpc>
                        <a:spcAft>
                          <a:spcPts val="1000"/>
                        </a:spcAft>
                      </a:pPr>
                      <a:r>
                        <a:rPr lang="he-IL" sz="1800" b="1" dirty="0">
                          <a:effectLst/>
                        </a:rPr>
                        <a:t>            א"י- </a:t>
                      </a:r>
                      <a:r>
                        <a:rPr lang="he-IL" sz="1800" dirty="0" err="1">
                          <a:effectLst/>
                        </a:rPr>
                        <a:t>טבריה,מפני</a:t>
                      </a:r>
                      <a:r>
                        <a:rPr lang="he-IL" sz="1800" dirty="0">
                          <a:effectLst/>
                        </a:rPr>
                        <a:t> כבודה של ירושלים נקרא "תלמוד ירושלמי"</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b="1" dirty="0">
                          <a:effectLst/>
                        </a:rPr>
                        <a:t>בבל</a:t>
                      </a:r>
                      <a:r>
                        <a:rPr lang="he-IL" sz="1800" dirty="0">
                          <a:effectLst/>
                        </a:rPr>
                        <a:t>- </a:t>
                      </a:r>
                      <a:r>
                        <a:rPr lang="he-IL" sz="1800" dirty="0" err="1">
                          <a:effectLst/>
                        </a:rPr>
                        <a:t>סורא</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5"/>
                  </a:ext>
                </a:extLst>
              </a:tr>
              <a:tr h="735284">
                <a:tc>
                  <a:txBody>
                    <a:bodyPr/>
                    <a:lstStyle/>
                    <a:p>
                      <a:pPr algn="ctr" rtl="1">
                        <a:lnSpc>
                          <a:spcPct val="115000"/>
                        </a:lnSpc>
                        <a:spcAft>
                          <a:spcPts val="1000"/>
                        </a:spcAft>
                      </a:pPr>
                      <a:r>
                        <a:rPr lang="he-IL" sz="1800" dirty="0">
                          <a:effectLst/>
                        </a:rPr>
                        <a:t> התקופה בה נערך התלמוד</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ראשית המאה החמישית לספירה</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המאה השישית לספירה, המשיך להתפתח עוד כמה דורות לאחר חתימת התלמוד הירושלמי</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6"/>
                  </a:ext>
                </a:extLst>
              </a:tr>
              <a:tr h="496403">
                <a:tc>
                  <a:txBody>
                    <a:bodyPr/>
                    <a:lstStyle/>
                    <a:p>
                      <a:pPr algn="ctr" rtl="1">
                        <a:lnSpc>
                          <a:spcPct val="115000"/>
                        </a:lnSpc>
                        <a:spcAft>
                          <a:spcPts val="1000"/>
                        </a:spcAft>
                      </a:pPr>
                      <a:r>
                        <a:rPr lang="he-IL" sz="1800">
                          <a:effectLst/>
                        </a:rPr>
                        <a:t>שפה</a:t>
                      </a:r>
                      <a:endParaRPr lang="en-US" sz="180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ארמית ארץ ישראלית (לכן קשה לקריאה)</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800" dirty="0">
                          <a:effectLst/>
                        </a:rPr>
                        <a:t>ארמית בבלית</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7"/>
                  </a:ext>
                </a:extLst>
              </a:tr>
              <a:tr h="1694221">
                <a:tc>
                  <a:txBody>
                    <a:bodyPr/>
                    <a:lstStyle/>
                    <a:p>
                      <a:pPr algn="ctr" rtl="1">
                        <a:lnSpc>
                          <a:spcPct val="115000"/>
                        </a:lnSpc>
                        <a:spcAft>
                          <a:spcPts val="1000"/>
                        </a:spcAft>
                      </a:pPr>
                      <a:r>
                        <a:rPr lang="he-IL" sz="1800" dirty="0">
                          <a:effectLst/>
                        </a:rPr>
                        <a:t>על אלו סדרי משנה קיים תלמוד</a:t>
                      </a: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endParaRPr lang="en-US" sz="1800" dirty="0">
                        <a:effectLst/>
                        <a:latin typeface="Arial Rounded MT Bold"/>
                        <a:ea typeface="Calibri"/>
                        <a:cs typeface="Aharoni"/>
                      </a:endParaRPr>
                    </a:p>
                  </a:txBody>
                  <a:tcPr marL="22756" marR="22756" marT="0" marB="0" anchor="ctr"/>
                </a:tc>
                <a:tc>
                  <a:txBody>
                    <a:bodyPr/>
                    <a:lstStyle/>
                    <a:p>
                      <a:pPr algn="ctr" rtl="1">
                        <a:lnSpc>
                          <a:spcPct val="115000"/>
                        </a:lnSpc>
                        <a:spcAft>
                          <a:spcPts val="1000"/>
                        </a:spcAft>
                      </a:pPr>
                      <a:r>
                        <a:rPr lang="he-IL" sz="1600" dirty="0">
                          <a:effectLst/>
                        </a:rPr>
                        <a:t>מפורשים בו ארבעה סדרים מן המשנה </a:t>
                      </a:r>
                      <a:r>
                        <a:rPr lang="he-IL" sz="1600" b="1" dirty="0">
                          <a:effectLst/>
                        </a:rPr>
                        <a:t>מועד, נשים, נזיקין, קדשים ומסכת ברכות (מסדר זרעים) ומסכת נידה (מסדר טהרות) </a:t>
                      </a:r>
                    </a:p>
                    <a:p>
                      <a:pPr algn="ctr" rtl="1">
                        <a:lnSpc>
                          <a:spcPct val="115000"/>
                        </a:lnSpc>
                        <a:spcAft>
                          <a:spcPts val="1000"/>
                        </a:spcAft>
                      </a:pPr>
                      <a:r>
                        <a:rPr lang="he-IL" sz="1600" dirty="0">
                          <a:effectLst/>
                        </a:rPr>
                        <a:t>הלכות שהיו מעשיות בתקופה</a:t>
                      </a:r>
                      <a:r>
                        <a:rPr lang="he-IL" sz="1600" baseline="0" dirty="0">
                          <a:effectLst/>
                        </a:rPr>
                        <a:t> </a:t>
                      </a:r>
                      <a:r>
                        <a:rPr lang="he-IL" sz="1600" dirty="0">
                          <a:effectLst/>
                        </a:rPr>
                        <a:t>זו</a:t>
                      </a:r>
                      <a:endParaRPr lang="en-US" sz="1600" dirty="0">
                        <a:effectLst/>
                      </a:endParaRPr>
                    </a:p>
                    <a:p>
                      <a:pPr algn="ctr" rtl="1">
                        <a:lnSpc>
                          <a:spcPct val="115000"/>
                        </a:lnSpc>
                        <a:spcAft>
                          <a:spcPts val="0"/>
                        </a:spcAft>
                      </a:pPr>
                      <a:r>
                        <a:rPr lang="he-IL" sz="1600" dirty="0">
                          <a:effectLst/>
                        </a:rPr>
                        <a:t>( סדר </a:t>
                      </a:r>
                      <a:r>
                        <a:rPr lang="he-IL" sz="1600" u="sng" dirty="0">
                          <a:effectLst/>
                        </a:rPr>
                        <a:t>זרעים</a:t>
                      </a:r>
                      <a:r>
                        <a:rPr lang="he-IL" sz="1600" dirty="0">
                          <a:effectLst/>
                        </a:rPr>
                        <a:t> לא מעשי בבבל)</a:t>
                      </a:r>
                      <a:endParaRPr lang="en-US" sz="1800" dirty="0">
                        <a:effectLst/>
                        <a:latin typeface="Arial Rounded MT Bold"/>
                        <a:ea typeface="Calibri"/>
                        <a:cs typeface="Aharoni"/>
                      </a:endParaRPr>
                    </a:p>
                  </a:txBody>
                  <a:tcPr marL="22756" marR="22756" marT="0" marB="0" anchor="ctr"/>
                </a:tc>
                <a:extLst>
                  <a:ext uri="{0D108BD9-81ED-4DB2-BD59-A6C34878D82A}">
                    <a16:rowId xmlns:a16="http://schemas.microsoft.com/office/drawing/2014/main" val="10008"/>
                  </a:ext>
                </a:extLst>
              </a:tr>
            </a:tbl>
          </a:graphicData>
        </a:graphic>
      </p:graphicFrame>
      <p:sp>
        <p:nvSpPr>
          <p:cNvPr id="15404" name="TextBox 4"/>
          <p:cNvSpPr txBox="1">
            <a:spLocks noChangeArrowheads="1"/>
          </p:cNvSpPr>
          <p:nvPr/>
        </p:nvSpPr>
        <p:spPr bwMode="auto">
          <a:xfrm rot="5400000">
            <a:off x="5534437" y="2921794"/>
            <a:ext cx="62642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ctr">
              <a:spcBef>
                <a:spcPct val="20000"/>
              </a:spcBef>
              <a:buClrTx/>
              <a:buFontTx/>
              <a:buNone/>
            </a:pPr>
            <a:r>
              <a:rPr lang="he-IL" altLang="he-IL" b="1" dirty="0">
                <a:solidFill>
                  <a:srgbClr val="FF0000"/>
                </a:solidFill>
              </a:rPr>
              <a:t>ההבדלים בין התלמוד הבבלי והתלמוד הירושלמי</a:t>
            </a:r>
          </a:p>
        </p:txBody>
      </p:sp>
      <p:sp>
        <p:nvSpPr>
          <p:cNvPr id="2" name="TextBox 1">
            <a:extLst>
              <a:ext uri="{FF2B5EF4-FFF2-40B4-BE49-F238E27FC236}">
                <a16:creationId xmlns:a16="http://schemas.microsoft.com/office/drawing/2014/main" id="{32CAA1F8-0AB2-491B-9AE2-38E1A868B058}"/>
              </a:ext>
            </a:extLst>
          </p:cNvPr>
          <p:cNvSpPr txBox="1"/>
          <p:nvPr/>
        </p:nvSpPr>
        <p:spPr>
          <a:xfrm>
            <a:off x="3491880" y="5890986"/>
            <a:ext cx="3024336" cy="918457"/>
          </a:xfrm>
          <a:prstGeom prst="rect">
            <a:avLst/>
          </a:prstGeom>
          <a:noFill/>
        </p:spPr>
        <p:txBody>
          <a:bodyPr wrap="square" rtlCol="1">
            <a:sp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kumimoji="0" lang="he-IL" sz="1600" dirty="0">
                <a:solidFill>
                  <a:prstClr val="black"/>
                </a:solidFill>
                <a:latin typeface="Cambria"/>
              </a:rPr>
              <a:t>מפורשים בו ארבעה סדרים מן המשנה: </a:t>
            </a:r>
            <a:r>
              <a:rPr kumimoji="0" lang="he-IL" sz="1600" b="1" dirty="0">
                <a:solidFill>
                  <a:prstClr val="black"/>
                </a:solidFill>
                <a:latin typeface="Cambria"/>
              </a:rPr>
              <a:t>זרעים</a:t>
            </a:r>
            <a:r>
              <a:rPr kumimoji="0" lang="he-IL" sz="1600" dirty="0">
                <a:solidFill>
                  <a:prstClr val="black"/>
                </a:solidFill>
                <a:latin typeface="Cambria"/>
              </a:rPr>
              <a:t> ( מצוות התלויות בארץ). </a:t>
            </a:r>
            <a:r>
              <a:rPr kumimoji="0" lang="he-IL" sz="1600" b="1" dirty="0">
                <a:solidFill>
                  <a:prstClr val="black"/>
                </a:solidFill>
                <a:latin typeface="Cambria"/>
              </a:rPr>
              <a:t>מועד</a:t>
            </a:r>
            <a:r>
              <a:rPr kumimoji="0" lang="he-IL" sz="1600" dirty="0">
                <a:solidFill>
                  <a:prstClr val="black"/>
                </a:solidFill>
                <a:latin typeface="Cambria"/>
              </a:rPr>
              <a:t>, </a:t>
            </a:r>
            <a:r>
              <a:rPr kumimoji="0" lang="he-IL" sz="1600" b="1" dirty="0">
                <a:solidFill>
                  <a:prstClr val="black"/>
                </a:solidFill>
                <a:latin typeface="Cambria"/>
              </a:rPr>
              <a:t>נשים, נזיקין</a:t>
            </a:r>
            <a:r>
              <a:rPr kumimoji="0" lang="he-IL" sz="1600" dirty="0">
                <a:solidFill>
                  <a:prstClr val="black"/>
                </a:solidFill>
                <a:latin typeface="Cambria"/>
              </a:rPr>
              <a:t>, ומסכת נידה- מסדר טהרות</a:t>
            </a:r>
            <a:endParaRPr kumimoji="0" lang="en-US" sz="1600" dirty="0">
              <a:solidFill>
                <a:prstClr val="black"/>
              </a:solidFill>
              <a:latin typeface="Arial Rounded MT Bold"/>
              <a:ea typeface="Calibri"/>
              <a:cs typeface="Aharoni"/>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971600" y="404664"/>
            <a:ext cx="7772400" cy="1143000"/>
          </a:xfrm>
        </p:spPr>
        <p:txBody>
          <a:bodyPr>
            <a:normAutofit/>
          </a:bodyPr>
          <a:lstStyle/>
          <a:p>
            <a:pPr algn="ctr" rtl="1">
              <a:defRPr/>
            </a:pPr>
            <a:r>
              <a:rPr lang="he-IL" b="1" dirty="0">
                <a:solidFill>
                  <a:srgbClr val="FF0000"/>
                </a:solidFill>
              </a:rPr>
              <a:t>מדרשי אגדה</a:t>
            </a:r>
            <a:endParaRPr lang="en-US" altLang="he-IL" b="1" dirty="0">
              <a:solidFill>
                <a:srgbClr val="FF0000"/>
              </a:solidFill>
            </a:endParaRPr>
          </a:p>
        </p:txBody>
      </p:sp>
      <p:sp>
        <p:nvSpPr>
          <p:cNvPr id="3" name="TextBox 2"/>
          <p:cNvSpPr txBox="1"/>
          <p:nvPr/>
        </p:nvSpPr>
        <p:spPr>
          <a:xfrm>
            <a:off x="2724537" y="1547664"/>
            <a:ext cx="6019463" cy="5355312"/>
          </a:xfrm>
          <a:prstGeom prst="rect">
            <a:avLst/>
          </a:prstGeom>
          <a:noFill/>
        </p:spPr>
        <p:txBody>
          <a:bodyPr wrap="square" rtlCol="1">
            <a:spAutoFit/>
          </a:bodyPr>
          <a:lstStyle/>
          <a:p>
            <a:pPr algn="r" rtl="1">
              <a:buNone/>
            </a:pPr>
            <a:r>
              <a:rPr lang="he-IL" altLang="he-IL" b="1" dirty="0"/>
              <a:t>שני התלמודים אינם מכילים רק נושאים הלכתיים, לצד הדיונים ההלכתיים ולעיתים אף במהלכם מופיעים דברי אגדה.</a:t>
            </a:r>
          </a:p>
          <a:p>
            <a:pPr algn="r" rtl="1">
              <a:buNone/>
            </a:pPr>
            <a:r>
              <a:rPr lang="he-IL" altLang="he-IL" b="1" dirty="0"/>
              <a:t>נוצרו גם יצירות אגדיות עצמאיות והם </a:t>
            </a:r>
            <a:r>
              <a:rPr lang="he-IL" altLang="he-IL" b="1" dirty="0">
                <a:solidFill>
                  <a:srgbClr val="7030A0"/>
                </a:solidFill>
              </a:rPr>
              <a:t>מדרשי האגדה</a:t>
            </a:r>
            <a:r>
              <a:rPr lang="he-IL" altLang="he-IL" b="1" dirty="0"/>
              <a:t>. הם מסודרים לפי סדר פסוקי התורה וכוללים דרשות ופרשנויות לפסוקים, מעשי חכמים </a:t>
            </a:r>
            <a:r>
              <a:rPr lang="he-IL" altLang="he-IL" b="1" dirty="0" err="1"/>
              <a:t>ועוד.מדרשים</a:t>
            </a:r>
            <a:r>
              <a:rPr lang="he-IL" altLang="he-IL" b="1" dirty="0"/>
              <a:t> אלו נקראו "</a:t>
            </a:r>
            <a:r>
              <a:rPr lang="he-IL" altLang="he-IL" b="1" dirty="0">
                <a:solidFill>
                  <a:srgbClr val="7030A0"/>
                </a:solidFill>
              </a:rPr>
              <a:t>מדרש רבה" </a:t>
            </a:r>
            <a:r>
              <a:rPr lang="he-IL" altLang="he-IL" b="1" dirty="0"/>
              <a:t>ונכתבו על חמשת חומשי תורה וחמשת מגילות.</a:t>
            </a:r>
          </a:p>
          <a:p>
            <a:pPr algn="r" rtl="1">
              <a:buNone/>
            </a:pPr>
            <a:r>
              <a:rPr lang="he-IL" altLang="he-IL" b="1" dirty="0"/>
              <a:t>מדרשי האגדה הם </a:t>
            </a:r>
            <a:r>
              <a:rPr lang="he-IL" altLang="he-IL" b="1" dirty="0">
                <a:solidFill>
                  <a:srgbClr val="7030A0"/>
                </a:solidFill>
              </a:rPr>
              <a:t>המקור לעיון ביסודות האמונה ובמוסר, בהגות ובדרך ארץ.  </a:t>
            </a:r>
          </a:p>
        </p:txBody>
      </p:sp>
      <p:pic>
        <p:nvPicPr>
          <p:cNvPr id="10244" name="Picture 4" descr="×ª××¦××ª ×ª××× × ×¢×××¨ ×××¨×© ×¨××">
            <a:extLst>
              <a:ext uri="{FF2B5EF4-FFF2-40B4-BE49-F238E27FC236}">
                <a16:creationId xmlns:a16="http://schemas.microsoft.com/office/drawing/2014/main" id="{8835A408-6F26-4524-8C98-FEEC552A8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00" y="1602093"/>
            <a:ext cx="2323743" cy="3068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65820" y="443717"/>
            <a:ext cx="7772400" cy="1143000"/>
          </a:xfrm>
        </p:spPr>
        <p:txBody>
          <a:bodyPr/>
          <a:lstStyle/>
          <a:p>
            <a:pPr algn="ctr" rtl="1">
              <a:defRPr/>
            </a:pPr>
            <a:r>
              <a:rPr lang="he-IL" altLang="he-IL" b="1" dirty="0">
                <a:solidFill>
                  <a:srgbClr val="FF0000"/>
                </a:solidFill>
              </a:rPr>
              <a:t>תקופת הסבוראים</a:t>
            </a:r>
            <a:endParaRPr lang="en-US" altLang="he-IL" b="1" dirty="0">
              <a:solidFill>
                <a:srgbClr val="FF0000"/>
              </a:solidFill>
            </a:endParaRPr>
          </a:p>
        </p:txBody>
      </p:sp>
      <p:sp>
        <p:nvSpPr>
          <p:cNvPr id="3" name="TextBox 2"/>
          <p:cNvSpPr txBox="1"/>
          <p:nvPr/>
        </p:nvSpPr>
        <p:spPr>
          <a:xfrm>
            <a:off x="2051720" y="1484784"/>
            <a:ext cx="5976664" cy="3145476"/>
          </a:xfrm>
          <a:prstGeom prst="rect">
            <a:avLst/>
          </a:prstGeom>
          <a:noFill/>
        </p:spPr>
        <p:txBody>
          <a:bodyPr wrap="square" rtlCol="1">
            <a:spAutoFit/>
          </a:bodyPr>
          <a:lstStyle/>
          <a:p>
            <a:pPr algn="ctr" rtl="1">
              <a:buNone/>
            </a:pPr>
            <a:r>
              <a:rPr lang="he-IL" altLang="he-IL" sz="3200" b="1" dirty="0"/>
              <a:t>התקופה שלאחר ימי האמוראים נקראת </a:t>
            </a:r>
            <a:r>
              <a:rPr lang="he-IL" altLang="he-IL" sz="3200" b="1" dirty="0">
                <a:solidFill>
                  <a:srgbClr val="7030A0"/>
                </a:solidFill>
              </a:rPr>
              <a:t>תקופת הסבוראים </a:t>
            </a:r>
            <a:r>
              <a:rPr lang="he-IL" altLang="he-IL" sz="2400" dirty="0"/>
              <a:t>(עד המאה השביעית לספירה)</a:t>
            </a:r>
          </a:p>
          <a:p>
            <a:pPr algn="ctr" rtl="1">
              <a:buNone/>
            </a:pPr>
            <a:r>
              <a:rPr lang="he-IL" altLang="he-IL" sz="3200" b="1" dirty="0"/>
              <a:t>הם נקראו כך מפני שהסבירו את ההוראות וההלכות בתלמוד. הם לא הוסיפו הלכות ושמועות מעבר למה שכבר היה בתלמוד.</a:t>
            </a:r>
            <a:endParaRPr lang="en-US" altLang="he-IL" sz="32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53136"/>
            <a:ext cx="3150096" cy="210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718691" y="408076"/>
            <a:ext cx="7992368" cy="2444860"/>
          </a:xfrm>
        </p:spPr>
        <p:txBody>
          <a:bodyPr>
            <a:normAutofit fontScale="90000"/>
          </a:bodyPr>
          <a:lstStyle/>
          <a:p>
            <a:pPr algn="r">
              <a:defRPr/>
            </a:pPr>
            <a:r>
              <a:rPr lang="he-IL" altLang="he-IL" sz="2400" b="1" dirty="0"/>
              <a:t>ראשי הישיבות בבבל נקראו בתואר </a:t>
            </a:r>
            <a:r>
              <a:rPr lang="he-IL" altLang="he-IL" sz="2400" b="1" dirty="0">
                <a:solidFill>
                  <a:srgbClr val="7030A0"/>
                </a:solidFill>
              </a:rPr>
              <a:t>גאון</a:t>
            </a:r>
            <a:r>
              <a:rPr lang="he-IL" altLang="he-IL" sz="2400" b="1" dirty="0"/>
              <a:t>- הם כתבו בעיקר תשובות לשאלות שהפנו אליהם בענייני תלמוד ממקומות רבים ומרוחקים. מאות רבות של תשובות גאונים מצויות בידינו. רבות מהן סודרו לפני כמאה שנה לפי סדר התלמוד והן נגישות לכל לומד. חכמים בולטים בתקופת הגאונים: </a:t>
            </a:r>
            <a:r>
              <a:rPr lang="he-IL" altLang="he-IL" sz="2400" b="1" dirty="0">
                <a:solidFill>
                  <a:srgbClr val="7030A0"/>
                </a:solidFill>
              </a:rPr>
              <a:t>רב עמרם גאון, רב סעדיה גאון, רב האי ורב </a:t>
            </a:r>
            <a:r>
              <a:rPr lang="he-IL" altLang="he-IL" sz="2400" b="1" dirty="0" err="1">
                <a:solidFill>
                  <a:srgbClr val="7030A0"/>
                </a:solidFill>
              </a:rPr>
              <a:t>שרירא</a:t>
            </a:r>
            <a:r>
              <a:rPr lang="he-IL" altLang="he-IL" sz="2400" b="1" dirty="0">
                <a:solidFill>
                  <a:srgbClr val="7030A0"/>
                </a:solidFill>
              </a:rPr>
              <a:t> גאון. </a:t>
            </a:r>
            <a:br>
              <a:rPr lang="he-IL" altLang="he-IL" sz="2400" b="1" dirty="0">
                <a:solidFill>
                  <a:srgbClr val="7030A0"/>
                </a:solidFill>
              </a:rPr>
            </a:br>
            <a:br>
              <a:rPr lang="he-IL" altLang="he-IL" sz="2400" b="1" dirty="0">
                <a:solidFill>
                  <a:srgbClr val="7030A0"/>
                </a:solidFill>
              </a:rPr>
            </a:br>
            <a:r>
              <a:rPr lang="he-IL" altLang="he-IL" sz="2400" b="1" u="sng" dirty="0">
                <a:solidFill>
                  <a:srgbClr val="7030A0"/>
                </a:solidFill>
              </a:rPr>
              <a:t>חיבורים מתקופת הגאונים</a:t>
            </a:r>
            <a:r>
              <a:rPr lang="he-IL" altLang="he-IL" sz="2400" b="1" dirty="0">
                <a:solidFill>
                  <a:srgbClr val="7030A0"/>
                </a:solidFill>
              </a:rPr>
              <a:t>:</a:t>
            </a:r>
            <a:endParaRPr lang="en-US" altLang="he-IL" sz="2400" b="1" dirty="0">
              <a:solidFill>
                <a:srgbClr val="7030A0"/>
              </a:solidFill>
            </a:endParaRPr>
          </a:p>
        </p:txBody>
      </p:sp>
      <p:graphicFrame>
        <p:nvGraphicFramePr>
          <p:cNvPr id="3" name="טבלה 2"/>
          <p:cNvGraphicFramePr>
            <a:graphicFrameLocks noGrp="1"/>
          </p:cNvGraphicFramePr>
          <p:nvPr>
            <p:extLst>
              <p:ext uri="{D42A27DB-BD31-4B8C-83A1-F6EECF244321}">
                <p14:modId xmlns:p14="http://schemas.microsoft.com/office/powerpoint/2010/main" val="2181718169"/>
              </p:ext>
            </p:extLst>
          </p:nvPr>
        </p:nvGraphicFramePr>
        <p:xfrm>
          <a:off x="-1" y="2852936"/>
          <a:ext cx="9144000" cy="4100933"/>
        </p:xfrm>
        <a:graphic>
          <a:graphicData uri="http://schemas.openxmlformats.org/drawingml/2006/table">
            <a:tbl>
              <a:tblPr rtl="1" firstRow="1" firstCol="1" bandRow="1">
                <a:tableStyleId>{5C22544A-7EE6-4342-B048-85BDC9FD1C3A}</a:tableStyleId>
              </a:tblPr>
              <a:tblGrid>
                <a:gridCol w="2203250">
                  <a:extLst>
                    <a:ext uri="{9D8B030D-6E8A-4147-A177-3AD203B41FA5}">
                      <a16:colId xmlns:a16="http://schemas.microsoft.com/office/drawing/2014/main" val="20000"/>
                    </a:ext>
                  </a:extLst>
                </a:gridCol>
                <a:gridCol w="2164423">
                  <a:extLst>
                    <a:ext uri="{9D8B030D-6E8A-4147-A177-3AD203B41FA5}">
                      <a16:colId xmlns:a16="http://schemas.microsoft.com/office/drawing/2014/main" val="20001"/>
                    </a:ext>
                  </a:extLst>
                </a:gridCol>
                <a:gridCol w="4776327">
                  <a:extLst>
                    <a:ext uri="{9D8B030D-6E8A-4147-A177-3AD203B41FA5}">
                      <a16:colId xmlns:a16="http://schemas.microsoft.com/office/drawing/2014/main" val="20002"/>
                    </a:ext>
                  </a:extLst>
                </a:gridCol>
              </a:tblGrid>
              <a:tr h="982328">
                <a:tc>
                  <a:txBody>
                    <a:bodyPr/>
                    <a:lstStyle/>
                    <a:p>
                      <a:pPr algn="ctr" rtl="1">
                        <a:lnSpc>
                          <a:spcPct val="150000"/>
                        </a:lnSpc>
                        <a:spcAft>
                          <a:spcPts val="1000"/>
                        </a:spcAft>
                      </a:pPr>
                      <a:r>
                        <a:rPr lang="en-US" sz="2400" dirty="0">
                          <a:solidFill>
                            <a:srgbClr val="FF0000"/>
                          </a:solidFill>
                          <a:effectLst/>
                        </a:rPr>
                        <a:t> </a:t>
                      </a:r>
                      <a:r>
                        <a:rPr lang="he-IL" sz="2400" u="sng" dirty="0">
                          <a:solidFill>
                            <a:srgbClr val="FF0000"/>
                          </a:solidFill>
                          <a:effectLst/>
                        </a:rPr>
                        <a:t>שם הספר</a:t>
                      </a:r>
                      <a:endParaRPr lang="en-US" sz="2400" dirty="0">
                        <a:solidFill>
                          <a:srgbClr val="FF0000"/>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r>
                        <a:rPr lang="he-IL" sz="2400" u="sng" dirty="0">
                          <a:solidFill>
                            <a:srgbClr val="FF0000"/>
                          </a:solidFill>
                          <a:effectLst/>
                        </a:rPr>
                        <a:t>המחבר</a:t>
                      </a:r>
                      <a:endParaRPr lang="en-US" sz="2400" dirty="0">
                        <a:solidFill>
                          <a:srgbClr val="FF0000"/>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r>
                        <a:rPr lang="he-IL" sz="2400" u="sng" dirty="0">
                          <a:solidFill>
                            <a:srgbClr val="FF0000"/>
                          </a:solidFill>
                          <a:effectLst/>
                        </a:rPr>
                        <a:t>במה עוסק הספר</a:t>
                      </a:r>
                      <a:endParaRPr lang="en-US" sz="2400" dirty="0">
                        <a:solidFill>
                          <a:srgbClr val="FF0000"/>
                        </a:solidFill>
                        <a:effectLst/>
                        <a:latin typeface="Arial Rounded MT Bold"/>
                        <a:ea typeface="Calibri"/>
                        <a:cs typeface="Aharoni"/>
                      </a:endParaRPr>
                    </a:p>
                  </a:txBody>
                  <a:tcPr marL="68574" marR="68574" marT="0" marB="0"/>
                </a:tc>
                <a:extLst>
                  <a:ext uri="{0D108BD9-81ED-4DB2-BD59-A6C34878D82A}">
                    <a16:rowId xmlns:a16="http://schemas.microsoft.com/office/drawing/2014/main" val="10000"/>
                  </a:ext>
                </a:extLst>
              </a:tr>
              <a:tr h="912515">
                <a:tc>
                  <a:txBody>
                    <a:bodyPr/>
                    <a:lstStyle/>
                    <a:p>
                      <a:pPr algn="ctr" rtl="1">
                        <a:lnSpc>
                          <a:spcPct val="150000"/>
                        </a:lnSpc>
                        <a:spcAft>
                          <a:spcPts val="1000"/>
                        </a:spcAft>
                      </a:pPr>
                      <a:r>
                        <a:rPr lang="he-IL" sz="1800" dirty="0">
                          <a:solidFill>
                            <a:schemeClr val="tx1"/>
                          </a:solidFill>
                          <a:effectLst/>
                        </a:rPr>
                        <a:t>שאילתות                </a:t>
                      </a:r>
                      <a:endParaRPr lang="en-US" sz="2400" dirty="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extLst>
                  <a:ext uri="{0D108BD9-81ED-4DB2-BD59-A6C34878D82A}">
                    <a16:rowId xmlns:a16="http://schemas.microsoft.com/office/drawing/2014/main" val="10001"/>
                  </a:ext>
                </a:extLst>
              </a:tr>
              <a:tr h="1233876">
                <a:tc>
                  <a:txBody>
                    <a:bodyPr/>
                    <a:lstStyle/>
                    <a:p>
                      <a:pPr algn="ctr" rtl="1">
                        <a:lnSpc>
                          <a:spcPct val="150000"/>
                        </a:lnSpc>
                        <a:spcAft>
                          <a:spcPts val="1000"/>
                        </a:spcAft>
                      </a:pPr>
                      <a:r>
                        <a:rPr lang="he-IL" sz="1800">
                          <a:solidFill>
                            <a:schemeClr val="tx1"/>
                          </a:solidFill>
                          <a:effectLst/>
                        </a:rPr>
                        <a:t>סידורים                </a:t>
                      </a:r>
                      <a:endParaRPr lang="en-US" sz="240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extLst>
                  <a:ext uri="{0D108BD9-81ED-4DB2-BD59-A6C34878D82A}">
                    <a16:rowId xmlns:a16="http://schemas.microsoft.com/office/drawing/2014/main" val="10002"/>
                  </a:ext>
                </a:extLst>
              </a:tr>
              <a:tr h="972214">
                <a:tc>
                  <a:txBody>
                    <a:bodyPr/>
                    <a:lstStyle/>
                    <a:p>
                      <a:pPr algn="ctr" rtl="1">
                        <a:lnSpc>
                          <a:spcPct val="150000"/>
                        </a:lnSpc>
                        <a:spcAft>
                          <a:spcPts val="1000"/>
                        </a:spcAft>
                      </a:pPr>
                      <a:r>
                        <a:rPr lang="he-IL" sz="1800" dirty="0">
                          <a:solidFill>
                            <a:schemeClr val="tx1"/>
                          </a:solidFill>
                          <a:effectLst/>
                        </a:rPr>
                        <a:t>אגרת ( מכתב )                    </a:t>
                      </a:r>
                      <a:endParaRPr lang="en-US" sz="2400" dirty="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tc>
                  <a:txBody>
                    <a:bodyPr/>
                    <a:lstStyle/>
                    <a:p>
                      <a:pPr algn="ctr" rtl="1">
                        <a:lnSpc>
                          <a:spcPct val="150000"/>
                        </a:lnSpc>
                        <a:spcAft>
                          <a:spcPts val="1000"/>
                        </a:spcAft>
                      </a:pPr>
                      <a:endParaRPr lang="en-US" sz="2400" dirty="0">
                        <a:solidFill>
                          <a:schemeClr val="tx1"/>
                        </a:solidFill>
                        <a:effectLst/>
                        <a:latin typeface="Arial Rounded MT Bold"/>
                        <a:ea typeface="Calibri"/>
                        <a:cs typeface="Aharoni"/>
                      </a:endParaRPr>
                    </a:p>
                  </a:txBody>
                  <a:tcPr marL="68574" marR="68574" marT="0" marB="0"/>
                </a:tc>
                <a:extLst>
                  <a:ext uri="{0D108BD9-81ED-4DB2-BD59-A6C34878D82A}">
                    <a16:rowId xmlns:a16="http://schemas.microsoft.com/office/drawing/2014/main" val="10003"/>
                  </a:ext>
                </a:extLst>
              </a:tr>
            </a:tbl>
          </a:graphicData>
        </a:graphic>
      </p:graphicFrame>
      <p:sp>
        <p:nvSpPr>
          <p:cNvPr id="4" name="TextBox 3"/>
          <p:cNvSpPr txBox="1">
            <a:spLocks noChangeArrowheads="1"/>
          </p:cNvSpPr>
          <p:nvPr/>
        </p:nvSpPr>
        <p:spPr bwMode="auto">
          <a:xfrm>
            <a:off x="5219700" y="2803524"/>
            <a:ext cx="143986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spcBef>
                <a:spcPct val="20000"/>
              </a:spcBef>
              <a:buClrTx/>
              <a:buFontTx/>
              <a:buNone/>
            </a:pPr>
            <a:endParaRPr lang="he-IL" altLang="he-IL" sz="2000" b="1" dirty="0"/>
          </a:p>
          <a:p>
            <a:pPr algn="r" rtl="1">
              <a:spcBef>
                <a:spcPct val="20000"/>
              </a:spcBef>
              <a:buClrTx/>
              <a:buFontTx/>
              <a:buNone/>
            </a:pPr>
            <a:endParaRPr lang="he-IL" altLang="he-IL" sz="2000" b="1" dirty="0"/>
          </a:p>
          <a:p>
            <a:pPr algn="r" rtl="1">
              <a:spcBef>
                <a:spcPct val="20000"/>
              </a:spcBef>
              <a:buClrTx/>
              <a:buFontTx/>
              <a:buNone/>
            </a:pPr>
            <a:endParaRPr lang="he-IL" altLang="he-IL" sz="2000" b="1" dirty="0"/>
          </a:p>
          <a:p>
            <a:pPr algn="r" rtl="1">
              <a:spcBef>
                <a:spcPct val="20000"/>
              </a:spcBef>
              <a:buClrTx/>
              <a:buFontTx/>
              <a:buNone/>
            </a:pPr>
            <a:r>
              <a:rPr lang="he-IL" altLang="he-IL" sz="2000" b="1" dirty="0">
                <a:solidFill>
                  <a:srgbClr val="7030A0"/>
                </a:solidFill>
              </a:rPr>
              <a:t>רב </a:t>
            </a:r>
            <a:r>
              <a:rPr lang="he-IL" altLang="he-IL" sz="2000" b="1" dirty="0" err="1">
                <a:solidFill>
                  <a:srgbClr val="7030A0"/>
                </a:solidFill>
              </a:rPr>
              <a:t>אחאי</a:t>
            </a:r>
            <a:r>
              <a:rPr lang="he-IL" altLang="he-IL" sz="2000" b="1" dirty="0">
                <a:solidFill>
                  <a:srgbClr val="7030A0"/>
                </a:solidFill>
              </a:rPr>
              <a:t> גאון</a:t>
            </a:r>
            <a:endParaRPr lang="en-US" altLang="he-IL" sz="2800" b="1" dirty="0">
              <a:solidFill>
                <a:srgbClr val="7030A0"/>
              </a:solidFill>
              <a:latin typeface="Arial Rounded MT Bold" pitchFamily="34" charset="0"/>
              <a:ea typeface="Calibri" pitchFamily="34" charset="0"/>
              <a:cs typeface="Aharoni" pitchFamily="2" charset="-79"/>
            </a:endParaRPr>
          </a:p>
          <a:p>
            <a:pPr>
              <a:spcBef>
                <a:spcPct val="20000"/>
              </a:spcBef>
              <a:buClrTx/>
            </a:pPr>
            <a:endParaRPr lang="he-IL" altLang="he-IL" sz="2000" b="1" dirty="0"/>
          </a:p>
        </p:txBody>
      </p:sp>
      <p:sp>
        <p:nvSpPr>
          <p:cNvPr id="5" name="TextBox 4"/>
          <p:cNvSpPr txBox="1">
            <a:spLocks noChangeArrowheads="1"/>
          </p:cNvSpPr>
          <p:nvPr/>
        </p:nvSpPr>
        <p:spPr bwMode="auto">
          <a:xfrm>
            <a:off x="1258888" y="2803525"/>
            <a:ext cx="331311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spcBef>
                <a:spcPct val="20000"/>
              </a:spcBef>
              <a:buClrTx/>
              <a:buFontTx/>
              <a:buNone/>
            </a:pPr>
            <a:endParaRPr lang="he-IL" altLang="he-IL" sz="2000" b="1" dirty="0"/>
          </a:p>
          <a:p>
            <a:pPr algn="r" rtl="1">
              <a:spcBef>
                <a:spcPct val="20000"/>
              </a:spcBef>
              <a:buClrTx/>
              <a:buFontTx/>
              <a:buNone/>
            </a:pPr>
            <a:endParaRPr lang="he-IL" altLang="he-IL" sz="2000" b="1" dirty="0"/>
          </a:p>
          <a:p>
            <a:pPr algn="r" rtl="1">
              <a:spcBef>
                <a:spcPct val="20000"/>
              </a:spcBef>
              <a:buClrTx/>
              <a:buFontTx/>
              <a:buNone/>
            </a:pPr>
            <a:endParaRPr lang="he-IL" altLang="he-IL" sz="2000" b="1" dirty="0"/>
          </a:p>
          <a:p>
            <a:pPr algn="r" rtl="1">
              <a:spcBef>
                <a:spcPct val="20000"/>
              </a:spcBef>
              <a:buClrTx/>
              <a:buFontTx/>
              <a:buNone/>
            </a:pPr>
            <a:r>
              <a:rPr lang="he-IL" altLang="he-IL" sz="2000" b="1" dirty="0"/>
              <a:t>דרשות בהלכה ובאגדה לפי סדר פרשיות השבוע</a:t>
            </a:r>
            <a:endParaRPr lang="en-US" altLang="he-IL" sz="2800" b="1" dirty="0">
              <a:latin typeface="Arial Rounded MT Bold" pitchFamily="34" charset="0"/>
              <a:ea typeface="Calibri" pitchFamily="34" charset="0"/>
              <a:cs typeface="Aharoni" pitchFamily="2" charset="-79"/>
            </a:endParaRPr>
          </a:p>
          <a:p>
            <a:pPr algn="r" rtl="1">
              <a:spcBef>
                <a:spcPct val="20000"/>
              </a:spcBef>
              <a:buClrTx/>
            </a:pPr>
            <a:endParaRPr lang="he-IL" altLang="he-IL" sz="2000" b="1" dirty="0"/>
          </a:p>
        </p:txBody>
      </p:sp>
      <p:sp>
        <p:nvSpPr>
          <p:cNvPr id="6" name="TextBox 5"/>
          <p:cNvSpPr txBox="1">
            <a:spLocks noChangeArrowheads="1"/>
          </p:cNvSpPr>
          <p:nvPr/>
        </p:nvSpPr>
        <p:spPr bwMode="auto">
          <a:xfrm>
            <a:off x="4975226" y="4611239"/>
            <a:ext cx="1800225" cy="49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lnSpc>
                <a:spcPct val="150000"/>
              </a:lnSpc>
              <a:spcBef>
                <a:spcPct val="20000"/>
              </a:spcBef>
              <a:spcAft>
                <a:spcPts val="1000"/>
              </a:spcAft>
              <a:buClrTx/>
              <a:buFontTx/>
              <a:buNone/>
            </a:pPr>
            <a:r>
              <a:rPr lang="he-IL" altLang="he-IL" sz="2000" b="1" dirty="0">
                <a:solidFill>
                  <a:srgbClr val="7030A0"/>
                </a:solidFill>
              </a:rPr>
              <a:t>רב עמרם גאון</a:t>
            </a:r>
            <a:endParaRPr lang="en-US" altLang="he-IL" sz="2800" b="1" dirty="0">
              <a:solidFill>
                <a:srgbClr val="7030A0"/>
              </a:solidFill>
            </a:endParaRPr>
          </a:p>
        </p:txBody>
      </p:sp>
      <p:sp>
        <p:nvSpPr>
          <p:cNvPr id="7" name="TextBox 6"/>
          <p:cNvSpPr txBox="1">
            <a:spLocks noChangeArrowheads="1"/>
          </p:cNvSpPr>
          <p:nvPr/>
        </p:nvSpPr>
        <p:spPr bwMode="auto">
          <a:xfrm>
            <a:off x="1044574" y="4766506"/>
            <a:ext cx="35274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spcBef>
                <a:spcPct val="20000"/>
              </a:spcBef>
              <a:buClrTx/>
              <a:buNone/>
            </a:pPr>
            <a:r>
              <a:rPr lang="he-IL" altLang="he-IL" sz="2000" b="1" dirty="0"/>
              <a:t>חיבור משמעותי מאוד,</a:t>
            </a:r>
          </a:p>
          <a:p>
            <a:pPr algn="r" rtl="1">
              <a:spcBef>
                <a:spcPct val="20000"/>
              </a:spcBef>
              <a:buClrTx/>
              <a:buNone/>
            </a:pPr>
            <a:r>
              <a:rPr lang="he-IL" altLang="he-IL" sz="2000" b="1" dirty="0"/>
              <a:t>סידור זה הוא מקור מרכזי להלכות תפילה, לנוסחאות התפילה ועוד.</a:t>
            </a:r>
          </a:p>
        </p:txBody>
      </p:sp>
      <p:sp>
        <p:nvSpPr>
          <p:cNvPr id="8" name="TextBox 7"/>
          <p:cNvSpPr txBox="1">
            <a:spLocks noChangeArrowheads="1"/>
          </p:cNvSpPr>
          <p:nvPr/>
        </p:nvSpPr>
        <p:spPr bwMode="auto">
          <a:xfrm>
            <a:off x="5191919" y="5995844"/>
            <a:ext cx="1366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spcBef>
                <a:spcPct val="20000"/>
              </a:spcBef>
              <a:buClrTx/>
              <a:buFontTx/>
              <a:buNone/>
            </a:pPr>
            <a:r>
              <a:rPr lang="he-IL" altLang="he-IL" sz="2000" b="1" dirty="0">
                <a:solidFill>
                  <a:srgbClr val="7030A0"/>
                </a:solidFill>
              </a:rPr>
              <a:t>רב </a:t>
            </a:r>
            <a:r>
              <a:rPr lang="he-IL" altLang="he-IL" sz="2000" b="1" dirty="0" err="1">
                <a:solidFill>
                  <a:srgbClr val="7030A0"/>
                </a:solidFill>
              </a:rPr>
              <a:t>שרירא</a:t>
            </a:r>
            <a:r>
              <a:rPr lang="he-IL" altLang="he-IL" sz="2000" b="1" dirty="0">
                <a:solidFill>
                  <a:srgbClr val="7030A0"/>
                </a:solidFill>
              </a:rPr>
              <a:t> גאון</a:t>
            </a:r>
            <a:endParaRPr lang="en-US" altLang="he-IL" sz="2800" b="1" dirty="0">
              <a:solidFill>
                <a:srgbClr val="7030A0"/>
              </a:solidFill>
              <a:latin typeface="Arial Rounded MT Bold" pitchFamily="34" charset="0"/>
              <a:ea typeface="Calibri" pitchFamily="34" charset="0"/>
              <a:cs typeface="Aharoni" pitchFamily="2" charset="-79"/>
            </a:endParaRPr>
          </a:p>
        </p:txBody>
      </p:sp>
      <p:sp>
        <p:nvSpPr>
          <p:cNvPr id="9" name="TextBox 8"/>
          <p:cNvSpPr txBox="1">
            <a:spLocks noChangeArrowheads="1"/>
          </p:cNvSpPr>
          <p:nvPr/>
        </p:nvSpPr>
        <p:spPr bwMode="auto">
          <a:xfrm>
            <a:off x="1026205" y="5986863"/>
            <a:ext cx="34559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Clr>
                <a:schemeClr val="tx1"/>
              </a:buClr>
              <a:defRPr kumimoji="1" sz="3000">
                <a:solidFill>
                  <a:schemeClr val="tx1"/>
                </a:solidFill>
                <a:latin typeface="Tahoma" pitchFamily="34" charset="0"/>
              </a:defRPr>
            </a:lvl1pPr>
            <a:lvl2pPr marL="742950" indent="-285750">
              <a:spcBef>
                <a:spcPct val="40000"/>
              </a:spcBef>
              <a:buClr>
                <a:schemeClr val="tx1"/>
              </a:buClr>
              <a:buChar char="–"/>
              <a:defRPr kumimoji="1" sz="2600">
                <a:solidFill>
                  <a:schemeClr val="tx1"/>
                </a:solidFill>
                <a:latin typeface="Tahoma" pitchFamily="34" charset="0"/>
              </a:defRPr>
            </a:lvl2pPr>
            <a:lvl3pPr marL="1143000" indent="-228600">
              <a:lnSpc>
                <a:spcPct val="95000"/>
              </a:lnSpc>
              <a:spcBef>
                <a:spcPct val="35000"/>
              </a:spcBef>
              <a:defRPr kumimoji="1" sz="2400">
                <a:solidFill>
                  <a:schemeClr val="tx1"/>
                </a:solidFill>
                <a:latin typeface="Tahoma" pitchFamily="34" charset="0"/>
              </a:defRPr>
            </a:lvl3pPr>
            <a:lvl4pPr marL="1600200" indent="-228600">
              <a:lnSpc>
                <a:spcPct val="75000"/>
              </a:lnSpc>
              <a:spcBef>
                <a:spcPct val="30000"/>
              </a:spcBef>
              <a:buChar char="–"/>
              <a:defRPr kumimoji="1" sz="2000">
                <a:solidFill>
                  <a:schemeClr val="tx1"/>
                </a:solidFill>
                <a:latin typeface="Tahoma" pitchFamily="34" charset="0"/>
              </a:defRPr>
            </a:lvl4pPr>
            <a:lvl5pPr marL="2057400" indent="-228600">
              <a:lnSpc>
                <a:spcPct val="75000"/>
              </a:lnSpc>
              <a:spcBef>
                <a:spcPct val="30000"/>
              </a:spcBef>
              <a:buChar char="»"/>
              <a:defRPr kumimoji="1">
                <a:solidFill>
                  <a:schemeClr val="tx1"/>
                </a:solidFill>
                <a:latin typeface="Tahoma" pitchFamily="34" charset="0"/>
              </a:defRPr>
            </a:lvl5pPr>
            <a:lvl6pPr marL="25146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6pPr>
            <a:lvl7pPr marL="29718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7pPr>
            <a:lvl8pPr marL="34290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8pPr>
            <a:lvl9pPr marL="3886200" indent="-228600" algn="l" rtl="0" eaLnBrk="0" fontAlgn="base" hangingPunct="0">
              <a:lnSpc>
                <a:spcPct val="75000"/>
              </a:lnSpc>
              <a:spcBef>
                <a:spcPct val="30000"/>
              </a:spcBef>
              <a:spcAft>
                <a:spcPct val="0"/>
              </a:spcAft>
              <a:buChar char="»"/>
              <a:defRPr kumimoji="1">
                <a:solidFill>
                  <a:schemeClr val="tx1"/>
                </a:solidFill>
                <a:latin typeface="Tahoma" pitchFamily="34" charset="0"/>
              </a:defRPr>
            </a:lvl9pPr>
          </a:lstStyle>
          <a:p>
            <a:pPr algn="r" rtl="1">
              <a:spcBef>
                <a:spcPct val="20000"/>
              </a:spcBef>
              <a:buClrTx/>
              <a:buFontTx/>
              <a:buNone/>
            </a:pPr>
            <a:r>
              <a:rPr lang="he-IL" altLang="he-IL" sz="2000" b="1" dirty="0"/>
              <a:t>אגרת המתארת את השתלשלות מסירת התורה שבעל פה ממשה רבנו, דור אחרי דור</a:t>
            </a:r>
            <a:endParaRPr lang="en-US" altLang="he-IL" sz="2800" b="1" dirty="0">
              <a:latin typeface="Arial Rounded MT Bold" pitchFamily="34" charset="0"/>
              <a:ea typeface="Calibri" pitchFamily="34" charset="0"/>
              <a:cs typeface="Aharoni" pitchFamily="2" charset="-79"/>
            </a:endParaRPr>
          </a:p>
        </p:txBody>
      </p:sp>
      <p:sp>
        <p:nvSpPr>
          <p:cNvPr id="2" name="מלבן 1">
            <a:extLst>
              <a:ext uri="{FF2B5EF4-FFF2-40B4-BE49-F238E27FC236}">
                <a16:creationId xmlns:a16="http://schemas.microsoft.com/office/drawing/2014/main" id="{DC588E64-7088-44F0-AB5D-C411D425393F}"/>
              </a:ext>
            </a:extLst>
          </p:cNvPr>
          <p:cNvSpPr/>
          <p:nvPr/>
        </p:nvSpPr>
        <p:spPr>
          <a:xfrm>
            <a:off x="2483768" y="-66055"/>
            <a:ext cx="5112567" cy="553998"/>
          </a:xfrm>
          <a:prstGeom prst="rect">
            <a:avLst/>
          </a:prstGeom>
        </p:spPr>
        <p:txBody>
          <a:bodyPr wrap="square">
            <a:spAutoFit/>
          </a:bodyPr>
          <a:lstStyle/>
          <a:p>
            <a:pPr>
              <a:buNone/>
            </a:pPr>
            <a:r>
              <a:rPr lang="he-IL" b="1" dirty="0">
                <a:solidFill>
                  <a:srgbClr val="FF0000"/>
                </a:solidFill>
              </a:rPr>
              <a:t>תקופת הגאונים </a:t>
            </a:r>
            <a:r>
              <a:rPr lang="he-IL" dirty="0">
                <a:solidFill>
                  <a:srgbClr val="FF0000"/>
                </a:solidFill>
              </a:rPr>
              <a:t>(</a:t>
            </a:r>
            <a:r>
              <a:rPr lang="he-IL" sz="2400" b="1" dirty="0">
                <a:solidFill>
                  <a:srgbClr val="FF0000"/>
                </a:solidFill>
              </a:rPr>
              <a:t>לאחר הסבוראים</a:t>
            </a:r>
            <a:r>
              <a:rPr lang="he-IL" dirty="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1000"/>
                                        <p:tgtEl>
                                          <p:spTgt spid="2058"/>
                                        </p:tgtEl>
                                      </p:cBhvr>
                                    </p:animEffect>
                                    <p:anim calcmode="lin" valueType="num">
                                      <p:cBhvr>
                                        <p:cTn id="8" dur="1000" fill="hold"/>
                                        <p:tgtEl>
                                          <p:spTgt spid="2058"/>
                                        </p:tgtEl>
                                        <p:attrNameLst>
                                          <p:attrName>ppt_x</p:attrName>
                                        </p:attrNameLst>
                                      </p:cBhvr>
                                      <p:tavLst>
                                        <p:tav tm="0">
                                          <p:val>
                                            <p:strVal val="#ppt_x"/>
                                          </p:val>
                                        </p:tav>
                                        <p:tav tm="100000">
                                          <p:val>
                                            <p:strVal val="#ppt_x"/>
                                          </p:val>
                                        </p:tav>
                                      </p:tavLst>
                                    </p:anim>
                                    <p:anim calcmode="lin" valueType="num">
                                      <p:cBhvr>
                                        <p:cTn id="9"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27584" y="116632"/>
            <a:ext cx="7772400" cy="1143000"/>
          </a:xfrm>
        </p:spPr>
        <p:txBody>
          <a:bodyPr/>
          <a:lstStyle/>
          <a:p>
            <a:pPr algn="ctr" rtl="1">
              <a:defRPr/>
            </a:pPr>
            <a:r>
              <a:rPr lang="he-IL" altLang="he-IL" b="1" dirty="0">
                <a:solidFill>
                  <a:srgbClr val="FF0000"/>
                </a:solidFill>
              </a:rPr>
              <a:t>תקופת הראשונים</a:t>
            </a:r>
            <a:endParaRPr lang="en-US" altLang="he-IL" b="1" dirty="0">
              <a:solidFill>
                <a:srgbClr val="FF0000"/>
              </a:solidFill>
            </a:endParaRPr>
          </a:p>
        </p:txBody>
      </p:sp>
      <p:sp>
        <p:nvSpPr>
          <p:cNvPr id="3" name="TextBox 2"/>
          <p:cNvSpPr txBox="1"/>
          <p:nvPr/>
        </p:nvSpPr>
        <p:spPr>
          <a:xfrm>
            <a:off x="1151620" y="1055593"/>
            <a:ext cx="7772400" cy="5539978"/>
          </a:xfrm>
          <a:prstGeom prst="rect">
            <a:avLst/>
          </a:prstGeom>
          <a:noFill/>
        </p:spPr>
        <p:txBody>
          <a:bodyPr wrap="square" rtlCol="1">
            <a:spAutoFit/>
          </a:bodyPr>
          <a:lstStyle/>
          <a:p>
            <a:pPr algn="r" rtl="1">
              <a:buNone/>
            </a:pPr>
            <a:r>
              <a:rPr lang="he-IL" altLang="he-IL" b="1" dirty="0"/>
              <a:t>במקביל לסיום תקופת הגאונים ודעיכתן של הישיבות בבבל החלו להתפתח מרכזי תורה אחרים </a:t>
            </a:r>
            <a:r>
              <a:rPr lang="he-IL" altLang="he-IL" b="1" dirty="0">
                <a:solidFill>
                  <a:srgbClr val="7030A0"/>
                </a:solidFill>
              </a:rPr>
              <a:t>במצרים, צפון אפריקה, ספרד ואשכנז</a:t>
            </a:r>
            <a:r>
              <a:rPr lang="he-IL" altLang="he-IL" b="1" dirty="0"/>
              <a:t> (</a:t>
            </a:r>
            <a:r>
              <a:rPr lang="he-IL" altLang="he-IL" sz="2400" b="1" dirty="0"/>
              <a:t>צרפת וגרמניה של היום)</a:t>
            </a:r>
          </a:p>
          <a:p>
            <a:pPr algn="r" rtl="1">
              <a:buNone/>
            </a:pPr>
            <a:endParaRPr lang="he-IL" altLang="he-IL" b="1" dirty="0"/>
          </a:p>
          <a:p>
            <a:pPr algn="r" rtl="1">
              <a:buNone/>
            </a:pPr>
            <a:r>
              <a:rPr lang="he-IL" altLang="he-IL" b="1" dirty="0"/>
              <a:t>כיצד התפתחו מוקדים אלה? המסורת מספרת על ארבעה חכמים גדולים שהפליגו בספינה לדבר מצוה ונפלו בשבי, וכל אחד מהם הורד על ידי השובים בארץ אחרת ונפדה על ידי הקהילה המקומית וחכמים אלה הקימו את מרכזי התורה.</a:t>
            </a:r>
          </a:p>
          <a:p>
            <a:pPr algn="r" rtl="1">
              <a:buNone/>
            </a:pPr>
            <a:r>
              <a:rPr lang="he-IL" altLang="he-IL" b="1" dirty="0"/>
              <a:t>מרכזי תורה אלו התחילו את תקופת הראשונים</a:t>
            </a:r>
          </a:p>
          <a:p>
            <a:pPr algn="r" rtl="1">
              <a:buNone/>
            </a:pPr>
            <a:r>
              <a:rPr lang="he-IL" altLang="he-IL" b="1" dirty="0"/>
              <a:t>שנפרסה במאות ה-11-15</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40168">
            <a:off x="77994" y="4979641"/>
            <a:ext cx="2664296" cy="17857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BEE4E4-9AB3-465D-9809-2A3B7506D921}"/>
              </a:ext>
            </a:extLst>
          </p:cNvPr>
          <p:cNvSpPr>
            <a:spLocks noGrp="1"/>
          </p:cNvSpPr>
          <p:nvPr>
            <p:ph type="title"/>
          </p:nvPr>
        </p:nvSpPr>
        <p:spPr>
          <a:xfrm>
            <a:off x="3059832" y="0"/>
            <a:ext cx="7859216" cy="980728"/>
          </a:xfrm>
        </p:spPr>
        <p:txBody>
          <a:bodyPr/>
          <a:lstStyle/>
          <a:p>
            <a:r>
              <a:rPr lang="he-IL" b="1" dirty="0">
                <a:solidFill>
                  <a:srgbClr val="FF0000"/>
                </a:solidFill>
              </a:rPr>
              <a:t>תקופת הראשונים</a:t>
            </a:r>
          </a:p>
        </p:txBody>
      </p:sp>
      <p:sp>
        <p:nvSpPr>
          <p:cNvPr id="3" name="מציין מיקום תוכן 2">
            <a:extLst>
              <a:ext uri="{FF2B5EF4-FFF2-40B4-BE49-F238E27FC236}">
                <a16:creationId xmlns:a16="http://schemas.microsoft.com/office/drawing/2014/main" id="{DA550445-D7AC-4CD8-80EA-787D0C55F7E7}"/>
              </a:ext>
            </a:extLst>
          </p:cNvPr>
          <p:cNvSpPr>
            <a:spLocks noGrp="1"/>
          </p:cNvSpPr>
          <p:nvPr>
            <p:ph idx="1"/>
          </p:nvPr>
        </p:nvSpPr>
        <p:spPr>
          <a:xfrm>
            <a:off x="0" y="934063"/>
            <a:ext cx="9144000" cy="6309320"/>
          </a:xfrm>
        </p:spPr>
        <p:txBody>
          <a:bodyPr>
            <a:normAutofit fontScale="92500" lnSpcReduction="20000"/>
          </a:bodyPr>
          <a:lstStyle/>
          <a:p>
            <a:r>
              <a:rPr lang="he-IL" b="1" dirty="0">
                <a:solidFill>
                  <a:srgbClr val="7030A0"/>
                </a:solidFill>
              </a:rPr>
              <a:t>רבינו חננאל- </a:t>
            </a:r>
            <a:r>
              <a:rPr lang="he-IL" sz="2400" dirty="0"/>
              <a:t>צפון אפריקה </a:t>
            </a:r>
            <a:r>
              <a:rPr lang="he-IL" sz="2400" u="sng" dirty="0">
                <a:effectLst>
                  <a:outerShdw blurRad="38100" dist="38100" dir="2700000" algn="tl">
                    <a:srgbClr val="000000">
                      <a:alpha val="43137"/>
                    </a:srgbClr>
                  </a:outerShdw>
                </a:effectLst>
              </a:rPr>
              <a:t>כתב פירוש מקיף לתלמוד הבבלי.  </a:t>
            </a:r>
          </a:p>
          <a:p>
            <a:pPr marL="0" indent="0">
              <a:buNone/>
            </a:pPr>
            <a:r>
              <a:rPr lang="he-IL" sz="2400" dirty="0"/>
              <a:t>       </a:t>
            </a:r>
            <a:r>
              <a:rPr lang="he-IL" sz="2400" dirty="0">
                <a:effectLst>
                  <a:outerShdw blurRad="38100" dist="38100" dir="2700000" algn="tl">
                    <a:srgbClr val="000000">
                      <a:alpha val="43137"/>
                    </a:srgbClr>
                  </a:outerShdw>
                </a:effectLst>
              </a:rPr>
              <a:t>מודפס בתוך ספר התלמוד.</a:t>
            </a:r>
          </a:p>
          <a:p>
            <a:r>
              <a:rPr lang="he-IL" b="1" dirty="0">
                <a:solidFill>
                  <a:srgbClr val="7030A0"/>
                </a:solidFill>
              </a:rPr>
              <a:t>רבי יצחק אלפסי (</a:t>
            </a:r>
            <a:r>
              <a:rPr lang="he-IL" b="1" dirty="0" err="1">
                <a:solidFill>
                  <a:srgbClr val="7030A0"/>
                </a:solidFill>
              </a:rPr>
              <a:t>הרי"ף</a:t>
            </a:r>
            <a:r>
              <a:rPr lang="he-IL" b="1" dirty="0">
                <a:solidFill>
                  <a:srgbClr val="7030A0"/>
                </a:solidFill>
              </a:rPr>
              <a:t>)- </a:t>
            </a:r>
            <a:r>
              <a:rPr lang="he-IL" sz="2400" b="1" dirty="0"/>
              <a:t>תלמידו של רבינו חננאל, חיבר חיבור הלכתי לפי סדר התלמוד, ובו מסכם את המסקנות ההלכתיות הרלוונטיות. חיבור זה מכונה "התלמוד הקטן"- היה לספר יסוד, מודפס כיום בסוף כרך מהתלמוד הבבלי. בעקבות חיבור זה נכתבו חיבורים הלכתיים נוספים הדומים בתכנם ההלכתי לחיבורו של </a:t>
            </a:r>
            <a:r>
              <a:rPr lang="he-IL" sz="2400" b="1" dirty="0" err="1"/>
              <a:t>הרי"ף</a:t>
            </a:r>
            <a:r>
              <a:rPr lang="he-IL" sz="2400" b="1" dirty="0"/>
              <a:t>, הבולט שבהם הוא חיבורו של רבנו אשר (</a:t>
            </a:r>
            <a:r>
              <a:rPr lang="he-IL" sz="2400" b="1" dirty="0" err="1"/>
              <a:t>הרא"ש</a:t>
            </a:r>
            <a:r>
              <a:rPr lang="he-IL" sz="2400" b="1" dirty="0"/>
              <a:t>). גם חיבור זה מודפס כיום בכל כרך מהתלמוד הבבלי.</a:t>
            </a:r>
          </a:p>
          <a:p>
            <a:r>
              <a:rPr lang="he-IL" sz="3000" b="1" dirty="0">
                <a:solidFill>
                  <a:srgbClr val="7030A0"/>
                </a:solidFill>
              </a:rPr>
              <a:t>רבי שלמה יצחקי (רש"י) </a:t>
            </a:r>
            <a:r>
              <a:rPr lang="he-IL" sz="2400" dirty="0"/>
              <a:t>– </a:t>
            </a:r>
            <a:r>
              <a:rPr lang="he-IL" sz="2400" b="1" dirty="0"/>
              <a:t>אשכנז במאה ה-11, דמות מרכזית שחיבר פירוש לתורה ולנ"ך ,וכן פירוש מקיף לתלמוד. פירושי רש"י הם אוצרות לימודיים ורוחניים ודבריו משמשים עד היום אבני יסוד לכל לומד תנ"ך ותלמוד</a:t>
            </a:r>
          </a:p>
          <a:p>
            <a:r>
              <a:rPr lang="he-IL" sz="3000" b="1" dirty="0">
                <a:solidFill>
                  <a:srgbClr val="7030A0"/>
                </a:solidFill>
              </a:rPr>
              <a:t>בעלי התוספות- </a:t>
            </a:r>
            <a:r>
              <a:rPr lang="he-IL" sz="2400" b="1" dirty="0"/>
              <a:t>נכדיו של רש"י (במיוחד רבנו תם) תלמידיהם ותלמידי תלמידיהם, ייסדו שיטת לימוד המבררת לעומק את דברי הגמרא תוף עימות עם סוגיות ממסכתות שונות.</a:t>
            </a:r>
          </a:p>
          <a:p>
            <a:pPr marL="0" indent="0">
              <a:buNone/>
            </a:pPr>
            <a:r>
              <a:rPr lang="he-IL" sz="2400" b="1" dirty="0"/>
              <a:t>     דברי רש"י ובעלי התוספות מודפסים כיום בכל עמוד בתלמוד הבבלי</a:t>
            </a:r>
          </a:p>
          <a:p>
            <a:r>
              <a:rPr lang="he-IL" sz="2400" b="1" dirty="0"/>
              <a:t>ספרי חידושים לתלמוד הבבלי במשך ארבעה דורות בספרד (מאות 13-14) והם מהווים עד היום בסיס ללימוד הגמרא בעיון. מפעל זה החל ב</a:t>
            </a:r>
            <a:r>
              <a:rPr lang="he-IL" sz="2400" b="1" dirty="0">
                <a:solidFill>
                  <a:srgbClr val="7030A0"/>
                </a:solidFill>
              </a:rPr>
              <a:t>רמב"ן </a:t>
            </a:r>
            <a:r>
              <a:rPr lang="he-IL" sz="2400" b="1" dirty="0"/>
              <a:t>והמשיך בתלמידיו </a:t>
            </a:r>
            <a:r>
              <a:rPr lang="he-IL" sz="2400" b="1" dirty="0" err="1">
                <a:solidFill>
                  <a:srgbClr val="7030A0"/>
                </a:solidFill>
              </a:rPr>
              <a:t>רשב"א</a:t>
            </a:r>
            <a:r>
              <a:rPr lang="he-IL" sz="2400" b="1" dirty="0">
                <a:solidFill>
                  <a:srgbClr val="7030A0"/>
                </a:solidFill>
              </a:rPr>
              <a:t>,</a:t>
            </a:r>
            <a:r>
              <a:rPr lang="he-IL" sz="2400" b="1" dirty="0">
                <a:solidFill>
                  <a:srgbClr val="FF0000"/>
                </a:solidFill>
              </a:rPr>
              <a:t> </a:t>
            </a:r>
            <a:r>
              <a:rPr lang="he-IL" sz="2400" b="1" dirty="0" err="1">
                <a:solidFill>
                  <a:srgbClr val="7030A0"/>
                </a:solidFill>
              </a:rPr>
              <a:t>ריטב"א</a:t>
            </a:r>
            <a:r>
              <a:rPr lang="he-IL" sz="2400" b="1" dirty="0">
                <a:solidFill>
                  <a:srgbClr val="FF0000"/>
                </a:solidFill>
              </a:rPr>
              <a:t> </a:t>
            </a:r>
            <a:r>
              <a:rPr lang="he-IL" sz="2400" b="1" dirty="0" err="1"/>
              <a:t>ו</a:t>
            </a:r>
            <a:r>
              <a:rPr lang="he-IL" sz="2400" b="1" dirty="0" err="1">
                <a:solidFill>
                  <a:srgbClr val="7030A0"/>
                </a:solidFill>
              </a:rPr>
              <a:t>ר"ן</a:t>
            </a:r>
            <a:r>
              <a:rPr lang="he-IL" sz="2400" b="1" dirty="0">
                <a:solidFill>
                  <a:srgbClr val="7030A0"/>
                </a:solidFill>
              </a:rPr>
              <a:t> </a:t>
            </a:r>
            <a:r>
              <a:rPr lang="he-IL" sz="2400" b="1" dirty="0"/>
              <a:t>ועוד.</a:t>
            </a:r>
          </a:p>
        </p:txBody>
      </p:sp>
      <p:pic>
        <p:nvPicPr>
          <p:cNvPr id="3076" name="Picture 4" descr="×ª××¦××ª ×ª××× × ×¢×××¨ ××£ ×××¨×">
            <a:extLst>
              <a:ext uri="{FF2B5EF4-FFF2-40B4-BE49-F238E27FC236}">
                <a16:creationId xmlns:a16="http://schemas.microsoft.com/office/drawing/2014/main" id="{56633648-53D3-4C87-BBFF-2B5DA7B0A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0341">
            <a:off x="628353" y="83431"/>
            <a:ext cx="1312864" cy="179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98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in)">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ircle(in)">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22325" y="0"/>
            <a:ext cx="7689850" cy="1295400"/>
          </a:xfrm>
        </p:spPr>
        <p:txBody>
          <a:bodyPr/>
          <a:lstStyle/>
          <a:p>
            <a:pPr algn="r" rtl="1">
              <a:defRPr/>
            </a:pPr>
            <a:r>
              <a:rPr lang="he-IL" altLang="he-IL" b="1" dirty="0">
                <a:solidFill>
                  <a:srgbClr val="FF0000"/>
                </a:solidFill>
              </a:rPr>
              <a:t>ספרי פסיקה בתקופת הראשונים</a:t>
            </a:r>
            <a:endParaRPr lang="en-US" altLang="he-IL" b="1" dirty="0">
              <a:solidFill>
                <a:srgbClr val="FF0000"/>
              </a:solidFill>
            </a:endParaRPr>
          </a:p>
        </p:txBody>
      </p:sp>
      <p:sp>
        <p:nvSpPr>
          <p:cNvPr id="3" name="TextBox 2"/>
          <p:cNvSpPr txBox="1"/>
          <p:nvPr/>
        </p:nvSpPr>
        <p:spPr>
          <a:xfrm>
            <a:off x="18803" y="1124744"/>
            <a:ext cx="7361509" cy="5570756"/>
          </a:xfrm>
          <a:prstGeom prst="rect">
            <a:avLst/>
          </a:prstGeom>
          <a:noFill/>
        </p:spPr>
        <p:txBody>
          <a:bodyPr wrap="square" rtlCol="1">
            <a:spAutoFit/>
          </a:bodyPr>
          <a:lstStyle/>
          <a:p>
            <a:pPr algn="r" rtl="1">
              <a:buNone/>
            </a:pPr>
            <a:r>
              <a:rPr lang="he-IL" altLang="he-IL" b="1" u="sng" dirty="0">
                <a:solidFill>
                  <a:srgbClr val="7030A0"/>
                </a:solidFill>
              </a:rPr>
              <a:t>רמב"ם</a:t>
            </a:r>
            <a:r>
              <a:rPr lang="he-IL" altLang="he-IL" dirty="0"/>
              <a:t>- (</a:t>
            </a:r>
            <a:r>
              <a:rPr lang="he-IL" altLang="he-IL" sz="2000" dirty="0"/>
              <a:t>מאה 12) חיבר פירוש מקיף לשישה סדרי משנה, ובהמשך חיבר חיבור שמקיף את כל הנושאים ההלכתיים שבתורה שבעל פה:</a:t>
            </a:r>
          </a:p>
          <a:p>
            <a:pPr algn="r" rtl="1"/>
            <a:r>
              <a:rPr lang="he-IL" altLang="he-IL" dirty="0"/>
              <a:t>"</a:t>
            </a:r>
            <a:r>
              <a:rPr lang="he-IL" altLang="he-IL" b="1" dirty="0">
                <a:solidFill>
                  <a:schemeClr val="tx2">
                    <a:lumMod val="75000"/>
                  </a:schemeClr>
                </a:solidFill>
              </a:rPr>
              <a:t>משנה תורה</a:t>
            </a:r>
            <a:r>
              <a:rPr lang="he-IL" altLang="he-IL" dirty="0"/>
              <a:t>" – </a:t>
            </a:r>
            <a:r>
              <a:rPr lang="he-IL" altLang="he-IL" b="1" dirty="0"/>
              <a:t>חיבור הלכתי המקיף את כל הנושאים ההלכתיים שבתורה שבעל פה, החיבור נחלק לארבעה עשר חלקים ולכן מכונה "</a:t>
            </a:r>
            <a:r>
              <a:rPr lang="he-IL" altLang="he-IL" b="1" dirty="0">
                <a:solidFill>
                  <a:srgbClr val="7030A0"/>
                </a:solidFill>
              </a:rPr>
              <a:t>היד החזקה</a:t>
            </a:r>
            <a:r>
              <a:rPr lang="he-IL" altLang="he-IL" b="1" dirty="0"/>
              <a:t>", הוא עוסק בהלכות הנוהגות בזמן הזה כמו תפילה וברכות, וכן בהלכות שנהגו בזמן בית המקדש, כמו קרבנות. משנה תורה נכתב על טהרת העברית, מסודר לפי נושאים ומחולק לפרקים וסעיפים. הרמב"ם לא הביא מקור לפסיקותיו, ועל חיבורו נכתבו נושאי כלים, העוסקים בניסיון למצוא את מקורותיו ולפרש את העקרונות העולים מפסיקותיו.</a:t>
            </a:r>
          </a:p>
        </p:txBody>
      </p:sp>
      <p:pic>
        <p:nvPicPr>
          <p:cNvPr id="4100" name="Picture 4" descr="×ª××¦××ª ×ª××× × ×¢×××¨ ××¨×× × ×ª××× ××ª">
            <a:extLst>
              <a:ext uri="{FF2B5EF4-FFF2-40B4-BE49-F238E27FC236}">
                <a16:creationId xmlns:a16="http://schemas.microsoft.com/office/drawing/2014/main" id="{5DA398CC-D5D0-488D-92C8-3782FA6C3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66942">
            <a:off x="7582937" y="1322073"/>
            <a:ext cx="1447435" cy="18700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ª××¦××ª ×ª××× × ×¢×××¨ ××©× × ×ª××¨× ××¨××&quot;×">
            <a:extLst>
              <a:ext uri="{FF2B5EF4-FFF2-40B4-BE49-F238E27FC236}">
                <a16:creationId xmlns:a16="http://schemas.microsoft.com/office/drawing/2014/main" id="{18AAA184-176D-47C9-80C2-638BBEF9E9F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14" descr="×ª××¦××ª ×ª××× × ×¢×××¨ ××©× × ×ª××¨× ××¨××&quot;×">
            <a:extLst>
              <a:ext uri="{FF2B5EF4-FFF2-40B4-BE49-F238E27FC236}">
                <a16:creationId xmlns:a16="http://schemas.microsoft.com/office/drawing/2014/main" id="{07056D51-4C6F-4057-8CFA-71603D44507B}"/>
              </a:ext>
            </a:extLst>
          </p:cNvPr>
          <p:cNvSpPr>
            <a:spLocks noChangeAspect="1" noChangeArrowheads="1"/>
          </p:cNvSpPr>
          <p:nvPr/>
        </p:nvSpPr>
        <p:spPr bwMode="auto">
          <a:xfrm>
            <a:off x="7236296" y="4727178"/>
            <a:ext cx="1222758" cy="12227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AutoShape 20" descr="×ª××¦××ª ×ª××× × ×¢×××¨ ××©× × ×ª××¨× ××¨××&quot;×">
            <a:extLst>
              <a:ext uri="{FF2B5EF4-FFF2-40B4-BE49-F238E27FC236}">
                <a16:creationId xmlns:a16="http://schemas.microsoft.com/office/drawing/2014/main" id="{0F8606A1-12C9-430D-A1A2-04BF398B72D8}"/>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AutoShape 14" descr="×ª××¦××ª ×ª××× × ×¢×××¨ ××©× × ×ª××¨× ××¨××&quot;×">
            <a:extLst>
              <a:ext uri="{FF2B5EF4-FFF2-40B4-BE49-F238E27FC236}">
                <a16:creationId xmlns:a16="http://schemas.microsoft.com/office/drawing/2014/main" id="{6FEC97FD-A39F-4A6B-8258-66400495A711}"/>
              </a:ext>
            </a:extLst>
          </p:cNvPr>
          <p:cNvSpPr>
            <a:spLocks noChangeAspect="1" noChangeArrowheads="1"/>
          </p:cNvSpPr>
          <p:nvPr/>
        </p:nvSpPr>
        <p:spPr bwMode="auto">
          <a:xfrm>
            <a:off x="7388696" y="4879578"/>
            <a:ext cx="1222758" cy="122275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 name="תמונה 10">
            <a:extLst>
              <a:ext uri="{FF2B5EF4-FFF2-40B4-BE49-F238E27FC236}">
                <a16:creationId xmlns:a16="http://schemas.microsoft.com/office/drawing/2014/main" id="{567442B0-DF33-4597-B03E-E644B9C37A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069051">
            <a:off x="7236296" y="4293096"/>
            <a:ext cx="2045055" cy="2016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534720-2BD7-4992-A050-726F30DF31EA}"/>
              </a:ext>
            </a:extLst>
          </p:cNvPr>
          <p:cNvSpPr>
            <a:spLocks noGrp="1"/>
          </p:cNvSpPr>
          <p:nvPr>
            <p:ph type="title"/>
          </p:nvPr>
        </p:nvSpPr>
        <p:spPr/>
        <p:txBody>
          <a:bodyPr/>
          <a:lstStyle/>
          <a:p>
            <a:r>
              <a:rPr lang="he-IL" b="1" dirty="0">
                <a:solidFill>
                  <a:srgbClr val="C00000"/>
                </a:solidFill>
              </a:rPr>
              <a:t>השתלשלות תורה שבע"פ</a:t>
            </a:r>
          </a:p>
        </p:txBody>
      </p:sp>
      <p:graphicFrame>
        <p:nvGraphicFramePr>
          <p:cNvPr id="4" name="מציין מיקום תוכן 3">
            <a:extLst>
              <a:ext uri="{FF2B5EF4-FFF2-40B4-BE49-F238E27FC236}">
                <a16:creationId xmlns:a16="http://schemas.microsoft.com/office/drawing/2014/main" id="{841E9F70-1269-468E-B1F4-31490A4963BE}"/>
              </a:ext>
            </a:extLst>
          </p:cNvPr>
          <p:cNvGraphicFramePr>
            <a:graphicFrameLocks noGrp="1"/>
          </p:cNvGraphicFramePr>
          <p:nvPr>
            <p:ph idx="1"/>
            <p:extLst>
              <p:ext uri="{D42A27DB-BD31-4B8C-83A1-F6EECF244321}">
                <p14:modId xmlns:p14="http://schemas.microsoft.com/office/powerpoint/2010/main" val="1774445444"/>
              </p:ext>
            </p:extLst>
          </p:nvPr>
        </p:nvGraphicFramePr>
        <p:xfrm>
          <a:off x="457200" y="2780928"/>
          <a:ext cx="8229600" cy="2897947"/>
        </p:xfrm>
        <a:graphic>
          <a:graphicData uri="http://schemas.openxmlformats.org/drawingml/2006/table">
            <a:tbl>
              <a:tblPr rtl="1" firstRow="1" bandRow="1">
                <a:tableStyleId>{5C22544A-7EE6-4342-B048-85BDC9FD1C3A}</a:tableStyleId>
              </a:tblPr>
              <a:tblGrid>
                <a:gridCol w="1028700">
                  <a:extLst>
                    <a:ext uri="{9D8B030D-6E8A-4147-A177-3AD203B41FA5}">
                      <a16:colId xmlns:a16="http://schemas.microsoft.com/office/drawing/2014/main" val="3419915069"/>
                    </a:ext>
                  </a:extLst>
                </a:gridCol>
                <a:gridCol w="1028700">
                  <a:extLst>
                    <a:ext uri="{9D8B030D-6E8A-4147-A177-3AD203B41FA5}">
                      <a16:colId xmlns:a16="http://schemas.microsoft.com/office/drawing/2014/main" val="2008496044"/>
                    </a:ext>
                  </a:extLst>
                </a:gridCol>
                <a:gridCol w="1028700">
                  <a:extLst>
                    <a:ext uri="{9D8B030D-6E8A-4147-A177-3AD203B41FA5}">
                      <a16:colId xmlns:a16="http://schemas.microsoft.com/office/drawing/2014/main" val="1547266990"/>
                    </a:ext>
                  </a:extLst>
                </a:gridCol>
                <a:gridCol w="1028700">
                  <a:extLst>
                    <a:ext uri="{9D8B030D-6E8A-4147-A177-3AD203B41FA5}">
                      <a16:colId xmlns:a16="http://schemas.microsoft.com/office/drawing/2014/main" val="1668783678"/>
                    </a:ext>
                  </a:extLst>
                </a:gridCol>
                <a:gridCol w="1028700">
                  <a:extLst>
                    <a:ext uri="{9D8B030D-6E8A-4147-A177-3AD203B41FA5}">
                      <a16:colId xmlns:a16="http://schemas.microsoft.com/office/drawing/2014/main" val="1428137466"/>
                    </a:ext>
                  </a:extLst>
                </a:gridCol>
                <a:gridCol w="1028700">
                  <a:extLst>
                    <a:ext uri="{9D8B030D-6E8A-4147-A177-3AD203B41FA5}">
                      <a16:colId xmlns:a16="http://schemas.microsoft.com/office/drawing/2014/main" val="2697492716"/>
                    </a:ext>
                  </a:extLst>
                </a:gridCol>
                <a:gridCol w="1028700">
                  <a:extLst>
                    <a:ext uri="{9D8B030D-6E8A-4147-A177-3AD203B41FA5}">
                      <a16:colId xmlns:a16="http://schemas.microsoft.com/office/drawing/2014/main" val="3357032233"/>
                    </a:ext>
                  </a:extLst>
                </a:gridCol>
                <a:gridCol w="1028700">
                  <a:extLst>
                    <a:ext uri="{9D8B030D-6E8A-4147-A177-3AD203B41FA5}">
                      <a16:colId xmlns:a16="http://schemas.microsoft.com/office/drawing/2014/main" val="281534972"/>
                    </a:ext>
                  </a:extLst>
                </a:gridCol>
              </a:tblGrid>
              <a:tr h="1587307">
                <a:tc>
                  <a:txBody>
                    <a:bodyPr/>
                    <a:lstStyle/>
                    <a:p>
                      <a:pPr rtl="1"/>
                      <a:endParaRPr lang="he-IL" dirty="0"/>
                    </a:p>
                  </a:txBody>
                  <a:tcPr>
                    <a:solidFill>
                      <a:srgbClr val="FFFF00"/>
                    </a:solidFill>
                  </a:tcPr>
                </a:tc>
                <a:tc>
                  <a:txBody>
                    <a:bodyPr/>
                    <a:lstStyle/>
                    <a:p>
                      <a:pPr rtl="1"/>
                      <a:r>
                        <a:rPr lang="he-IL" dirty="0"/>
                        <a:t>350 לפנה"ס-100 לפנה"ס</a:t>
                      </a:r>
                    </a:p>
                  </a:txBody>
                  <a:tcPr>
                    <a:solidFill>
                      <a:srgbClr val="FF0000"/>
                    </a:solidFill>
                  </a:tcPr>
                </a:tc>
                <a:tc>
                  <a:txBody>
                    <a:bodyPr/>
                    <a:lstStyle/>
                    <a:p>
                      <a:pPr rtl="1"/>
                      <a:r>
                        <a:rPr lang="he-IL" dirty="0"/>
                        <a:t>0-200</a:t>
                      </a:r>
                    </a:p>
                    <a:p>
                      <a:pPr rtl="1"/>
                      <a:endParaRPr lang="he-IL" dirty="0"/>
                    </a:p>
                    <a:p>
                      <a:pPr rtl="1"/>
                      <a:endParaRPr lang="he-IL" dirty="0"/>
                    </a:p>
                  </a:txBody>
                  <a:tcPr>
                    <a:solidFill>
                      <a:schemeClr val="accent2">
                        <a:lumMod val="40000"/>
                        <a:lumOff val="60000"/>
                      </a:schemeClr>
                    </a:solidFill>
                  </a:tcPr>
                </a:tc>
                <a:tc>
                  <a:txBody>
                    <a:bodyPr/>
                    <a:lstStyle/>
                    <a:p>
                      <a:pPr rtl="1"/>
                      <a:r>
                        <a:rPr lang="he-IL" dirty="0"/>
                        <a:t>מאה 3-5</a:t>
                      </a:r>
                    </a:p>
                  </a:txBody>
                  <a:tcPr>
                    <a:solidFill>
                      <a:schemeClr val="accent4"/>
                    </a:solidFill>
                  </a:tcPr>
                </a:tc>
                <a:tc>
                  <a:txBody>
                    <a:bodyPr/>
                    <a:lstStyle/>
                    <a:p>
                      <a:pPr rtl="1"/>
                      <a:r>
                        <a:rPr lang="he-IL" dirty="0"/>
                        <a:t>מאה 6-11</a:t>
                      </a:r>
                    </a:p>
                  </a:txBody>
                  <a:tcPr>
                    <a:solidFill>
                      <a:schemeClr val="accent3"/>
                    </a:solidFill>
                  </a:tcPr>
                </a:tc>
                <a:tc>
                  <a:txBody>
                    <a:bodyPr/>
                    <a:lstStyle/>
                    <a:p>
                      <a:pPr rtl="1"/>
                      <a:r>
                        <a:rPr lang="he-IL" dirty="0"/>
                        <a:t>מאה 11-15</a:t>
                      </a:r>
                    </a:p>
                  </a:txBody>
                  <a:tcPr>
                    <a:solidFill>
                      <a:schemeClr val="accent3">
                        <a:lumMod val="50000"/>
                      </a:schemeClr>
                    </a:solidFill>
                  </a:tcPr>
                </a:tc>
                <a:tc>
                  <a:txBody>
                    <a:bodyPr/>
                    <a:lstStyle/>
                    <a:p>
                      <a:pPr rtl="1"/>
                      <a:r>
                        <a:rPr lang="he-IL" dirty="0"/>
                        <a:t>מאה 15-20</a:t>
                      </a:r>
                    </a:p>
                  </a:txBody>
                  <a:tcPr>
                    <a:solidFill>
                      <a:schemeClr val="tx2">
                        <a:lumMod val="60000"/>
                        <a:lumOff val="40000"/>
                      </a:schemeClr>
                    </a:solidFill>
                  </a:tcPr>
                </a:tc>
                <a:tc>
                  <a:txBody>
                    <a:bodyPr/>
                    <a:lstStyle/>
                    <a:p>
                      <a:pPr rtl="1"/>
                      <a:r>
                        <a:rPr lang="he-IL" dirty="0"/>
                        <a:t>מאה 20-21</a:t>
                      </a:r>
                    </a:p>
                  </a:txBody>
                  <a:tcPr>
                    <a:solidFill>
                      <a:schemeClr val="accent4">
                        <a:lumMod val="75000"/>
                      </a:schemeClr>
                    </a:solidFill>
                  </a:tcPr>
                </a:tc>
                <a:extLst>
                  <a:ext uri="{0D108BD9-81ED-4DB2-BD59-A6C34878D82A}">
                    <a16:rowId xmlns:a16="http://schemas.microsoft.com/office/drawing/2014/main" val="553858338"/>
                  </a:ext>
                </a:extLst>
              </a:tr>
              <a:tr h="1221005">
                <a:tc>
                  <a:txBody>
                    <a:bodyPr/>
                    <a:lstStyle/>
                    <a:p>
                      <a:pPr rtl="1"/>
                      <a:r>
                        <a:rPr lang="he-IL" sz="2000" b="1" dirty="0"/>
                        <a:t>מתן תורה</a:t>
                      </a:r>
                    </a:p>
                    <a:p>
                      <a:pPr rtl="1"/>
                      <a:r>
                        <a:rPr lang="he-IL" sz="2000" b="1" dirty="0"/>
                        <a:t>(תורה שבכתב)</a:t>
                      </a:r>
                    </a:p>
                  </a:txBody>
                  <a:tcPr>
                    <a:solidFill>
                      <a:srgbClr val="FFFF00"/>
                    </a:solidFill>
                  </a:tcPr>
                </a:tc>
                <a:tc>
                  <a:txBody>
                    <a:bodyPr/>
                    <a:lstStyle/>
                    <a:p>
                      <a:pPr rtl="1"/>
                      <a:r>
                        <a:rPr lang="he-IL" sz="2000" b="1" dirty="0"/>
                        <a:t>אנשי כנסת הגדולה</a:t>
                      </a:r>
                    </a:p>
                  </a:txBody>
                  <a:tcPr>
                    <a:solidFill>
                      <a:srgbClr val="FF0000"/>
                    </a:solidFill>
                  </a:tcPr>
                </a:tc>
                <a:tc>
                  <a:txBody>
                    <a:bodyPr/>
                    <a:lstStyle/>
                    <a:p>
                      <a:pPr rtl="1"/>
                      <a:r>
                        <a:rPr lang="he-IL" sz="2000" b="1" dirty="0"/>
                        <a:t>תנאים</a:t>
                      </a:r>
                    </a:p>
                  </a:txBody>
                  <a:tcPr>
                    <a:solidFill>
                      <a:schemeClr val="accent2">
                        <a:lumMod val="40000"/>
                        <a:lumOff val="60000"/>
                      </a:schemeClr>
                    </a:solidFill>
                  </a:tcPr>
                </a:tc>
                <a:tc>
                  <a:txBody>
                    <a:bodyPr/>
                    <a:lstStyle/>
                    <a:p>
                      <a:pPr rtl="1"/>
                      <a:r>
                        <a:rPr lang="he-IL" sz="2000" b="1" dirty="0"/>
                        <a:t>אמוראים</a:t>
                      </a:r>
                    </a:p>
                  </a:txBody>
                  <a:tcPr>
                    <a:solidFill>
                      <a:schemeClr val="accent4"/>
                    </a:solidFill>
                  </a:tcPr>
                </a:tc>
                <a:tc>
                  <a:txBody>
                    <a:bodyPr/>
                    <a:lstStyle/>
                    <a:p>
                      <a:pPr rtl="1"/>
                      <a:r>
                        <a:rPr lang="he-IL" sz="2000" b="1" dirty="0"/>
                        <a:t>סבוראים וגאונים</a:t>
                      </a:r>
                    </a:p>
                  </a:txBody>
                  <a:tcPr>
                    <a:solidFill>
                      <a:schemeClr val="accent3"/>
                    </a:solidFill>
                  </a:tcPr>
                </a:tc>
                <a:tc>
                  <a:txBody>
                    <a:bodyPr/>
                    <a:lstStyle/>
                    <a:p>
                      <a:pPr rtl="1"/>
                      <a:r>
                        <a:rPr lang="he-IL" sz="2000" b="1" dirty="0"/>
                        <a:t>ראשונים</a:t>
                      </a:r>
                    </a:p>
                  </a:txBody>
                  <a:tcPr>
                    <a:solidFill>
                      <a:schemeClr val="accent3">
                        <a:lumMod val="50000"/>
                      </a:schemeClr>
                    </a:solidFill>
                  </a:tcPr>
                </a:tc>
                <a:tc>
                  <a:txBody>
                    <a:bodyPr/>
                    <a:lstStyle/>
                    <a:p>
                      <a:pPr rtl="1"/>
                      <a:r>
                        <a:rPr lang="he-IL" sz="2000" b="1" dirty="0"/>
                        <a:t>אחרונים</a:t>
                      </a:r>
                    </a:p>
                  </a:txBody>
                  <a:tcPr>
                    <a:solidFill>
                      <a:schemeClr val="tx2">
                        <a:lumMod val="60000"/>
                        <a:lumOff val="40000"/>
                      </a:schemeClr>
                    </a:solidFill>
                  </a:tcPr>
                </a:tc>
                <a:tc>
                  <a:txBody>
                    <a:bodyPr/>
                    <a:lstStyle/>
                    <a:p>
                      <a:pPr rtl="1"/>
                      <a:r>
                        <a:rPr lang="he-IL" sz="2000" b="1" dirty="0"/>
                        <a:t>בני זמננו</a:t>
                      </a:r>
                    </a:p>
                  </a:txBody>
                  <a:tcPr>
                    <a:solidFill>
                      <a:schemeClr val="accent4">
                        <a:lumMod val="75000"/>
                      </a:schemeClr>
                    </a:solidFill>
                  </a:tcPr>
                </a:tc>
                <a:extLst>
                  <a:ext uri="{0D108BD9-81ED-4DB2-BD59-A6C34878D82A}">
                    <a16:rowId xmlns:a16="http://schemas.microsoft.com/office/drawing/2014/main" val="2945287218"/>
                  </a:ext>
                </a:extLst>
              </a:tr>
            </a:tbl>
          </a:graphicData>
        </a:graphic>
      </p:graphicFrame>
    </p:spTree>
    <p:extLst>
      <p:ext uri="{BB962C8B-B14F-4D97-AF65-F5344CB8AC3E}">
        <p14:creationId xmlns:p14="http://schemas.microsoft.com/office/powerpoint/2010/main" val="14617682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50506" y="260648"/>
            <a:ext cx="7762056" cy="1214909"/>
          </a:xfrm>
        </p:spPr>
        <p:txBody>
          <a:bodyPr>
            <a:normAutofit fontScale="90000"/>
          </a:bodyPr>
          <a:lstStyle/>
          <a:p>
            <a:pPr algn="ctr" rtl="1">
              <a:defRPr/>
            </a:pPr>
            <a:r>
              <a:rPr lang="he-IL" altLang="he-IL" b="1" dirty="0">
                <a:solidFill>
                  <a:srgbClr val="FF0000"/>
                </a:solidFill>
              </a:rPr>
              <a:t>מטרת הרמב"ם בחיבור "משנה תורה"</a:t>
            </a:r>
            <a:endParaRPr lang="en-US" altLang="he-IL" b="1" dirty="0">
              <a:solidFill>
                <a:srgbClr val="FF0000"/>
              </a:solidFill>
            </a:endParaRPr>
          </a:p>
        </p:txBody>
      </p:sp>
      <p:sp>
        <p:nvSpPr>
          <p:cNvPr id="3" name="מלבן 2"/>
          <p:cNvSpPr/>
          <p:nvPr/>
        </p:nvSpPr>
        <p:spPr>
          <a:xfrm>
            <a:off x="827584" y="1668887"/>
            <a:ext cx="6030416" cy="4696670"/>
          </a:xfrm>
          <a:prstGeom prst="rect">
            <a:avLst/>
          </a:prstGeom>
        </p:spPr>
        <p:txBody>
          <a:bodyPr wrap="square">
            <a:spAutoFit/>
          </a:bodyPr>
          <a:lstStyle/>
          <a:p>
            <a:pPr algn="r" rtl="1">
              <a:buNone/>
            </a:pPr>
            <a:r>
              <a:rPr lang="he-IL" altLang="he-IL" sz="2400" b="1" dirty="0"/>
              <a:t>בהקדמתו ל"משנה תורה" פירט הרמב"ם את הבעיות שראה ושעוררו אותו לחבר את ספרו הגדול:</a:t>
            </a:r>
            <a:endParaRPr lang="en-US" altLang="he-IL" sz="2400" b="1" dirty="0"/>
          </a:p>
          <a:p>
            <a:pPr marL="800100" lvl="1" indent="-342900" algn="r" rtl="1">
              <a:buFont typeface="Wingdings" panose="05000000000000000000" pitchFamily="2" charset="2"/>
              <a:buChar char="v"/>
            </a:pPr>
            <a:r>
              <a:rPr lang="he-IL" altLang="he-IL" sz="2400" b="1" dirty="0">
                <a:solidFill>
                  <a:srgbClr val="7030A0"/>
                </a:solidFill>
              </a:rPr>
              <a:t>בחלק מהספרים- חוסר אפשרות להסיק מן המקורות הרבים את ההלכות הנדרשות</a:t>
            </a:r>
          </a:p>
          <a:p>
            <a:pPr marL="800100" lvl="1" indent="-342900" algn="r" rtl="1">
              <a:buFont typeface="Wingdings" panose="05000000000000000000" pitchFamily="2" charset="2"/>
              <a:buChar char="v"/>
            </a:pPr>
            <a:r>
              <a:rPr lang="he-IL" altLang="he-IL" sz="2400" b="1" dirty="0">
                <a:solidFill>
                  <a:srgbClr val="7030A0"/>
                </a:solidFill>
              </a:rPr>
              <a:t>חוסר היכולת לעסוק בספרים הקיימים בהתמדה המתבקשת</a:t>
            </a:r>
            <a:endParaRPr lang="en-US" altLang="he-IL" sz="2400" b="1" dirty="0">
              <a:solidFill>
                <a:srgbClr val="7030A0"/>
              </a:solidFill>
            </a:endParaRPr>
          </a:p>
          <a:p>
            <a:pPr algn="r" rtl="1">
              <a:buNone/>
            </a:pPr>
            <a:r>
              <a:rPr lang="he-IL" altLang="he-IL" sz="2800" b="1" dirty="0"/>
              <a:t>הרמב"ם העיד שהוא עמל רבות בכתיבת חיבורו, ועל ידי כך חסך זמן רב לשאר האנשים שיוכלו ליהנות מפירות עמלו. הרמב"ם ראה בחיבורו ספר שכל יהודי יכול לדעת ממנו את ההלכה ללא צורך בספר אחר.</a:t>
            </a:r>
          </a:p>
        </p:txBody>
      </p:sp>
      <p:pic>
        <p:nvPicPr>
          <p:cNvPr id="8196" name="Picture 4" descr="×ª××¦××ª ×ª××× × ×¢×××¨ ××©× × ×ª××¨× ××¨××&quot;×">
            <a:extLst>
              <a:ext uri="{FF2B5EF4-FFF2-40B4-BE49-F238E27FC236}">
                <a16:creationId xmlns:a16="http://schemas.microsoft.com/office/drawing/2014/main" id="{64F57AE1-7CC6-4FE0-8C3C-F022FBE8DD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4798">
            <a:off x="6684267" y="1910847"/>
            <a:ext cx="2209573" cy="2099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27584" y="0"/>
            <a:ext cx="7772400" cy="764704"/>
          </a:xfrm>
        </p:spPr>
        <p:txBody>
          <a:bodyPr>
            <a:normAutofit/>
          </a:bodyPr>
          <a:lstStyle/>
          <a:p>
            <a:pPr algn="ctr" rtl="1">
              <a:defRPr/>
            </a:pPr>
            <a:r>
              <a:rPr lang="he-IL" sz="4000" b="1" dirty="0">
                <a:solidFill>
                  <a:srgbClr val="FF0000"/>
                </a:solidFill>
              </a:rPr>
              <a:t>ספרי פסיקה בתקופת הראשונים</a:t>
            </a:r>
            <a:endParaRPr lang="en-US" altLang="he-IL" sz="4000" b="1" dirty="0"/>
          </a:p>
        </p:txBody>
      </p:sp>
      <p:sp>
        <p:nvSpPr>
          <p:cNvPr id="3" name="TextBox 2"/>
          <p:cNvSpPr txBox="1"/>
          <p:nvPr/>
        </p:nvSpPr>
        <p:spPr>
          <a:xfrm>
            <a:off x="-108520" y="619282"/>
            <a:ext cx="9144000" cy="5570756"/>
          </a:xfrm>
          <a:prstGeom prst="rect">
            <a:avLst/>
          </a:prstGeom>
          <a:noFill/>
        </p:spPr>
        <p:txBody>
          <a:bodyPr wrap="square" rtlCol="1">
            <a:spAutoFit/>
          </a:bodyPr>
          <a:lstStyle/>
          <a:p>
            <a:pPr algn="r" rtl="1">
              <a:buNone/>
            </a:pPr>
            <a:r>
              <a:rPr lang="he-IL" altLang="he-IL" sz="2400" b="1" dirty="0">
                <a:solidFill>
                  <a:schemeClr val="tx2">
                    <a:lumMod val="75000"/>
                  </a:schemeClr>
                </a:solidFill>
              </a:rPr>
              <a:t>ברבות השנים התעורר צורך בכתיבת חיבורים הלכתיים, בעקבות ריבוי פרשנויות ודעות שונות, ובעקבות שאלות שלא נמצא להם מענה חד משמעי בספרים הקודמים.</a:t>
            </a:r>
          </a:p>
          <a:p>
            <a:pPr marL="457200" indent="-457200" algn="r" rtl="1"/>
            <a:r>
              <a:rPr lang="he-IL" altLang="he-IL" sz="2800" b="1" u="sng" dirty="0">
                <a:solidFill>
                  <a:srgbClr val="7030A0"/>
                </a:solidFill>
              </a:rPr>
              <a:t>"ארבעה הטורים"</a:t>
            </a:r>
            <a:r>
              <a:rPr lang="he-IL" altLang="he-IL" sz="2800" b="1" dirty="0">
                <a:solidFill>
                  <a:srgbClr val="7030A0"/>
                </a:solidFill>
              </a:rPr>
              <a:t> </a:t>
            </a:r>
            <a:r>
              <a:rPr lang="he-IL" altLang="he-IL" sz="2800" dirty="0"/>
              <a:t>– </a:t>
            </a:r>
            <a:r>
              <a:rPr lang="he-IL" altLang="he-IL" sz="2800" b="1" dirty="0">
                <a:solidFill>
                  <a:srgbClr val="7030A0"/>
                </a:solidFill>
              </a:rPr>
              <a:t>רבנו יעקב בעל הטורים </a:t>
            </a:r>
            <a:r>
              <a:rPr lang="he-IL" altLang="he-IL" sz="2800" dirty="0"/>
              <a:t>(בנו של </a:t>
            </a:r>
            <a:r>
              <a:rPr lang="he-IL" altLang="he-IL" sz="2800" dirty="0" err="1"/>
              <a:t>הרא"ש</a:t>
            </a:r>
            <a:r>
              <a:rPr lang="he-IL" altLang="he-IL" sz="2800" dirty="0"/>
              <a:t>),חיבור זה מתחלק לארבעה חלקים:  </a:t>
            </a:r>
            <a:r>
              <a:rPr lang="he-IL" altLang="he-IL" sz="2800" b="1" dirty="0"/>
              <a:t>אורח חיים</a:t>
            </a:r>
            <a:r>
              <a:rPr lang="he-IL" altLang="he-IL" sz="2800" dirty="0"/>
              <a:t>-דיני  תפילה, ברכות, שבת ומועדים, </a:t>
            </a:r>
            <a:r>
              <a:rPr lang="he-IL" altLang="he-IL" sz="2800" b="1" dirty="0"/>
              <a:t>יורה דעה </a:t>
            </a:r>
            <a:r>
              <a:rPr lang="he-IL" altLang="he-IL" sz="2800" dirty="0"/>
              <a:t>- איסור והיתר כמו </a:t>
            </a:r>
            <a:r>
              <a:rPr lang="he-IL" altLang="he-IL" sz="2800" dirty="0" err="1"/>
              <a:t>כשרות,אבלות</a:t>
            </a:r>
            <a:r>
              <a:rPr lang="he-IL" altLang="he-IL" sz="2800" dirty="0"/>
              <a:t>. </a:t>
            </a:r>
            <a:r>
              <a:rPr lang="he-IL" altLang="he-IL" sz="2800" b="1" dirty="0"/>
              <a:t>אבן העזר </a:t>
            </a:r>
            <a:r>
              <a:rPr lang="he-IL" altLang="he-IL" sz="2800" dirty="0"/>
              <a:t>–דיני כתובות, קידושין וכדו',   </a:t>
            </a:r>
            <a:r>
              <a:rPr lang="he-IL" altLang="he-IL" sz="2800" b="1" dirty="0"/>
              <a:t>חושן משפט </a:t>
            </a:r>
            <a:r>
              <a:rPr lang="he-IL" altLang="he-IL" sz="2800" dirty="0"/>
              <a:t>– דיני נזיקין וממונות.</a:t>
            </a:r>
            <a:endParaRPr lang="en-US" altLang="he-IL" sz="2800" dirty="0"/>
          </a:p>
          <a:p>
            <a:pPr algn="r" rtl="1"/>
            <a:r>
              <a:rPr lang="he-IL" altLang="he-IL" sz="2800" b="1" u="sng" dirty="0">
                <a:solidFill>
                  <a:srgbClr val="7030A0"/>
                </a:solidFill>
              </a:rPr>
              <a:t>"בית יוסף" </a:t>
            </a:r>
            <a:r>
              <a:rPr lang="he-IL" altLang="he-IL" sz="2800" dirty="0"/>
              <a:t>– </a:t>
            </a:r>
            <a:r>
              <a:rPr lang="he-IL" altLang="he-IL" sz="2800" b="1" dirty="0">
                <a:solidFill>
                  <a:srgbClr val="7030A0"/>
                </a:solidFill>
              </a:rPr>
              <a:t>רבי יוסף קארו</a:t>
            </a:r>
            <a:r>
              <a:rPr lang="he-IL" altLang="he-IL" sz="2800" b="1" dirty="0"/>
              <a:t>, חיבור הלכתי על גבי ארבעה הטורים. החיבור משקף את מנהגי עדות הספרדים.</a:t>
            </a:r>
          </a:p>
          <a:p>
            <a:pPr algn="r" rtl="1">
              <a:buNone/>
            </a:pPr>
            <a:r>
              <a:rPr lang="he-IL" altLang="he-IL" sz="2800" b="1" dirty="0"/>
              <a:t>חיבור זה תומצת על ידי מחברו לספר </a:t>
            </a:r>
            <a:r>
              <a:rPr lang="he-IL" altLang="he-IL" sz="2800" b="1" dirty="0">
                <a:solidFill>
                  <a:srgbClr val="FF0000"/>
                </a:solidFill>
              </a:rPr>
              <a:t>"שולחן ערוך</a:t>
            </a:r>
            <a:r>
              <a:rPr lang="he-IL" altLang="he-IL" sz="2000" b="1" dirty="0"/>
              <a:t>".( 4 חלקים כמו ה"טור")</a:t>
            </a:r>
            <a:endParaRPr lang="en-US" altLang="he-IL" sz="2000" b="1" dirty="0"/>
          </a:p>
          <a:p>
            <a:pPr algn="r" rtl="1"/>
            <a:r>
              <a:rPr lang="he-IL" altLang="he-IL" sz="2800" b="1" u="sng" dirty="0">
                <a:solidFill>
                  <a:srgbClr val="7030A0"/>
                </a:solidFill>
              </a:rPr>
              <a:t>"רמ"א"</a:t>
            </a:r>
            <a:r>
              <a:rPr lang="he-IL" altLang="he-IL" sz="2800" b="1" dirty="0">
                <a:solidFill>
                  <a:srgbClr val="7030A0"/>
                </a:solidFill>
              </a:rPr>
              <a:t> </a:t>
            </a:r>
            <a:r>
              <a:rPr lang="he-IL" altLang="he-IL" sz="2800" dirty="0"/>
              <a:t>– </a:t>
            </a:r>
            <a:r>
              <a:rPr lang="he-IL" altLang="he-IL" sz="2800" b="1" dirty="0">
                <a:solidFill>
                  <a:srgbClr val="7030A0"/>
                </a:solidFill>
              </a:rPr>
              <a:t>רבי משה </a:t>
            </a:r>
            <a:r>
              <a:rPr lang="he-IL" altLang="he-IL" sz="2800" b="1" dirty="0" err="1">
                <a:solidFill>
                  <a:srgbClr val="7030A0"/>
                </a:solidFill>
              </a:rPr>
              <a:t>איסרליש</a:t>
            </a:r>
            <a:r>
              <a:rPr lang="he-IL" altLang="he-IL" sz="2800" b="1" dirty="0"/>
              <a:t>, המכונה "</a:t>
            </a:r>
            <a:r>
              <a:rPr lang="he-IL" altLang="he-IL" sz="2800" b="1" dirty="0">
                <a:solidFill>
                  <a:srgbClr val="7030A0"/>
                </a:solidFill>
              </a:rPr>
              <a:t>המפה</a:t>
            </a:r>
            <a:r>
              <a:rPr lang="he-IL" altLang="he-IL" sz="2800" b="1" dirty="0"/>
              <a:t>", כתב את הגהותיו, בהגהות אלו נוספו מנהגי האשכנזים.</a:t>
            </a:r>
          </a:p>
          <a:p>
            <a:pPr algn="r" rtl="1">
              <a:buNone/>
            </a:pPr>
            <a:r>
              <a:rPr lang="he-IL" altLang="he-IL" sz="2800" dirty="0"/>
              <a:t>       </a:t>
            </a:r>
            <a:endParaRPr lang="he-IL" altLang="he-IL" sz="2400" b="1" dirty="0"/>
          </a:p>
        </p:txBody>
      </p:sp>
      <p:sp>
        <p:nvSpPr>
          <p:cNvPr id="2" name="מלבן: פינות מעוגלות 1">
            <a:extLst>
              <a:ext uri="{FF2B5EF4-FFF2-40B4-BE49-F238E27FC236}">
                <a16:creationId xmlns:a16="http://schemas.microsoft.com/office/drawing/2014/main" id="{F55D6681-8411-4BE1-92B2-2B1564B75319}"/>
              </a:ext>
            </a:extLst>
          </p:cNvPr>
          <p:cNvSpPr/>
          <p:nvPr/>
        </p:nvSpPr>
        <p:spPr>
          <a:xfrm>
            <a:off x="2519264" y="5589240"/>
            <a:ext cx="6624736" cy="1268760"/>
          </a:xfrm>
          <a:prstGeom prst="roundRect">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1" anchor="ctr"/>
          <a:lstStyle/>
          <a:p>
            <a:pPr algn="r" rtl="1">
              <a:buNone/>
            </a:pPr>
            <a:r>
              <a:rPr lang="he-IL" altLang="he-IL" sz="3200" b="1" dirty="0"/>
              <a:t>השולחן ערוך והמפה שעליו הם החיבור המשפיע ביותר על ההלכה הנוהגת עד ימינו.</a:t>
            </a:r>
          </a:p>
        </p:txBody>
      </p:sp>
      <p:pic>
        <p:nvPicPr>
          <p:cNvPr id="8" name="Picture 2">
            <a:extLst>
              <a:ext uri="{FF2B5EF4-FFF2-40B4-BE49-F238E27FC236}">
                <a16:creationId xmlns:a16="http://schemas.microsoft.com/office/drawing/2014/main" id="{69B82587-37F6-474A-BEF9-E30DD96A9F2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0000" l="333" r="99000"/>
                    </a14:imgEffect>
                  </a14:imgLayer>
                </a14:imgProps>
              </a:ext>
              <a:ext uri="{28A0092B-C50C-407E-A947-70E740481C1C}">
                <a14:useLocalDpi xmlns:a14="http://schemas.microsoft.com/office/drawing/2010/main" val="0"/>
              </a:ext>
            </a:extLst>
          </a:blip>
          <a:srcRect/>
          <a:stretch>
            <a:fillRect/>
          </a:stretch>
        </p:blipFill>
        <p:spPr bwMode="auto">
          <a:xfrm>
            <a:off x="-217040" y="4941168"/>
            <a:ext cx="2736303" cy="22562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ctr" rtl="1">
              <a:defRPr/>
            </a:pPr>
            <a:r>
              <a:rPr lang="he-IL" b="1" dirty="0">
                <a:solidFill>
                  <a:srgbClr val="FF0000"/>
                </a:solidFill>
              </a:rPr>
              <a:t>האחרונים- מחתימת השולחן ערוך עד זמננו- ספרי פסיקה</a:t>
            </a:r>
          </a:p>
        </p:txBody>
      </p:sp>
      <p:sp>
        <p:nvSpPr>
          <p:cNvPr id="3" name="מציין מיקום תוכן 2"/>
          <p:cNvSpPr>
            <a:spLocks noGrp="1"/>
          </p:cNvSpPr>
          <p:nvPr>
            <p:ph idx="1"/>
          </p:nvPr>
        </p:nvSpPr>
        <p:spPr>
          <a:xfrm>
            <a:off x="900113" y="1773238"/>
            <a:ext cx="8243887" cy="5084762"/>
          </a:xfrm>
        </p:spPr>
        <p:txBody>
          <a:bodyPr>
            <a:normAutofit/>
          </a:bodyPr>
          <a:lstStyle/>
          <a:p>
            <a:pPr marL="0" indent="0" algn="r" rtl="1">
              <a:buNone/>
              <a:defRPr/>
            </a:pPr>
            <a:r>
              <a:rPr lang="he-IL" sz="2400" b="1" dirty="0"/>
              <a:t>במהלך הדורות שלאחר פרסום השולחן ערוך ומפרשיו, חוברו עוד ספרים שמטרתם להכריע ולסכם את ההלכות המעשיות. כמו כן נכתבו ספרים העוסקים בשאלות הלכתיות המתחדשות בהתאם להתחדשות הדור.</a:t>
            </a:r>
          </a:p>
          <a:p>
            <a:pPr algn="r" rtl="1">
              <a:defRPr/>
            </a:pPr>
            <a:r>
              <a:rPr lang="he-IL" sz="2400" dirty="0"/>
              <a:t>דוגמאות ממגוון קהילות:</a:t>
            </a:r>
          </a:p>
          <a:p>
            <a:pPr algn="r" rtl="1">
              <a:buFont typeface="Wingdings" panose="05000000000000000000" pitchFamily="2" charset="2"/>
              <a:buChar char="v"/>
              <a:defRPr/>
            </a:pPr>
            <a:r>
              <a:rPr lang="he-IL" sz="2400" dirty="0"/>
              <a:t>"</a:t>
            </a:r>
            <a:r>
              <a:rPr lang="he-IL" sz="2400" b="1" dirty="0">
                <a:solidFill>
                  <a:srgbClr val="7030A0"/>
                </a:solidFill>
              </a:rPr>
              <a:t>שולחן ערוך הרב</a:t>
            </a:r>
            <a:r>
              <a:rPr lang="he-IL" sz="2400" dirty="0"/>
              <a:t>"- </a:t>
            </a:r>
            <a:r>
              <a:rPr lang="he-IL" sz="2400" b="1" dirty="0"/>
              <a:t>ר' שניאור זלמן </a:t>
            </a:r>
            <a:r>
              <a:rPr lang="he-IL" sz="2400" b="1" dirty="0" err="1"/>
              <a:t>מלאדי</a:t>
            </a:r>
            <a:r>
              <a:rPr lang="he-IL" sz="2400" b="1" dirty="0"/>
              <a:t>, מייסד חסידות חב"ד</a:t>
            </a:r>
          </a:p>
          <a:p>
            <a:pPr algn="r" rtl="1">
              <a:buFont typeface="Wingdings" panose="05000000000000000000" pitchFamily="2" charset="2"/>
              <a:buChar char="v"/>
              <a:defRPr/>
            </a:pPr>
            <a:r>
              <a:rPr lang="he-IL" sz="2400" dirty="0"/>
              <a:t>"</a:t>
            </a:r>
            <a:r>
              <a:rPr lang="he-IL" sz="2400" b="1" dirty="0">
                <a:solidFill>
                  <a:srgbClr val="7030A0"/>
                </a:solidFill>
              </a:rPr>
              <a:t>שתילי זיתים</a:t>
            </a:r>
            <a:r>
              <a:rPr lang="he-IL" sz="2400" dirty="0"/>
              <a:t>"- </a:t>
            </a:r>
            <a:r>
              <a:rPr lang="he-IL" sz="2400" b="1" dirty="0"/>
              <a:t>פירוש הרב דוד מזרחי משריקי, פירוש תוספות והסברים לשולחן ערוך, נפוץ בקהילות תימן</a:t>
            </a:r>
          </a:p>
          <a:p>
            <a:pPr algn="r" rtl="1">
              <a:buFont typeface="Wingdings" panose="05000000000000000000" pitchFamily="2" charset="2"/>
              <a:buChar char="v"/>
              <a:defRPr/>
            </a:pPr>
            <a:r>
              <a:rPr lang="he-IL" sz="2400" b="1" dirty="0">
                <a:solidFill>
                  <a:srgbClr val="7030A0"/>
                </a:solidFill>
              </a:rPr>
              <a:t>קיצור שולחן ערוך- </a:t>
            </a:r>
            <a:r>
              <a:rPr lang="he-IL" sz="2400" b="1" dirty="0"/>
              <a:t>ר' שלמה </a:t>
            </a:r>
            <a:r>
              <a:rPr lang="he-IL" sz="2400" b="1" dirty="0" err="1"/>
              <a:t>גאנצפיד</a:t>
            </a:r>
            <a:r>
              <a:rPr lang="he-IL" sz="2400" b="1" dirty="0"/>
              <a:t>, סיכום ההלכות הרלוונטיות בקצרה מכל חלקי </a:t>
            </a:r>
            <a:r>
              <a:rPr lang="he-IL" sz="2400" b="1" dirty="0" err="1"/>
              <a:t>השו"ע</a:t>
            </a:r>
            <a:r>
              <a:rPr lang="he-IL" sz="2400" b="1" dirty="0"/>
              <a:t> ,נפוץ ומקובל </a:t>
            </a:r>
            <a:r>
              <a:rPr lang="he-IL" sz="2400" b="1" dirty="0" err="1"/>
              <a:t>בקהלות</a:t>
            </a:r>
            <a:r>
              <a:rPr lang="he-IL" sz="2400" b="1" dirty="0"/>
              <a:t> אשכנז</a:t>
            </a:r>
          </a:p>
          <a:p>
            <a:pPr algn="r" rtl="1">
              <a:buFont typeface="Wingdings" panose="05000000000000000000" pitchFamily="2" charset="2"/>
              <a:buChar char="v"/>
              <a:defRPr/>
            </a:pPr>
            <a:r>
              <a:rPr lang="he-IL" sz="2400" b="1" dirty="0">
                <a:solidFill>
                  <a:srgbClr val="7030A0"/>
                </a:solidFill>
              </a:rPr>
              <a:t>בן איש חי- </a:t>
            </a:r>
            <a:r>
              <a:rPr lang="he-IL" sz="2400" b="1" dirty="0"/>
              <a:t>ר' יוסף חיים, נערך עפ"י סדר פרשות השבוע, ומשולבות בו הלכות משולחן ערוך. ספר המקובל בחלק מקהילות ספרד.</a:t>
            </a:r>
          </a:p>
        </p:txBody>
      </p:sp>
      <p:pic>
        <p:nvPicPr>
          <p:cNvPr id="4" name="תמונה 3">
            <a:extLst>
              <a:ext uri="{FF2B5EF4-FFF2-40B4-BE49-F238E27FC236}">
                <a16:creationId xmlns:a16="http://schemas.microsoft.com/office/drawing/2014/main" id="{15C3F773-AB5E-4521-A618-A0BF4DEE47F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15428" y="3429000"/>
            <a:ext cx="1792275" cy="22063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49ADA8-3369-4686-93F1-9F24C8C30C6F}"/>
              </a:ext>
            </a:extLst>
          </p:cNvPr>
          <p:cNvSpPr>
            <a:spLocks noGrp="1"/>
          </p:cNvSpPr>
          <p:nvPr>
            <p:ph type="title"/>
          </p:nvPr>
        </p:nvSpPr>
        <p:spPr>
          <a:xfrm>
            <a:off x="457200" y="99177"/>
            <a:ext cx="8229600" cy="1143000"/>
          </a:xfrm>
        </p:spPr>
        <p:txBody>
          <a:bodyPr>
            <a:normAutofit fontScale="90000"/>
          </a:bodyPr>
          <a:lstStyle/>
          <a:p>
            <a:r>
              <a:rPr lang="he-IL" b="1" dirty="0">
                <a:solidFill>
                  <a:srgbClr val="FF0000"/>
                </a:solidFill>
              </a:rPr>
              <a:t>האחרונים- מחתימת השולחן ערוך עד זמננו- ספרי פסיקה</a:t>
            </a:r>
            <a:endParaRPr lang="he-IL" b="1" dirty="0"/>
          </a:p>
        </p:txBody>
      </p:sp>
      <p:sp>
        <p:nvSpPr>
          <p:cNvPr id="3" name="מציין מיקום תוכן 2">
            <a:extLst>
              <a:ext uri="{FF2B5EF4-FFF2-40B4-BE49-F238E27FC236}">
                <a16:creationId xmlns:a16="http://schemas.microsoft.com/office/drawing/2014/main" id="{035ED51D-283D-4043-BA91-E04FF3FAFC4E}"/>
              </a:ext>
            </a:extLst>
          </p:cNvPr>
          <p:cNvSpPr>
            <a:spLocks noGrp="1"/>
          </p:cNvSpPr>
          <p:nvPr>
            <p:ph idx="1"/>
          </p:nvPr>
        </p:nvSpPr>
        <p:spPr>
          <a:xfrm>
            <a:off x="457200" y="1318418"/>
            <a:ext cx="8229600" cy="5539582"/>
          </a:xfrm>
        </p:spPr>
        <p:txBody>
          <a:bodyPr>
            <a:normAutofit/>
          </a:bodyPr>
          <a:lstStyle/>
          <a:p>
            <a:r>
              <a:rPr lang="he-IL" b="1" dirty="0">
                <a:solidFill>
                  <a:srgbClr val="7030A0"/>
                </a:solidFill>
              </a:rPr>
              <a:t>כף החיים- </a:t>
            </a:r>
            <a:r>
              <a:rPr lang="he-IL" sz="2800" b="1" dirty="0"/>
              <a:t>הרב יעקב חיים סופר- משלב את פסיקת </a:t>
            </a:r>
            <a:r>
              <a:rPr lang="he-IL" sz="2800" b="1" dirty="0" err="1"/>
              <a:t>השו"ע</a:t>
            </a:r>
            <a:r>
              <a:rPr lang="he-IL" sz="2800" b="1" dirty="0"/>
              <a:t> עם תורת הנסתר. מקובל בקהילות ספרד</a:t>
            </a:r>
          </a:p>
          <a:p>
            <a:r>
              <a:rPr lang="he-IL" b="1" dirty="0">
                <a:solidFill>
                  <a:srgbClr val="7030A0"/>
                </a:solidFill>
              </a:rPr>
              <a:t>משנה ברורה- </a:t>
            </a:r>
            <a:r>
              <a:rPr lang="he-IL" sz="2400" b="1" dirty="0"/>
              <a:t>רב ישראל מאיר הכהן </a:t>
            </a:r>
            <a:r>
              <a:rPr lang="he-IL" sz="2400" b="1" dirty="0" err="1"/>
              <a:t>מראדין</a:t>
            </a:r>
            <a:r>
              <a:rPr lang="he-IL" sz="2400" b="1" dirty="0"/>
              <a:t>, ה"חפץ חיים", פסיקותיו והכרעותיו על </a:t>
            </a:r>
            <a:r>
              <a:rPr lang="he-IL" sz="2400" b="1" dirty="0" err="1"/>
              <a:t>השו"ע</a:t>
            </a:r>
            <a:r>
              <a:rPr lang="he-IL" sz="2400" b="1" dirty="0"/>
              <a:t> אורח חיים, התקבל בקהילות אשכנז</a:t>
            </a:r>
          </a:p>
          <a:p>
            <a:r>
              <a:rPr lang="he-IL" b="1" dirty="0">
                <a:solidFill>
                  <a:srgbClr val="7030A0"/>
                </a:solidFill>
              </a:rPr>
              <a:t>שמירת שבת כהלכתה- </a:t>
            </a:r>
            <a:r>
              <a:rPr lang="he-IL" sz="2400" b="1" dirty="0"/>
              <a:t>הרב </a:t>
            </a:r>
            <a:r>
              <a:rPr lang="he-IL" sz="2400" b="1" dirty="0" err="1"/>
              <a:t>נויבירט</a:t>
            </a:r>
            <a:r>
              <a:rPr lang="he-IL" sz="2400" b="1" dirty="0"/>
              <a:t>, הלכות שבת ויום טוב עם התייחסות לשאלות העולות בימינו, לאלה הנוהגים כשיטת </a:t>
            </a:r>
            <a:r>
              <a:rPr lang="he-IL" sz="2400" b="1" dirty="0" err="1"/>
              <a:t>הרמ"א</a:t>
            </a:r>
            <a:r>
              <a:rPr lang="he-IL" sz="2400" b="1" dirty="0"/>
              <a:t>. התקבל בקהילות אשכנז</a:t>
            </a:r>
          </a:p>
          <a:p>
            <a:r>
              <a:rPr lang="he-IL" sz="2800" b="1" dirty="0">
                <a:solidFill>
                  <a:srgbClr val="7030A0"/>
                </a:solidFill>
              </a:rPr>
              <a:t>ילקוט יוסף- </a:t>
            </a:r>
            <a:r>
              <a:rPr lang="he-IL" sz="2400" b="1" dirty="0"/>
              <a:t>הרב יצחק יוסף, לאור פסיקותיו של אביו הרב עובדיה יוסף, בעיקר על אורח חיים ויורה דעה. </a:t>
            </a:r>
          </a:p>
          <a:p>
            <a:pPr marL="0" indent="0">
              <a:buNone/>
            </a:pPr>
            <a:r>
              <a:rPr lang="he-IL" sz="2400" b="1" dirty="0"/>
              <a:t>    התקבל בחלק מקהילות ספרד</a:t>
            </a:r>
            <a:r>
              <a:rPr lang="he-IL" sz="2400" dirty="0"/>
              <a:t>.</a:t>
            </a:r>
          </a:p>
          <a:p>
            <a:pPr marL="0" indent="0">
              <a:buNone/>
            </a:pPr>
            <a:endParaRPr lang="he-IL" dirty="0"/>
          </a:p>
        </p:txBody>
      </p:sp>
      <p:sp>
        <p:nvSpPr>
          <p:cNvPr id="4" name="AutoShape 2" descr="×ª××¦××ª ×ª××× × ×¢×××¨ ××©× × ××¨××¨×">
            <a:extLst>
              <a:ext uri="{FF2B5EF4-FFF2-40B4-BE49-F238E27FC236}">
                <a16:creationId xmlns:a16="http://schemas.microsoft.com/office/drawing/2014/main" id="{61C4D203-8A4F-4647-8926-8D8E56A8FB3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5" name="AutoShape 4" descr="×ª××¦××ª ×ª××× × ×¢×××¨ ××©× × ××¨××¨×">
            <a:extLst>
              <a:ext uri="{FF2B5EF4-FFF2-40B4-BE49-F238E27FC236}">
                <a16:creationId xmlns:a16="http://schemas.microsoft.com/office/drawing/2014/main" id="{9A87592A-2B01-4ECE-899E-C75360FE90A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6" name="AutoShape 6" descr="×ª××¦××ª ×ª××× × ×¢×××¨ ××©× × ××¨××¨×">
            <a:extLst>
              <a:ext uri="{FF2B5EF4-FFF2-40B4-BE49-F238E27FC236}">
                <a16:creationId xmlns:a16="http://schemas.microsoft.com/office/drawing/2014/main" id="{252C820D-EFE1-4A05-A521-D707DB766F39}"/>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8" name="תמונה 7">
            <a:extLst>
              <a:ext uri="{FF2B5EF4-FFF2-40B4-BE49-F238E27FC236}">
                <a16:creationId xmlns:a16="http://schemas.microsoft.com/office/drawing/2014/main" id="{C9A7216D-0496-451C-8D27-6121F68E5109}"/>
              </a:ext>
            </a:extLst>
          </p:cNvPr>
          <p:cNvPicPr>
            <a:picLocks noChangeAspect="1"/>
          </p:cNvPicPr>
          <p:nvPr/>
        </p:nvPicPr>
        <p:blipFill>
          <a:blip r:embed="rId2"/>
          <a:stretch>
            <a:fillRect/>
          </a:stretch>
        </p:blipFill>
        <p:spPr>
          <a:xfrm rot="20887781">
            <a:off x="914983" y="5172584"/>
            <a:ext cx="1729759" cy="1729759"/>
          </a:xfrm>
          <a:prstGeom prst="rect">
            <a:avLst/>
          </a:prstGeom>
        </p:spPr>
      </p:pic>
    </p:spTree>
    <p:extLst>
      <p:ext uri="{BB962C8B-B14F-4D97-AF65-F5344CB8AC3E}">
        <p14:creationId xmlns:p14="http://schemas.microsoft.com/office/powerpoint/2010/main" val="42250268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99392"/>
            <a:ext cx="7772400" cy="1143000"/>
          </a:xfrm>
        </p:spPr>
        <p:txBody>
          <a:bodyPr>
            <a:normAutofit fontScale="90000"/>
          </a:bodyPr>
          <a:lstStyle/>
          <a:p>
            <a:pPr algn="ctr" rtl="1">
              <a:defRPr/>
            </a:pPr>
            <a:r>
              <a:rPr lang="he-IL" sz="4000" b="1" dirty="0">
                <a:solidFill>
                  <a:srgbClr val="FF0000"/>
                </a:solidFill>
              </a:rPr>
              <a:t>ספרות השאלות והתשובות, מאמרים, אנציקלופדיות</a:t>
            </a:r>
          </a:p>
        </p:txBody>
      </p:sp>
      <p:sp>
        <p:nvSpPr>
          <p:cNvPr id="3" name="כותרת משנה 2"/>
          <p:cNvSpPr>
            <a:spLocks noGrp="1"/>
          </p:cNvSpPr>
          <p:nvPr>
            <p:ph type="subTitle" idx="1"/>
          </p:nvPr>
        </p:nvSpPr>
        <p:spPr>
          <a:xfrm>
            <a:off x="0" y="1196752"/>
            <a:ext cx="8964488" cy="5445224"/>
          </a:xfrm>
          <a:effectLst/>
          <a:extLst>
            <a:ext uri="{AF507438-7753-43E0-B8FC-AC1667EBCBE1}">
              <a14:hiddenEffects xmlns:a14="http://schemas.microsoft.com/office/drawing/2010/main">
                <a:effectLst>
                  <a:outerShdw dist="81320" dir="2319588" algn="ctr" rotWithShape="0">
                    <a:srgbClr val="808080"/>
                  </a:outerShdw>
                </a:effectLst>
              </a14:hiddenEffects>
            </a:ext>
          </a:extLst>
        </p:spPr>
        <p:txBody>
          <a:bodyPr>
            <a:normAutofit lnSpcReduction="10000"/>
          </a:bodyPr>
          <a:lstStyle/>
          <a:p>
            <a:pPr algn="r" rtl="1">
              <a:defRPr/>
            </a:pPr>
            <a:r>
              <a:rPr lang="he-IL" sz="2400" b="1" dirty="0">
                <a:solidFill>
                  <a:srgbClr val="002060"/>
                </a:solidFill>
                <a:effectLst/>
              </a:rPr>
              <a:t>לצד ספרי ההלכה שנכתבו כחיבורים מסודרים שנועדו להורות הלכות פסוקות התפתחה ספרות השאלות והתשובות. ספרות זו היא אוסף של תשובות שרבנים השיבו בכל תחומי החיים.</a:t>
            </a:r>
          </a:p>
          <a:p>
            <a:pPr algn="r" rtl="1">
              <a:defRPr/>
            </a:pPr>
            <a:r>
              <a:rPr lang="he-IL" sz="2400" b="1" dirty="0">
                <a:solidFill>
                  <a:srgbClr val="002060"/>
                </a:solidFill>
                <a:effectLst/>
              </a:rPr>
              <a:t>ספרות </a:t>
            </a:r>
            <a:r>
              <a:rPr lang="he-IL" sz="2400" b="1" dirty="0" err="1">
                <a:solidFill>
                  <a:srgbClr val="002060"/>
                </a:solidFill>
                <a:effectLst/>
              </a:rPr>
              <a:t>השו"ת</a:t>
            </a:r>
            <a:r>
              <a:rPr lang="he-IL" sz="2400" b="1" dirty="0">
                <a:solidFill>
                  <a:srgbClr val="002060"/>
                </a:solidFill>
                <a:effectLst/>
              </a:rPr>
              <a:t> מהווה מקור משמעותי ומרכזי ללימוד הלכה. כשהתעוררו שאלות בתחומים השונים ולא היה מענה בספרים הקיימים, היה צורך למצוא את הפתרונות מהספרות הקיימת: משנה, גמרא </a:t>
            </a:r>
            <a:r>
              <a:rPr lang="he-IL" sz="2400" b="1" dirty="0" err="1">
                <a:solidFill>
                  <a:srgbClr val="002060"/>
                </a:solidFill>
                <a:effectLst/>
              </a:rPr>
              <a:t>וכו</a:t>
            </a:r>
            <a:r>
              <a:rPr lang="he-IL" sz="2400" b="1" dirty="0">
                <a:solidFill>
                  <a:srgbClr val="002060"/>
                </a:solidFill>
                <a:effectLst/>
              </a:rPr>
              <a:t>'. פוסקים הכריעו את הדין. במהלך הדורות נכתבו רבבות תשובות.  </a:t>
            </a:r>
          </a:p>
          <a:p>
            <a:pPr algn="r" rtl="1">
              <a:defRPr/>
            </a:pPr>
            <a:r>
              <a:rPr lang="he-IL" sz="2400" b="1" dirty="0">
                <a:solidFill>
                  <a:srgbClr val="002060"/>
                </a:solidFill>
                <a:effectLst/>
              </a:rPr>
              <a:t>ספרות </a:t>
            </a:r>
            <a:r>
              <a:rPr lang="he-IL" sz="2400" b="1" dirty="0" err="1">
                <a:solidFill>
                  <a:srgbClr val="002060"/>
                </a:solidFill>
                <a:effectLst/>
              </a:rPr>
              <a:t>השו"ת</a:t>
            </a:r>
            <a:r>
              <a:rPr lang="he-IL" sz="2400" b="1" dirty="0">
                <a:solidFill>
                  <a:srgbClr val="002060"/>
                </a:solidFill>
                <a:effectLst/>
              </a:rPr>
              <a:t> מוכרת לנו מתקופת הגאונים ובמשך הדורות נכתבו תשובות הלכתיות רבות. (כגון: </a:t>
            </a:r>
            <a:r>
              <a:rPr lang="he-IL" sz="2400" b="1" dirty="0">
                <a:solidFill>
                  <a:srgbClr val="7030A0"/>
                </a:solidFill>
                <a:effectLst/>
              </a:rPr>
              <a:t>שו"ת </a:t>
            </a:r>
            <a:r>
              <a:rPr lang="he-IL" sz="2400" b="1" dirty="0" err="1">
                <a:solidFill>
                  <a:srgbClr val="7030A0"/>
                </a:solidFill>
                <a:effectLst/>
              </a:rPr>
              <a:t>הרשב"א</a:t>
            </a:r>
            <a:r>
              <a:rPr lang="he-IL" sz="2400" b="1" dirty="0">
                <a:solidFill>
                  <a:srgbClr val="7030A0"/>
                </a:solidFill>
                <a:effectLst/>
              </a:rPr>
              <a:t>, שו"ת </a:t>
            </a:r>
            <a:r>
              <a:rPr lang="he-IL" sz="2400" b="1" dirty="0" err="1">
                <a:solidFill>
                  <a:srgbClr val="7030A0"/>
                </a:solidFill>
                <a:effectLst/>
              </a:rPr>
              <a:t>מהר"ם</a:t>
            </a:r>
            <a:r>
              <a:rPr lang="he-IL" sz="2400" b="1" dirty="0">
                <a:solidFill>
                  <a:srgbClr val="7030A0"/>
                </a:solidFill>
                <a:effectLst/>
              </a:rPr>
              <a:t> </a:t>
            </a:r>
            <a:r>
              <a:rPr lang="he-IL" sz="2400" b="1" dirty="0" err="1">
                <a:solidFill>
                  <a:srgbClr val="7030A0"/>
                </a:solidFill>
                <a:effectLst/>
              </a:rPr>
              <a:t>מרוטנבורג</a:t>
            </a:r>
            <a:r>
              <a:rPr lang="he-IL" sz="2400" b="1" dirty="0">
                <a:solidFill>
                  <a:srgbClr val="7030A0"/>
                </a:solidFill>
                <a:effectLst/>
              </a:rPr>
              <a:t> </a:t>
            </a:r>
            <a:r>
              <a:rPr lang="he-IL" sz="2400" b="1" dirty="0">
                <a:solidFill>
                  <a:srgbClr val="002060"/>
                </a:solidFill>
                <a:effectLst/>
              </a:rPr>
              <a:t>ועוד)   גם בדורנו נכתבו ספרי שו"ת העוסקים במגוון עצום של נושאים. (כגון: </a:t>
            </a:r>
            <a:r>
              <a:rPr lang="he-IL" sz="2400" b="1" dirty="0">
                <a:solidFill>
                  <a:srgbClr val="7030A0"/>
                </a:solidFill>
                <a:effectLst/>
              </a:rPr>
              <a:t>שו"ת אגרות משה, שו"ת יחווה דעת</a:t>
            </a:r>
            <a:r>
              <a:rPr lang="he-IL" sz="2400" b="1" dirty="0">
                <a:solidFill>
                  <a:srgbClr val="002060"/>
                </a:solidFill>
                <a:effectLst/>
              </a:rPr>
              <a:t> </a:t>
            </a:r>
            <a:r>
              <a:rPr lang="he-IL" sz="2400" b="1" dirty="0">
                <a:solidFill>
                  <a:srgbClr val="002060"/>
                </a:solidFill>
                <a:effectLst>
                  <a:outerShdw blurRad="38100" dist="38100" dir="2700000" algn="tl">
                    <a:srgbClr val="000000">
                      <a:alpha val="43137"/>
                    </a:srgbClr>
                  </a:outerShdw>
                </a:effectLst>
              </a:rPr>
              <a:t>ועוד).</a:t>
            </a:r>
          </a:p>
          <a:p>
            <a:pPr algn="r" rtl="1">
              <a:defRPr/>
            </a:pPr>
            <a:r>
              <a:rPr lang="he-IL" sz="2400" dirty="0">
                <a:solidFill>
                  <a:srgbClr val="002060"/>
                </a:solidFill>
                <a:effectLst>
                  <a:outerShdw blurRad="38100" dist="38100" dir="2700000" algn="tl">
                    <a:srgbClr val="000000">
                      <a:alpha val="43137"/>
                    </a:srgbClr>
                  </a:outerShdw>
                </a:effectLst>
              </a:rPr>
              <a:t>פוסקים ורבנים בני זמננו מרבים לעסוק גם בנושאים חדשים: רפואה </a:t>
            </a:r>
          </a:p>
          <a:p>
            <a:pPr algn="r" rtl="1">
              <a:defRPr/>
            </a:pPr>
            <a:r>
              <a:rPr lang="he-IL" sz="2400" dirty="0">
                <a:solidFill>
                  <a:srgbClr val="002060"/>
                </a:solidFill>
                <a:effectLst>
                  <a:outerShdw blurRad="38100" dist="38100" dir="2700000" algn="tl">
                    <a:srgbClr val="000000">
                      <a:alpha val="43137"/>
                    </a:srgbClr>
                  </a:outerShdw>
                </a:effectLst>
              </a:rPr>
              <a:t>ופוריות, חברה ומדינה. עיסוק ממוקד בנושאים חדשים נמצא בסדרת</a:t>
            </a:r>
          </a:p>
          <a:p>
            <a:pPr algn="r" rtl="1">
              <a:defRPr/>
            </a:pPr>
            <a:r>
              <a:rPr lang="he-IL" sz="2400" dirty="0">
                <a:solidFill>
                  <a:srgbClr val="002060"/>
                </a:solidFill>
                <a:effectLst>
                  <a:outerShdw blurRad="38100" dist="38100" dir="2700000" algn="tl">
                    <a:srgbClr val="000000">
                      <a:alpha val="43137"/>
                    </a:srgbClr>
                  </a:outerShdw>
                </a:effectLst>
              </a:rPr>
              <a:t>ספרי </a:t>
            </a:r>
            <a:r>
              <a:rPr lang="he-IL" sz="2400" b="1" dirty="0">
                <a:solidFill>
                  <a:srgbClr val="7030A0"/>
                </a:solidFill>
                <a:effectLst>
                  <a:outerShdw blurRad="38100" dist="38100" dir="2700000" algn="tl">
                    <a:srgbClr val="000000">
                      <a:alpha val="43137"/>
                    </a:srgbClr>
                  </a:outerShdw>
                </a:effectLst>
              </a:rPr>
              <a:t>"</a:t>
            </a:r>
            <a:r>
              <a:rPr lang="he-IL" sz="2400" b="1" dirty="0" err="1">
                <a:solidFill>
                  <a:srgbClr val="7030A0"/>
                </a:solidFill>
                <a:effectLst>
                  <a:outerShdw blurRad="38100" dist="38100" dir="2700000" algn="tl">
                    <a:srgbClr val="000000">
                      <a:alpha val="43137"/>
                    </a:srgbClr>
                  </a:outerShdw>
                </a:effectLst>
              </a:rPr>
              <a:t>תחומין</a:t>
            </a:r>
            <a:r>
              <a:rPr lang="he-IL" sz="2400" b="1" dirty="0">
                <a:solidFill>
                  <a:srgbClr val="7030A0"/>
                </a:solidFill>
                <a:effectLst>
                  <a:outerShdw blurRad="38100" dist="38100" dir="2700000" algn="tl">
                    <a:srgbClr val="000000">
                      <a:alpha val="43137"/>
                    </a:srgbClr>
                  </a:outerShdw>
                </a:effectLst>
              </a:rPr>
              <a:t>" , אנציקלופדיה רפואית הלכתית.</a:t>
            </a:r>
          </a:p>
          <a:p>
            <a:pPr algn="r" rtl="1">
              <a:defRPr/>
            </a:pPr>
            <a:endParaRPr lang="he-IL" sz="2400" dirty="0">
              <a:solidFill>
                <a:schemeClr val="tx1"/>
              </a:solidFill>
              <a:effectLst>
                <a:outerShdw blurRad="38100" dist="38100" dir="2700000" algn="tl">
                  <a:srgbClr val="000000">
                    <a:alpha val="43137"/>
                  </a:srgbClr>
                </a:outerShdw>
              </a:effectLst>
            </a:endParaRPr>
          </a:p>
          <a:p>
            <a:pPr algn="r" rtl="1">
              <a:defRPr/>
            </a:pPr>
            <a:endParaRPr lang="he-IL" sz="2400" dirty="0">
              <a:solidFill>
                <a:schemeClr val="tx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95955">
            <a:off x="123892" y="5375234"/>
            <a:ext cx="1846167" cy="122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115616" y="0"/>
            <a:ext cx="7113588" cy="1008063"/>
          </a:xfrm>
        </p:spPr>
        <p:txBody>
          <a:bodyPr>
            <a:normAutofit fontScale="90000"/>
          </a:bodyPr>
          <a:lstStyle/>
          <a:p>
            <a:pPr>
              <a:defRPr/>
            </a:pPr>
            <a:r>
              <a:rPr lang="he-IL" b="1" dirty="0">
                <a:solidFill>
                  <a:srgbClr val="FF0000"/>
                </a:solidFill>
              </a:rPr>
              <a:t>ביאורים חדשים למשנה ולתלמוד</a:t>
            </a:r>
          </a:p>
        </p:txBody>
      </p:sp>
      <p:sp>
        <p:nvSpPr>
          <p:cNvPr id="3" name="מציין מיקום תוכן 2"/>
          <p:cNvSpPr>
            <a:spLocks noGrp="1"/>
          </p:cNvSpPr>
          <p:nvPr>
            <p:ph idx="1"/>
          </p:nvPr>
        </p:nvSpPr>
        <p:spPr>
          <a:xfrm>
            <a:off x="0" y="692696"/>
            <a:ext cx="9144000" cy="6165304"/>
          </a:xfrm>
        </p:spPr>
        <p:txBody>
          <a:bodyPr>
            <a:normAutofit lnSpcReduction="10000"/>
          </a:bodyPr>
          <a:lstStyle/>
          <a:p>
            <a:pPr marL="0" indent="0" algn="r" rtl="1">
              <a:buFontTx/>
              <a:buNone/>
              <a:defRPr/>
            </a:pPr>
            <a:r>
              <a:rPr lang="he-IL" dirty="0"/>
              <a:t>במשך שנים רבות לומדים משנה בעזרת פירוש </a:t>
            </a:r>
            <a:r>
              <a:rPr lang="he-IL" dirty="0" err="1"/>
              <a:t>הברטנורא</a:t>
            </a:r>
            <a:r>
              <a:rPr lang="he-IL" dirty="0"/>
              <a:t>, ואת התלמוד בעזרת רש"י ותוספות, לצד פוסקים נוספים שדבריהם הודפסו בסוף המסכת. כיום ישנם ספרי פרשנות שהודפסו בעברית בהירה יותר , ובכך מתאפשר ללומדים רבים ללמוד בכוחות עצמם משנה וגמרא.</a:t>
            </a:r>
          </a:p>
          <a:p>
            <a:pPr algn="r" rtl="1">
              <a:buFont typeface="Wingdings" panose="05000000000000000000" pitchFamily="2" charset="2"/>
              <a:buChar char="§"/>
              <a:defRPr/>
            </a:pPr>
            <a:r>
              <a:rPr lang="he-IL" b="1" dirty="0">
                <a:solidFill>
                  <a:srgbClr val="7030A0"/>
                </a:solidFill>
              </a:rPr>
              <a:t>משניות עם פירוש </a:t>
            </a:r>
            <a:r>
              <a:rPr lang="he-IL" b="1" dirty="0" err="1">
                <a:solidFill>
                  <a:srgbClr val="7030A0"/>
                </a:solidFill>
              </a:rPr>
              <a:t>קהתי</a:t>
            </a:r>
            <a:r>
              <a:rPr lang="he-IL" b="1" dirty="0">
                <a:solidFill>
                  <a:srgbClr val="7030A0"/>
                </a:solidFill>
              </a:rPr>
              <a:t>- </a:t>
            </a:r>
            <a:r>
              <a:rPr lang="he-IL" sz="2800" b="1" dirty="0"/>
              <a:t>פירוש קל להבנת המשנה</a:t>
            </a:r>
            <a:r>
              <a:rPr lang="he-IL" dirty="0"/>
              <a:t>.</a:t>
            </a:r>
          </a:p>
          <a:p>
            <a:pPr algn="r" rtl="1">
              <a:buFont typeface="Wingdings" panose="05000000000000000000" pitchFamily="2" charset="2"/>
              <a:buChar char="§"/>
              <a:defRPr/>
            </a:pPr>
            <a:r>
              <a:rPr lang="he-IL" b="1" dirty="0">
                <a:solidFill>
                  <a:srgbClr val="7030A0"/>
                </a:solidFill>
              </a:rPr>
              <a:t>תלמוד בבלי מהדורת </a:t>
            </a:r>
            <a:r>
              <a:rPr lang="he-IL" b="1" dirty="0" err="1">
                <a:solidFill>
                  <a:srgbClr val="7030A0"/>
                </a:solidFill>
              </a:rPr>
              <a:t>שטיינזלץ</a:t>
            </a:r>
            <a:r>
              <a:rPr lang="he-IL" b="1" dirty="0">
                <a:solidFill>
                  <a:srgbClr val="7030A0"/>
                </a:solidFill>
              </a:rPr>
              <a:t>- </a:t>
            </a:r>
            <a:r>
              <a:rPr lang="he-IL" sz="2800" b="1" dirty="0"/>
              <a:t>פירוש הרב </a:t>
            </a:r>
            <a:r>
              <a:rPr lang="he-IL" sz="2800" b="1" dirty="0" err="1"/>
              <a:t>שטיינזלץ</a:t>
            </a:r>
            <a:r>
              <a:rPr lang="he-IL" sz="2800" b="1" dirty="0"/>
              <a:t> לתלמוד הבבלי, התלמוד מנוקד, מפוסק, הסברים קלים בעברית ועוד. </a:t>
            </a:r>
          </a:p>
          <a:p>
            <a:pPr algn="r" rtl="1">
              <a:buFont typeface="Wingdings" panose="05000000000000000000" pitchFamily="2" charset="2"/>
              <a:buChar char="§"/>
              <a:defRPr/>
            </a:pPr>
            <a:r>
              <a:rPr lang="he-IL" b="1" dirty="0">
                <a:solidFill>
                  <a:srgbClr val="7030A0"/>
                </a:solidFill>
              </a:rPr>
              <a:t>ש"ס </a:t>
            </a:r>
            <a:r>
              <a:rPr lang="he-IL" b="1" dirty="0" err="1">
                <a:solidFill>
                  <a:srgbClr val="7030A0"/>
                </a:solidFill>
              </a:rPr>
              <a:t>שוטנשטיין</a:t>
            </a:r>
            <a:r>
              <a:rPr lang="he-IL" b="1" dirty="0">
                <a:solidFill>
                  <a:srgbClr val="7030A0"/>
                </a:solidFill>
              </a:rPr>
              <a:t>- </a:t>
            </a:r>
            <a:r>
              <a:rPr lang="he-IL" sz="2800" b="1" dirty="0"/>
              <a:t>פירוש לתלמוד המבוסס על עיקרי</a:t>
            </a:r>
          </a:p>
          <a:p>
            <a:pPr marL="0" indent="0" algn="r" rtl="1">
              <a:buNone/>
              <a:defRPr/>
            </a:pPr>
            <a:r>
              <a:rPr lang="he-IL" sz="2800" b="1" dirty="0"/>
              <a:t>   דברי הראשונים והאחרונים הקלאסיים, </a:t>
            </a:r>
          </a:p>
          <a:p>
            <a:pPr marL="0" indent="0" algn="r" rtl="1">
              <a:buNone/>
              <a:defRPr/>
            </a:pPr>
            <a:r>
              <a:rPr lang="he-IL" sz="2800" b="1" dirty="0"/>
              <a:t>   בהערות יש הרחבה</a:t>
            </a:r>
          </a:p>
          <a:p>
            <a:pPr marL="0" indent="0" algn="r" rtl="1">
              <a:buNone/>
              <a:defRPr/>
            </a:pPr>
            <a:r>
              <a:rPr lang="he-IL" sz="2800" b="1" dirty="0"/>
              <a:t>   והעמקה.</a:t>
            </a:r>
          </a:p>
          <a:p>
            <a:pPr marL="0" indent="0" algn="r" rtl="1">
              <a:buNone/>
              <a:defRPr/>
            </a:pPr>
            <a:endParaRPr lang="he-IL" sz="2800" dirty="0"/>
          </a:p>
        </p:txBody>
      </p:sp>
      <p:pic>
        <p:nvPicPr>
          <p:cNvPr id="5" name="תמונה 4">
            <a:extLst>
              <a:ext uri="{FF2B5EF4-FFF2-40B4-BE49-F238E27FC236}">
                <a16:creationId xmlns:a16="http://schemas.microsoft.com/office/drawing/2014/main" id="{B59ED3F9-9FE1-4032-AE6E-5378602D7C71}"/>
              </a:ext>
            </a:extLst>
          </p:cNvPr>
          <p:cNvPicPr>
            <a:picLocks noChangeAspect="1"/>
          </p:cNvPicPr>
          <p:nvPr/>
        </p:nvPicPr>
        <p:blipFill>
          <a:blip r:embed="rId2"/>
          <a:stretch>
            <a:fillRect/>
          </a:stretch>
        </p:blipFill>
        <p:spPr>
          <a:xfrm>
            <a:off x="1115616" y="5157192"/>
            <a:ext cx="2880320" cy="1466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circle(in)">
                                      <p:cBhvr>
                                        <p:cTn id="29" dur="2000"/>
                                        <p:tgtEl>
                                          <p:spTgt spid="3">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792A7A-E616-411F-8B17-38D2F4DC30E1}"/>
              </a:ext>
            </a:extLst>
          </p:cNvPr>
          <p:cNvSpPr>
            <a:spLocks noGrp="1"/>
          </p:cNvSpPr>
          <p:nvPr>
            <p:ph type="title"/>
          </p:nvPr>
        </p:nvSpPr>
        <p:spPr>
          <a:xfrm>
            <a:off x="485102" y="0"/>
            <a:ext cx="8229600" cy="1143000"/>
          </a:xfrm>
        </p:spPr>
        <p:txBody>
          <a:bodyPr>
            <a:normAutofit fontScale="90000"/>
          </a:bodyPr>
          <a:lstStyle/>
          <a:p>
            <a:br>
              <a:rPr lang="he-IL" b="1" dirty="0">
                <a:solidFill>
                  <a:srgbClr val="FF0000"/>
                </a:solidFill>
              </a:rPr>
            </a:br>
            <a:r>
              <a:rPr lang="he-IL" b="1" dirty="0">
                <a:solidFill>
                  <a:srgbClr val="FF0000"/>
                </a:solidFill>
              </a:rPr>
              <a:t>לימוד יומי</a:t>
            </a:r>
          </a:p>
        </p:txBody>
      </p:sp>
      <p:sp>
        <p:nvSpPr>
          <p:cNvPr id="3" name="מציין מיקום תוכן 2">
            <a:extLst>
              <a:ext uri="{FF2B5EF4-FFF2-40B4-BE49-F238E27FC236}">
                <a16:creationId xmlns:a16="http://schemas.microsoft.com/office/drawing/2014/main" id="{D496C155-5163-4252-8CF8-675B627DF9EE}"/>
              </a:ext>
            </a:extLst>
          </p:cNvPr>
          <p:cNvSpPr>
            <a:spLocks noGrp="1"/>
          </p:cNvSpPr>
          <p:nvPr>
            <p:ph idx="1"/>
          </p:nvPr>
        </p:nvSpPr>
        <p:spPr>
          <a:xfrm>
            <a:off x="457200" y="1268760"/>
            <a:ext cx="8229600" cy="5589240"/>
          </a:xfrm>
        </p:spPr>
        <p:txBody>
          <a:bodyPr/>
          <a:lstStyle/>
          <a:p>
            <a:r>
              <a:rPr lang="he-IL" dirty="0"/>
              <a:t> </a:t>
            </a:r>
            <a:r>
              <a:rPr lang="he-IL" b="1" u="sng" dirty="0">
                <a:solidFill>
                  <a:srgbClr val="FF0000"/>
                </a:solidFill>
              </a:rPr>
              <a:t>לימוד יומי-  </a:t>
            </a:r>
            <a:r>
              <a:rPr lang="he-IL" dirty="0">
                <a:solidFill>
                  <a:srgbClr val="7030A0"/>
                </a:solidFill>
              </a:rPr>
              <a:t>בשנת 1923</a:t>
            </a:r>
            <a:r>
              <a:rPr lang="he-IL" b="1" dirty="0">
                <a:solidFill>
                  <a:srgbClr val="7030A0"/>
                </a:solidFill>
              </a:rPr>
              <a:t>הונהג ע"י הרב מאיר שפירא, ראש ישיבת חכמי לובלין- לימוד דף גמרא לכל יום בכל העולם היהודי. לימוד כל התלמוד אורך כשבע וחצי שנים. מאז סיים העולם היהודי את </a:t>
            </a:r>
            <a:r>
              <a:rPr lang="he-IL" b="1" dirty="0" err="1">
                <a:solidFill>
                  <a:srgbClr val="7030A0"/>
                </a:solidFill>
              </a:rPr>
              <a:t>הש"ס</a:t>
            </a:r>
            <a:r>
              <a:rPr lang="he-IL" b="1" dirty="0">
                <a:solidFill>
                  <a:srgbClr val="7030A0"/>
                </a:solidFill>
              </a:rPr>
              <a:t> שנים עשר פעמים.</a:t>
            </a:r>
          </a:p>
          <a:p>
            <a:r>
              <a:rPr lang="he-IL" b="1" dirty="0">
                <a:solidFill>
                  <a:srgbClr val="7030A0"/>
                </a:solidFill>
              </a:rPr>
              <a:t>מאז נוסדו מופעלים נוספים שבהם </a:t>
            </a:r>
            <a:r>
              <a:rPr lang="he-IL" b="1" dirty="0" err="1">
                <a:solidFill>
                  <a:srgbClr val="7030A0"/>
                </a:solidFill>
              </a:rPr>
              <a:t>הכל</a:t>
            </a:r>
            <a:r>
              <a:rPr lang="he-IL" b="1" dirty="0">
                <a:solidFill>
                  <a:srgbClr val="7030A0"/>
                </a:solidFill>
              </a:rPr>
              <a:t> לומדים מידי יום חומר משותף: משנה יומית, הלכה יומית, רמב"ם יומי וכו'</a:t>
            </a:r>
          </a:p>
          <a:p>
            <a:endParaRPr lang="he-IL" dirty="0"/>
          </a:p>
        </p:txBody>
      </p:sp>
      <p:pic>
        <p:nvPicPr>
          <p:cNvPr id="4" name="Picture 2">
            <a:extLst>
              <a:ext uri="{FF2B5EF4-FFF2-40B4-BE49-F238E27FC236}">
                <a16:creationId xmlns:a16="http://schemas.microsoft.com/office/drawing/2014/main" id="{F215B517-1335-437B-8898-CEBDD0C0A7F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67" b="100000" l="0" r="98841"/>
                    </a14:imgEffect>
                  </a14:imgLayer>
                </a14:imgProps>
              </a:ext>
              <a:ext uri="{28A0092B-C50C-407E-A947-70E740481C1C}">
                <a14:useLocalDpi xmlns:a14="http://schemas.microsoft.com/office/drawing/2010/main" val="0"/>
              </a:ext>
            </a:extLst>
          </a:blip>
          <a:srcRect/>
          <a:stretch>
            <a:fillRect/>
          </a:stretch>
        </p:blipFill>
        <p:spPr bwMode="auto">
          <a:xfrm rot="20943404">
            <a:off x="1310804" y="4812370"/>
            <a:ext cx="2657583" cy="2310942"/>
          </a:xfrm>
          <a:prstGeom prst="rect">
            <a:avLst/>
          </a:prstGeom>
          <a:ln>
            <a:noFill/>
          </a:ln>
          <a:effectLst/>
        </p:spPr>
      </p:pic>
    </p:spTree>
    <p:extLst>
      <p:ext uri="{BB962C8B-B14F-4D97-AF65-F5344CB8AC3E}">
        <p14:creationId xmlns:p14="http://schemas.microsoft.com/office/powerpoint/2010/main" val="31314851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27088" y="260350"/>
            <a:ext cx="7315200" cy="1143000"/>
          </a:xfrm>
        </p:spPr>
        <p:txBody>
          <a:bodyPr/>
          <a:lstStyle/>
          <a:p>
            <a:pPr algn="ctr" rtl="1">
              <a:defRPr/>
            </a:pPr>
            <a:r>
              <a:rPr lang="he-IL" b="1" dirty="0">
                <a:solidFill>
                  <a:srgbClr val="FF0000"/>
                </a:solidFill>
              </a:rPr>
              <a:t>מכוני מחקר תורניים</a:t>
            </a:r>
          </a:p>
        </p:txBody>
      </p:sp>
      <p:sp>
        <p:nvSpPr>
          <p:cNvPr id="3" name="מציין מיקום תוכן 2"/>
          <p:cNvSpPr>
            <a:spLocks noGrp="1"/>
          </p:cNvSpPr>
          <p:nvPr>
            <p:ph idx="1"/>
          </p:nvPr>
        </p:nvSpPr>
        <p:spPr>
          <a:xfrm>
            <a:off x="900113" y="1268413"/>
            <a:ext cx="8243887" cy="5589587"/>
          </a:xfrm>
        </p:spPr>
        <p:txBody>
          <a:bodyPr>
            <a:normAutofit lnSpcReduction="10000"/>
          </a:bodyPr>
          <a:lstStyle/>
          <a:p>
            <a:pPr marL="0" indent="0" algn="r" rtl="1">
              <a:buNone/>
              <a:defRPr/>
            </a:pPr>
            <a:r>
              <a:rPr lang="he-IL" dirty="0"/>
              <a:t> בשל החידושים וההתפתחויות יש למצוא פתרונות הלכתיים לשאלות המתעוררות בתחומי: טכנולוגיה, רפואה, חקלאות, משפט עברי ועוד.</a:t>
            </a:r>
          </a:p>
          <a:p>
            <a:pPr marL="0" indent="0" algn="r" rtl="1">
              <a:buNone/>
              <a:defRPr/>
            </a:pPr>
            <a:r>
              <a:rPr lang="he-IL" dirty="0"/>
              <a:t>לשם כך קמו בארץ גופים שבהם אנשי מקצוע יחד עם רבנים, מלבנים ומבררים את הדברים ומציעים פתרונות.</a:t>
            </a:r>
          </a:p>
          <a:p>
            <a:pPr marL="0" indent="0" algn="r" rtl="1">
              <a:buNone/>
              <a:defRPr/>
            </a:pPr>
            <a:r>
              <a:rPr lang="he-IL" sz="2800" b="1" dirty="0"/>
              <a:t>מכוני מחקר הלכתיים לדוגמא:</a:t>
            </a:r>
          </a:p>
          <a:p>
            <a:pPr algn="r" rtl="1">
              <a:buFont typeface="Wingdings" panose="05000000000000000000" pitchFamily="2" charset="2"/>
              <a:buChar char="v"/>
              <a:defRPr/>
            </a:pPr>
            <a:r>
              <a:rPr lang="he-IL" sz="2800" b="1" dirty="0">
                <a:solidFill>
                  <a:srgbClr val="7030A0"/>
                </a:solidFill>
              </a:rPr>
              <a:t>מכון צומת- מכון מדעי טכנולוגי להלכה- </a:t>
            </a:r>
          </a:p>
          <a:p>
            <a:pPr marL="0" indent="0" algn="r" rtl="1">
              <a:buNone/>
              <a:defRPr/>
            </a:pPr>
            <a:r>
              <a:rPr lang="he-IL" sz="2000" dirty="0"/>
              <a:t>כיצד ניתן להשתמש בשבת במכשירי חשמל? (מקרר, מעליות ועוד),</a:t>
            </a:r>
          </a:p>
          <a:p>
            <a:pPr marL="0" indent="0" algn="r" rtl="1">
              <a:buNone/>
              <a:defRPr/>
            </a:pPr>
            <a:r>
              <a:rPr lang="he-IL" sz="2000" dirty="0"/>
              <a:t>התאמת מכשור רפואי </a:t>
            </a:r>
            <a:r>
              <a:rPr lang="he-IL" sz="2000" dirty="0" err="1"/>
              <a:t>לבתי"ח</a:t>
            </a:r>
            <a:r>
              <a:rPr lang="he-IL" sz="2000" dirty="0"/>
              <a:t> בשבת ועוד.</a:t>
            </a:r>
          </a:p>
          <a:p>
            <a:pPr>
              <a:buFont typeface="Wingdings" panose="05000000000000000000" pitchFamily="2" charset="2"/>
              <a:buChar char="v"/>
              <a:defRPr/>
            </a:pPr>
            <a:r>
              <a:rPr lang="he-IL" sz="2800" b="1" dirty="0">
                <a:solidFill>
                  <a:srgbClr val="7030A0"/>
                </a:solidFill>
              </a:rPr>
              <a:t>מכון למצוות התלויות בארץ- </a:t>
            </a:r>
            <a:r>
              <a:rPr lang="he-IL" sz="2000" dirty="0"/>
              <a:t>שמירת שמיטה לחקלאים מבלי לאבד את פרנסתם, התמודדות עם פירות ערלה , כיצד להימנע מאכילת ירקות עלים שנגועים בחרקים ועוד.</a:t>
            </a:r>
          </a:p>
          <a:p>
            <a:pPr algn="r" rtl="1">
              <a:buFont typeface="Wingdings" panose="05000000000000000000" pitchFamily="2" charset="2"/>
              <a:buChar char="v"/>
              <a:defRPr/>
            </a:pPr>
            <a:r>
              <a:rPr lang="he-IL" sz="2800" b="1" dirty="0">
                <a:solidFill>
                  <a:srgbClr val="7030A0"/>
                </a:solidFill>
              </a:rPr>
              <a:t>מכון פועה- </a:t>
            </a:r>
            <a:r>
              <a:rPr lang="he-IL" sz="2400" dirty="0"/>
              <a:t>רפואה ופוריות עפ"י ההלכה</a:t>
            </a:r>
          </a:p>
          <a:p>
            <a:pPr algn="r" rtl="1">
              <a:buFont typeface="Wingdings" panose="05000000000000000000" pitchFamily="2" charset="2"/>
              <a:buChar char="v"/>
              <a:defRPr/>
            </a:pPr>
            <a:endParaRPr lang="he-IL" dirty="0"/>
          </a:p>
        </p:txBody>
      </p:sp>
      <p:pic>
        <p:nvPicPr>
          <p:cNvPr id="1638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143" b="95357" l="638" r="99362"/>
                    </a14:imgEffect>
                  </a14:imgLayer>
                </a14:imgProps>
              </a:ext>
              <a:ext uri="{28A0092B-C50C-407E-A947-70E740481C1C}">
                <a14:useLocalDpi xmlns:a14="http://schemas.microsoft.com/office/drawing/2010/main" val="0"/>
              </a:ext>
            </a:extLst>
          </a:blip>
          <a:srcRect/>
          <a:stretch>
            <a:fillRect/>
          </a:stretch>
        </p:blipFill>
        <p:spPr bwMode="auto">
          <a:xfrm rot="21002279">
            <a:off x="309928" y="3816131"/>
            <a:ext cx="2964582" cy="176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14400" y="188913"/>
            <a:ext cx="7258050" cy="1223962"/>
          </a:xfrm>
        </p:spPr>
        <p:txBody>
          <a:bodyPr/>
          <a:lstStyle/>
          <a:p>
            <a:pPr algn="ctr">
              <a:defRPr/>
            </a:pPr>
            <a:r>
              <a:rPr lang="he-IL" b="1" dirty="0">
                <a:solidFill>
                  <a:srgbClr val="FF0000"/>
                </a:solidFill>
              </a:rPr>
              <a:t>מאגרי מידע מתוקשבים</a:t>
            </a:r>
          </a:p>
        </p:txBody>
      </p:sp>
      <p:sp>
        <p:nvSpPr>
          <p:cNvPr id="3" name="מציין מיקום תוכן 2"/>
          <p:cNvSpPr>
            <a:spLocks noGrp="1"/>
          </p:cNvSpPr>
          <p:nvPr>
            <p:ph idx="1"/>
          </p:nvPr>
        </p:nvSpPr>
        <p:spPr>
          <a:xfrm>
            <a:off x="914400" y="1196975"/>
            <a:ext cx="7905750" cy="5661025"/>
          </a:xfrm>
        </p:spPr>
        <p:txBody>
          <a:bodyPr/>
          <a:lstStyle/>
          <a:p>
            <a:pPr marL="0" indent="0" algn="r" rtl="1">
              <a:buFontTx/>
              <a:buNone/>
              <a:defRPr/>
            </a:pPr>
            <a:r>
              <a:rPr lang="he-IL" dirty="0"/>
              <a:t>  </a:t>
            </a:r>
            <a:r>
              <a:rPr lang="he-IL" b="1" dirty="0">
                <a:solidFill>
                  <a:srgbClr val="002060"/>
                </a:solidFill>
              </a:rPr>
              <a:t>עם התפתחות הטכנולוגיה המתוקשבת, פותחו מאגרים אלקטרוניים ובהם אוסף גדול של ספרים מכל ספרות התורה שבעל פה.</a:t>
            </a:r>
          </a:p>
          <a:p>
            <a:pPr marL="0" indent="0" algn="r" rtl="1">
              <a:buFontTx/>
              <a:buNone/>
              <a:defRPr/>
            </a:pPr>
            <a:r>
              <a:rPr lang="he-IL" b="1" dirty="0">
                <a:solidFill>
                  <a:srgbClr val="002060"/>
                </a:solidFill>
              </a:rPr>
              <a:t> המאגרים הבולטים:</a:t>
            </a:r>
          </a:p>
          <a:p>
            <a:pPr algn="r" rtl="1">
              <a:buFont typeface="Wingdings" panose="05000000000000000000" pitchFamily="2" charset="2"/>
              <a:buChar char="v"/>
              <a:defRPr/>
            </a:pPr>
            <a:r>
              <a:rPr lang="he-IL" b="1" dirty="0">
                <a:solidFill>
                  <a:srgbClr val="7030A0"/>
                </a:solidFill>
              </a:rPr>
              <a:t>פרויקט </a:t>
            </a:r>
            <a:r>
              <a:rPr lang="he-IL" b="1" dirty="0" err="1">
                <a:solidFill>
                  <a:srgbClr val="7030A0"/>
                </a:solidFill>
              </a:rPr>
              <a:t>השו"ת</a:t>
            </a:r>
            <a:r>
              <a:rPr lang="he-IL" b="1" dirty="0">
                <a:solidFill>
                  <a:srgbClr val="7030A0"/>
                </a:solidFill>
              </a:rPr>
              <a:t>/בר אילן-מאגר </a:t>
            </a:r>
            <a:r>
              <a:rPr lang="he-IL" b="1" dirty="0">
                <a:solidFill>
                  <a:srgbClr val="002060"/>
                </a:solidFill>
              </a:rPr>
              <a:t>ספרי המקרא ומפרשים, ספרי הלכה, ספרי שו"ת ועוד</a:t>
            </a:r>
          </a:p>
          <a:p>
            <a:pPr algn="r" rtl="1">
              <a:buFont typeface="Wingdings" panose="05000000000000000000" pitchFamily="2" charset="2"/>
              <a:buChar char="v"/>
              <a:defRPr/>
            </a:pPr>
            <a:r>
              <a:rPr lang="he-IL" b="1" dirty="0">
                <a:solidFill>
                  <a:srgbClr val="7030A0"/>
                </a:solidFill>
              </a:rPr>
              <a:t>תקליטור "אוצר החכמה"- </a:t>
            </a:r>
            <a:r>
              <a:rPr lang="he-IL" b="1" dirty="0">
                <a:solidFill>
                  <a:srgbClr val="002060"/>
                </a:solidFill>
              </a:rPr>
              <a:t>עשרות אלפי ספרים, כתבי עת ומאמרים מכל מקצועות היהדות.</a:t>
            </a:r>
          </a:p>
          <a:p>
            <a:pPr algn="r" rtl="1">
              <a:buFont typeface="Wingdings" panose="05000000000000000000" pitchFamily="2" charset="2"/>
              <a:buChar char="v"/>
              <a:defRPr/>
            </a:pPr>
            <a:r>
              <a:rPr lang="he-IL" b="1" dirty="0" err="1">
                <a:solidFill>
                  <a:srgbClr val="7030A0"/>
                </a:solidFill>
              </a:rPr>
              <a:t>היברובוקס</a:t>
            </a:r>
            <a:r>
              <a:rPr lang="he-IL" b="1" dirty="0">
                <a:solidFill>
                  <a:srgbClr val="002060"/>
                </a:solidFill>
              </a:rPr>
              <a:t>- ספריה דיגיטלית חינמית, עשרות אלפי ספרים, כתבי עת ומאמרים מכל מקצועות היהדות.</a:t>
            </a:r>
          </a:p>
          <a:p>
            <a:pPr marL="0" indent="0" algn="r" rtl="1">
              <a:buFontTx/>
              <a:buNone/>
              <a:defRPr/>
            </a:pPr>
            <a:endParaRPr lang="he-IL" dirty="0"/>
          </a:p>
          <a:p>
            <a:pPr marL="0" indent="0" algn="r" rtl="1">
              <a:buFontTx/>
              <a:buNone/>
              <a:defRPr/>
            </a:pPr>
            <a:endParaRPr lang="he-IL"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00" b="97500" l="2083" r="100000"/>
                    </a14:imgEffect>
                  </a14:imgLayer>
                </a14:imgProps>
              </a:ext>
              <a:ext uri="{28A0092B-C50C-407E-A947-70E740481C1C}">
                <a14:useLocalDpi xmlns:a14="http://schemas.microsoft.com/office/drawing/2010/main" val="0"/>
              </a:ext>
            </a:extLst>
          </a:blip>
          <a:srcRect/>
          <a:stretch>
            <a:fillRect/>
          </a:stretch>
        </p:blipFill>
        <p:spPr bwMode="auto">
          <a:xfrm>
            <a:off x="107504" y="2276872"/>
            <a:ext cx="2286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685800" y="23912"/>
            <a:ext cx="7772400" cy="1143000"/>
          </a:xfrm>
        </p:spPr>
        <p:txBody>
          <a:bodyPr>
            <a:normAutofit/>
          </a:bodyPr>
          <a:lstStyle/>
          <a:p>
            <a:pPr algn="ctr" rtl="1">
              <a:defRPr/>
            </a:pPr>
            <a:r>
              <a:rPr lang="he-IL" b="1" dirty="0">
                <a:solidFill>
                  <a:srgbClr val="7030A0"/>
                </a:solidFill>
                <a:effectLst>
                  <a:outerShdw blurRad="38100" dist="38100" dir="2700000" algn="tl">
                    <a:srgbClr val="000000">
                      <a:alpha val="43137"/>
                    </a:srgbClr>
                  </a:outerShdw>
                </a:effectLst>
              </a:rPr>
              <a:t>מסיני ועד ימי כנסת הגדולה</a:t>
            </a:r>
            <a:endParaRPr lang="en-US" altLang="he-IL" b="1" dirty="0">
              <a:solidFill>
                <a:srgbClr val="7030A0"/>
              </a:solidFill>
              <a:effectLst>
                <a:outerShdw blurRad="38100" dist="38100" dir="2700000" algn="tl">
                  <a:srgbClr val="000000">
                    <a:alpha val="43137"/>
                  </a:srgbClr>
                </a:outerShdw>
              </a:effectLst>
            </a:endParaRPr>
          </a:p>
        </p:txBody>
      </p:sp>
      <p:sp>
        <p:nvSpPr>
          <p:cNvPr id="3" name="TextBox 2"/>
          <p:cNvSpPr txBox="1"/>
          <p:nvPr/>
        </p:nvSpPr>
        <p:spPr>
          <a:xfrm>
            <a:off x="2339752" y="1340768"/>
            <a:ext cx="6336704" cy="5872377"/>
          </a:xfrm>
          <a:prstGeom prst="rect">
            <a:avLst/>
          </a:prstGeom>
          <a:noFill/>
        </p:spPr>
        <p:txBody>
          <a:bodyPr wrap="square" rtlCol="1">
            <a:spAutoFit/>
          </a:bodyPr>
          <a:lstStyle/>
          <a:p>
            <a:pPr algn="ctr" rtl="1">
              <a:buNone/>
            </a:pPr>
            <a:r>
              <a:rPr lang="he-IL" altLang="he-IL" dirty="0"/>
              <a:t>"</a:t>
            </a:r>
            <a:r>
              <a:rPr lang="he-IL" altLang="he-IL" b="1" u="sng" dirty="0"/>
              <a:t>משה</a:t>
            </a:r>
            <a:r>
              <a:rPr lang="he-IL" altLang="he-IL" b="1" dirty="0"/>
              <a:t> קבל תורה מסיני ומסרה </a:t>
            </a:r>
            <a:r>
              <a:rPr lang="he-IL" altLang="he-IL" b="1" u="sng" dirty="0"/>
              <a:t>ליהושע</a:t>
            </a:r>
            <a:r>
              <a:rPr lang="he-IL" altLang="he-IL" b="1" dirty="0"/>
              <a:t>, ויהושע </a:t>
            </a:r>
            <a:r>
              <a:rPr lang="he-IL" altLang="he-IL" b="1" u="sng" dirty="0"/>
              <a:t>לזקנים</a:t>
            </a:r>
            <a:r>
              <a:rPr lang="he-IL" altLang="he-IL" b="1" dirty="0"/>
              <a:t> ( שופטים ), וזקנים לנביאים, ונביאים מסרוהַ </a:t>
            </a:r>
            <a:r>
              <a:rPr lang="he-IL" altLang="he-IL" b="1" u="sng" dirty="0"/>
              <a:t>לאנשי כנסת הגדולה</a:t>
            </a:r>
            <a:r>
              <a:rPr lang="he-IL" altLang="he-IL" dirty="0"/>
              <a:t>" </a:t>
            </a:r>
          </a:p>
          <a:p>
            <a:pPr algn="ctr" rtl="1">
              <a:buNone/>
            </a:pPr>
            <a:r>
              <a:rPr lang="he-IL" altLang="he-IL" dirty="0"/>
              <a:t>( מסכת אבות פרק א, משנה א )</a:t>
            </a:r>
          </a:p>
          <a:p>
            <a:pPr algn="ctr" rtl="1">
              <a:buNone/>
            </a:pPr>
            <a:endParaRPr lang="he-IL" altLang="he-IL" dirty="0"/>
          </a:p>
          <a:p>
            <a:pPr algn="ctr" rtl="1">
              <a:buNone/>
            </a:pPr>
            <a:r>
              <a:rPr lang="he-IL" altLang="he-IL" sz="2400" b="1" dirty="0">
                <a:solidFill>
                  <a:schemeClr val="tx2"/>
                </a:solidFill>
              </a:rPr>
              <a:t>תורה שבכתב היא חמישה חומשי תורה, ותורה שבעל פה היא הפירוש של התורה שבכתב שעבר בתחילה רק בעל פה.</a:t>
            </a:r>
          </a:p>
          <a:p>
            <a:pPr algn="ctr" rtl="1">
              <a:buNone/>
            </a:pPr>
            <a:r>
              <a:rPr lang="he-IL" altLang="he-IL" sz="2400" b="1" dirty="0">
                <a:solidFill>
                  <a:schemeClr val="tx2"/>
                </a:solidFill>
              </a:rPr>
              <a:t>משה רבנו לימד את יהושע את התורה שבכתב ואת פירושה (התורה שבעל פה), יהושע מסרה הלאה לזקנים, ,הזקנים מסרוה לנביאים. החוליה האחרונה בשלשלת זו היא "</a:t>
            </a:r>
            <a:r>
              <a:rPr lang="he-IL" altLang="he-IL" sz="2400" b="1" dirty="0">
                <a:solidFill>
                  <a:srgbClr val="FF0000"/>
                </a:solidFill>
              </a:rPr>
              <a:t>אנשי כנסת הגדולה</a:t>
            </a:r>
            <a:r>
              <a:rPr lang="he-IL" altLang="he-IL" sz="2400" b="1" dirty="0">
                <a:solidFill>
                  <a:schemeClr val="tx2"/>
                </a:solidFill>
              </a:rPr>
              <a:t>".</a:t>
            </a:r>
            <a:endParaRPr lang="en-US" altLang="he-IL" sz="2400" b="1" dirty="0">
              <a:solidFill>
                <a:schemeClr val="tx2"/>
              </a:solidFill>
            </a:endParaRPr>
          </a:p>
          <a:p>
            <a:endParaRPr lang="he-I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54779">
            <a:off x="231214" y="1979072"/>
            <a:ext cx="2736304" cy="2052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1462422" y="836712"/>
            <a:ext cx="7772400" cy="1143000"/>
          </a:xfrm>
        </p:spPr>
        <p:txBody>
          <a:bodyPr/>
          <a:lstStyle/>
          <a:p>
            <a:pPr rtl="1">
              <a:defRPr/>
            </a:pPr>
            <a:r>
              <a:rPr lang="he-IL" altLang="he-IL" b="1" dirty="0">
                <a:solidFill>
                  <a:srgbClr val="FF0000"/>
                </a:solidFill>
              </a:rPr>
              <a:t>מה כוללת התורה שבעל פה?</a:t>
            </a:r>
            <a:endParaRPr lang="en-US" altLang="he-IL" b="1" dirty="0">
              <a:solidFill>
                <a:srgbClr val="FF0000"/>
              </a:solidFill>
            </a:endParaRPr>
          </a:p>
        </p:txBody>
      </p:sp>
      <p:sp>
        <p:nvSpPr>
          <p:cNvPr id="3" name="TextBox 2"/>
          <p:cNvSpPr txBox="1"/>
          <p:nvPr/>
        </p:nvSpPr>
        <p:spPr>
          <a:xfrm>
            <a:off x="3027233" y="1870674"/>
            <a:ext cx="5904656" cy="3416320"/>
          </a:xfrm>
          <a:prstGeom prst="rect">
            <a:avLst/>
          </a:prstGeom>
          <a:noFill/>
        </p:spPr>
        <p:txBody>
          <a:bodyPr wrap="square" rtlCol="1">
            <a:spAutoFit/>
          </a:bodyPr>
          <a:lstStyle/>
          <a:p>
            <a:pPr algn="ctr">
              <a:buNone/>
            </a:pPr>
            <a:r>
              <a:rPr lang="he-IL" altLang="he-IL" sz="3600" b="1" dirty="0"/>
              <a:t>התורה שבעל פה כוללת את המשנה, התלמוד הבבלי והירושלמי והפרושים שלהם ואת כל ספרי ההלכה כמו: משנה תורה לרמב"ם, שולחן ערוך ועוד</a:t>
            </a:r>
            <a:endParaRPr lang="en-US" altLang="he-IL" sz="3600" b="1" dirty="0"/>
          </a:p>
          <a:p>
            <a:pPr algn="ctr">
              <a:buNone/>
            </a:pPr>
            <a:endParaRPr lang="he-I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799" y="4906009"/>
            <a:ext cx="4044090" cy="192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ª××¦××ª ×ª××× × ×¢×××¨ ×©×××× ×¢×¨××">
            <a:extLst>
              <a:ext uri="{FF2B5EF4-FFF2-40B4-BE49-F238E27FC236}">
                <a16:creationId xmlns:a16="http://schemas.microsoft.com/office/drawing/2014/main" id="{42C4ACB5-AC6A-41B6-895E-A3B715C9D894}"/>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4" name="AutoShape 4" descr="×ª××¦××ª ×ª××× × ×¢×××¨ ×©×××× ×¢×¨××">
            <a:extLst>
              <a:ext uri="{FF2B5EF4-FFF2-40B4-BE49-F238E27FC236}">
                <a16:creationId xmlns:a16="http://schemas.microsoft.com/office/drawing/2014/main" id="{886BE79B-A662-4145-9B07-8834563A0A2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a:extLst>
              <a:ext uri="{FF2B5EF4-FFF2-40B4-BE49-F238E27FC236}">
                <a16:creationId xmlns:a16="http://schemas.microsoft.com/office/drawing/2014/main" id="{6B70731D-CFB7-4393-8815-5D00C70F619B}"/>
              </a:ext>
            </a:extLst>
          </p:cNvPr>
          <p:cNvPicPr>
            <a:picLocks noChangeAspect="1"/>
          </p:cNvPicPr>
          <p:nvPr/>
        </p:nvPicPr>
        <p:blipFill>
          <a:blip r:embed="rId3"/>
          <a:stretch>
            <a:fillRect/>
          </a:stretch>
        </p:blipFill>
        <p:spPr>
          <a:xfrm rot="20249608">
            <a:off x="296244" y="4224675"/>
            <a:ext cx="2869757" cy="1533030"/>
          </a:xfrm>
          <a:prstGeom prst="rect">
            <a:avLst/>
          </a:prstGeom>
        </p:spPr>
      </p:pic>
      <p:pic>
        <p:nvPicPr>
          <p:cNvPr id="8" name="תמונה 7">
            <a:extLst>
              <a:ext uri="{FF2B5EF4-FFF2-40B4-BE49-F238E27FC236}">
                <a16:creationId xmlns:a16="http://schemas.microsoft.com/office/drawing/2014/main" id="{11127DFB-0DE2-41C0-A4AB-DB8138E7954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6019" y="1268761"/>
            <a:ext cx="2738814" cy="217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755576" y="455384"/>
            <a:ext cx="7772400" cy="1143000"/>
          </a:xfrm>
        </p:spPr>
        <p:txBody>
          <a:bodyPr/>
          <a:lstStyle/>
          <a:p>
            <a:pPr algn="ctr" rtl="1">
              <a:defRPr/>
            </a:pPr>
            <a:r>
              <a:rPr lang="he-IL" altLang="he-IL" b="1" dirty="0">
                <a:solidFill>
                  <a:srgbClr val="7030A0"/>
                </a:solidFill>
              </a:rPr>
              <a:t>אנשי כנסת הגדולה ותקופתם</a:t>
            </a:r>
            <a:endParaRPr lang="en-US" altLang="he-IL" b="1" dirty="0">
              <a:solidFill>
                <a:srgbClr val="7030A0"/>
              </a:solidFill>
            </a:endParaRPr>
          </a:p>
        </p:txBody>
      </p:sp>
      <p:sp>
        <p:nvSpPr>
          <p:cNvPr id="3" name="TextBox 2"/>
          <p:cNvSpPr txBox="1"/>
          <p:nvPr/>
        </p:nvSpPr>
        <p:spPr>
          <a:xfrm>
            <a:off x="3315594" y="1383159"/>
            <a:ext cx="5400600" cy="4893647"/>
          </a:xfrm>
          <a:prstGeom prst="rect">
            <a:avLst/>
          </a:prstGeom>
          <a:noFill/>
        </p:spPr>
        <p:txBody>
          <a:bodyPr wrap="square" rtlCol="1">
            <a:spAutoFit/>
          </a:bodyPr>
          <a:lstStyle/>
          <a:p>
            <a:pPr algn="ctr" rtl="1">
              <a:defRPr/>
            </a:pPr>
            <a:r>
              <a:rPr lang="he-IL" altLang="he-IL" b="1" dirty="0"/>
              <a:t>אנשי כנסת הגדולה הם מועצה של </a:t>
            </a:r>
            <a:r>
              <a:rPr lang="he-IL" altLang="he-IL" b="1" u="sng" dirty="0"/>
              <a:t>מאה ועשרים</a:t>
            </a:r>
            <a:r>
              <a:rPr lang="he-IL" altLang="he-IL" b="1" dirty="0"/>
              <a:t> נביאים וחכמים שחיו </a:t>
            </a:r>
            <a:r>
              <a:rPr lang="he-IL" altLang="he-IL" b="1" u="sng" dirty="0"/>
              <a:t>בתחילת ימי הבית השני</a:t>
            </a:r>
            <a:r>
              <a:rPr lang="he-IL" altLang="he-IL" b="1" dirty="0"/>
              <a:t>  בימי עזרא הסופר שעלה בימי שיבת ציון. ביניהם היו אחרוני הנביאים : חגי, זכריה ומלאכי.  תקופת אנשי כנסת הגדולה נמשכה כ-200 שנה</a:t>
            </a:r>
            <a:r>
              <a:rPr lang="he-IL" altLang="he-IL" dirty="0"/>
              <a:t>.</a:t>
            </a:r>
          </a:p>
          <a:p>
            <a:pPr algn="ctr" rtl="1">
              <a:buNone/>
              <a:defRPr/>
            </a:pPr>
            <a:endParaRPr lang="he-IL" altLang="he-IL" dirty="0"/>
          </a:p>
          <a:p>
            <a:pPr algn="ctr" rtl="1">
              <a:defRPr/>
            </a:pPr>
            <a:r>
              <a:rPr lang="he-IL" altLang="he-IL" b="1" dirty="0">
                <a:solidFill>
                  <a:schemeClr val="tx2"/>
                </a:solidFill>
              </a:rPr>
              <a:t>אנשי כנסת הגדולה תיקנו תקנות וגזרו גזרות לחיזוק התורה והאמונה</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80" y="4666035"/>
            <a:ext cx="23812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8" y="1570799"/>
            <a:ext cx="3227405" cy="225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49673" y="409231"/>
            <a:ext cx="7772400" cy="1143000"/>
          </a:xfrm>
        </p:spPr>
        <p:txBody>
          <a:bodyPr/>
          <a:lstStyle/>
          <a:p>
            <a:pPr algn="r" rtl="1">
              <a:defRPr/>
            </a:pPr>
            <a:r>
              <a:rPr lang="he-IL" altLang="he-IL" dirty="0"/>
              <a:t> </a:t>
            </a:r>
            <a:r>
              <a:rPr lang="he-IL" altLang="he-IL" b="1" dirty="0">
                <a:solidFill>
                  <a:srgbClr val="FF0000"/>
                </a:solidFill>
              </a:rPr>
              <a:t>תקנות של אנשי כנסת הגדולה</a:t>
            </a:r>
            <a:r>
              <a:rPr lang="he-IL" altLang="he-IL" dirty="0"/>
              <a:t>.</a:t>
            </a:r>
            <a:endParaRPr lang="en-US" altLang="he-IL" dirty="0"/>
          </a:p>
        </p:txBody>
      </p:sp>
      <p:sp>
        <p:nvSpPr>
          <p:cNvPr id="3" name="TextBox 2"/>
          <p:cNvSpPr txBox="1"/>
          <p:nvPr/>
        </p:nvSpPr>
        <p:spPr>
          <a:xfrm>
            <a:off x="2195736" y="1808820"/>
            <a:ext cx="5832648" cy="4967514"/>
          </a:xfrm>
          <a:prstGeom prst="rect">
            <a:avLst/>
          </a:prstGeom>
          <a:noFill/>
        </p:spPr>
        <p:txBody>
          <a:bodyPr wrap="square" rtlCol="1">
            <a:spAutoFit/>
          </a:bodyPr>
          <a:lstStyle/>
          <a:p>
            <a:pPr lvl="0" algn="r" rtl="1"/>
            <a:r>
              <a:rPr lang="he-IL" altLang="he-IL" sz="2400" dirty="0">
                <a:solidFill>
                  <a:prstClr val="black"/>
                </a:solidFill>
              </a:rPr>
              <a:t> </a:t>
            </a:r>
            <a:r>
              <a:rPr lang="he-IL" altLang="he-IL" sz="2400" b="1" dirty="0">
                <a:solidFill>
                  <a:srgbClr val="7030A0"/>
                </a:solidFill>
              </a:rPr>
              <a:t>קביעת נוסח תפילה אחיד לכל ישראל-</a:t>
            </a:r>
            <a:r>
              <a:rPr lang="he-IL" altLang="he-IL" sz="2000" b="1" dirty="0">
                <a:solidFill>
                  <a:schemeClr val="tx2"/>
                </a:solidFill>
              </a:rPr>
              <a:t> </a:t>
            </a:r>
            <a:r>
              <a:rPr lang="he-IL" altLang="he-IL" sz="2400" b="1" dirty="0">
                <a:solidFill>
                  <a:schemeClr val="tx2"/>
                </a:solidFill>
              </a:rPr>
              <a:t>מכיוון שהעולים לא ידעו לדבר בלשון הקודש, ולכן היה צריך לקבוע עבורם מבנה תפילה ונוסח אחיד.</a:t>
            </a:r>
          </a:p>
          <a:p>
            <a:pPr lvl="0" algn="r" rtl="1">
              <a:buNone/>
            </a:pPr>
            <a:r>
              <a:rPr lang="he-IL" altLang="he-IL" sz="2400" b="1" dirty="0">
                <a:solidFill>
                  <a:schemeClr val="tx2"/>
                </a:solidFill>
              </a:rPr>
              <a:t>הם קבעו את המבנה והנוסח של תפילת שמונה עשרה-</a:t>
            </a:r>
            <a:r>
              <a:rPr lang="he-IL" altLang="he-IL" sz="2000" b="1" dirty="0">
                <a:solidFill>
                  <a:schemeClr val="tx2"/>
                </a:solidFill>
              </a:rPr>
              <a:t>הפותחת ב-3 ברכות שבח, ממשיכה בבקשות אישיות וציבוריות, וסיום בברכות הודאה ל-ה'</a:t>
            </a:r>
            <a:endParaRPr lang="he-IL" altLang="he-IL" sz="2400" b="1" dirty="0">
              <a:solidFill>
                <a:schemeClr val="tx2"/>
              </a:solidFill>
            </a:endParaRPr>
          </a:p>
          <a:p>
            <a:pPr lvl="0" algn="r" rtl="1">
              <a:buNone/>
            </a:pPr>
            <a:endParaRPr lang="en-US" altLang="he-IL" sz="2400" b="1" dirty="0">
              <a:solidFill>
                <a:schemeClr val="tx2"/>
              </a:solidFill>
            </a:endParaRPr>
          </a:p>
          <a:p>
            <a:pPr lvl="0" algn="r" rtl="1"/>
            <a:r>
              <a:rPr lang="he-IL" altLang="he-IL" sz="2400" b="1" dirty="0">
                <a:solidFill>
                  <a:schemeClr val="tx2"/>
                </a:solidFill>
              </a:rPr>
              <a:t>הבדלה במוצאי שבת   </a:t>
            </a:r>
            <a:endParaRPr lang="en-US" altLang="he-IL" sz="2400" b="1" dirty="0">
              <a:solidFill>
                <a:schemeClr val="tx2"/>
              </a:solidFill>
            </a:endParaRPr>
          </a:p>
          <a:p>
            <a:pPr lvl="0" algn="r" rtl="1"/>
            <a:r>
              <a:rPr lang="he-IL" altLang="he-IL" sz="2400" b="1" dirty="0">
                <a:solidFill>
                  <a:schemeClr val="tx2"/>
                </a:solidFill>
              </a:rPr>
              <a:t>קריאת מגילת אסתר בפורים</a:t>
            </a:r>
            <a:endParaRPr lang="en-US" altLang="he-IL" sz="2400" b="1" dirty="0">
              <a:solidFill>
                <a:schemeClr val="tx2"/>
              </a:solidFill>
            </a:endParaRPr>
          </a:p>
          <a:p>
            <a:pPr lvl="0" algn="r" rtl="1"/>
            <a:r>
              <a:rPr lang="he-IL" altLang="he-IL" sz="2400" b="1" dirty="0">
                <a:solidFill>
                  <a:schemeClr val="tx2"/>
                </a:solidFill>
              </a:rPr>
              <a:t>קריאה בתורה בשני וחמישי ( ולא רק בשבת )                                                           </a:t>
            </a:r>
          </a:p>
          <a:p>
            <a:pPr lvl="0" algn="r" rtl="1">
              <a:buNone/>
            </a:pPr>
            <a:r>
              <a:rPr lang="he-IL" altLang="he-IL" sz="2400" b="1" u="sng" dirty="0">
                <a:solidFill>
                  <a:schemeClr val="tx2"/>
                </a:solidFill>
              </a:rPr>
              <a:t>דבר נוסף</a:t>
            </a:r>
            <a:r>
              <a:rPr lang="he-IL" altLang="he-IL" sz="2400" b="1" dirty="0">
                <a:solidFill>
                  <a:schemeClr val="tx2"/>
                </a:solidFill>
              </a:rPr>
              <a:t>- הם סיימו את כתיבת התנ"ך וקבעו אלו ספרים ייכנסו לתנ"ך ואלו לא</a:t>
            </a:r>
            <a:endParaRPr lang="en-US" altLang="he-IL" sz="2400" b="1" dirty="0">
              <a:solidFill>
                <a:schemeClr val="tx2"/>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235588"/>
            <a:ext cx="815696" cy="111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90169">
            <a:off x="1053786" y="5318481"/>
            <a:ext cx="1270066" cy="952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27" y="1124744"/>
            <a:ext cx="1368152" cy="136815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 calcmode="lin" valueType="num">
                                      <p:cBhvr additive="base">
                                        <p:cTn id="22" dur="500" fill="hold"/>
                                        <p:tgtEl>
                                          <p:spTgt spid="4101"/>
                                        </p:tgtEl>
                                        <p:attrNameLst>
                                          <p:attrName>ppt_x</p:attrName>
                                        </p:attrNameLst>
                                      </p:cBhvr>
                                      <p:tavLst>
                                        <p:tav tm="0">
                                          <p:val>
                                            <p:strVal val="#ppt_x"/>
                                          </p:val>
                                        </p:tav>
                                        <p:tav tm="100000">
                                          <p:val>
                                            <p:strVal val="#ppt_x"/>
                                          </p:val>
                                        </p:tav>
                                      </p:tavLst>
                                    </p:anim>
                                    <p:anim calcmode="lin" valueType="num">
                                      <p:cBhvr additive="base">
                                        <p:cTn id="23"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circle(in)">
                                      <p:cBhvr>
                                        <p:cTn id="34" dur="2000"/>
                                        <p:tgtEl>
                                          <p:spTgt spid="3">
                                            <p:txEl>
                                              <p:pRg st="5" end="5"/>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827584" y="36086"/>
            <a:ext cx="7772400" cy="1143000"/>
          </a:xfrm>
        </p:spPr>
        <p:txBody>
          <a:bodyPr/>
          <a:lstStyle/>
          <a:p>
            <a:pPr algn="r" rtl="1">
              <a:defRPr/>
            </a:pPr>
            <a:r>
              <a:rPr lang="he-IL" altLang="he-IL" b="1" dirty="0">
                <a:solidFill>
                  <a:srgbClr val="FF0000"/>
                </a:solidFill>
              </a:rPr>
              <a:t>תקופת הזוגות/ תקופת התנאים</a:t>
            </a:r>
            <a:endParaRPr lang="en-US" altLang="he-IL" b="1" dirty="0">
              <a:solidFill>
                <a:srgbClr val="FF0000"/>
              </a:solidFill>
            </a:endParaRPr>
          </a:p>
        </p:txBody>
      </p:sp>
      <p:sp>
        <p:nvSpPr>
          <p:cNvPr id="3" name="TextBox 2"/>
          <p:cNvSpPr txBox="1"/>
          <p:nvPr/>
        </p:nvSpPr>
        <p:spPr>
          <a:xfrm>
            <a:off x="1835696" y="836712"/>
            <a:ext cx="7308304" cy="6223242"/>
          </a:xfrm>
          <a:prstGeom prst="rect">
            <a:avLst/>
          </a:prstGeom>
          <a:noFill/>
        </p:spPr>
        <p:txBody>
          <a:bodyPr wrap="square" rtlCol="1">
            <a:spAutoFit/>
          </a:bodyPr>
          <a:lstStyle/>
          <a:p>
            <a:pPr algn="ctr" rtl="1">
              <a:buNone/>
            </a:pPr>
            <a:r>
              <a:rPr lang="he-IL" altLang="he-IL" b="1" dirty="0"/>
              <a:t>המועצה של אנשי כנסת הגדולה חדלה להתקיים באמצע תקופת בית שני.</a:t>
            </a:r>
          </a:p>
          <a:p>
            <a:pPr algn="ctr" rtl="1">
              <a:buNone/>
            </a:pPr>
            <a:r>
              <a:rPr lang="he-IL" altLang="he-IL" b="1" dirty="0"/>
              <a:t>ההנהגה מתחלפת מכנסת הגדולה </a:t>
            </a:r>
            <a:r>
              <a:rPr lang="he-IL" altLang="he-IL" b="1" dirty="0">
                <a:solidFill>
                  <a:srgbClr val="7030A0"/>
                </a:solidFill>
              </a:rPr>
              <a:t>לסנהדרין</a:t>
            </a:r>
            <a:r>
              <a:rPr lang="he-IL" altLang="he-IL" b="1" dirty="0"/>
              <a:t>. </a:t>
            </a:r>
          </a:p>
          <a:p>
            <a:pPr algn="ctr" rtl="1">
              <a:buNone/>
            </a:pPr>
            <a:r>
              <a:rPr lang="he-IL" altLang="he-IL" b="1" u="sng" dirty="0">
                <a:solidFill>
                  <a:srgbClr val="7030A0"/>
                </a:solidFill>
              </a:rPr>
              <a:t>סנהדרין</a:t>
            </a:r>
            <a:r>
              <a:rPr lang="he-IL" altLang="he-IL" sz="2000" b="1" dirty="0">
                <a:solidFill>
                  <a:srgbClr val="7030A0"/>
                </a:solidFill>
              </a:rPr>
              <a:t> </a:t>
            </a:r>
            <a:r>
              <a:rPr lang="he-IL" altLang="he-IL" sz="2000" b="1" dirty="0"/>
              <a:t>(מילה ביוונית שפירושה "לשבת יחד")  </a:t>
            </a:r>
            <a:r>
              <a:rPr lang="he-IL" altLang="he-IL" b="1" dirty="0"/>
              <a:t>בית דין עליון של 71 דיינים. ההנהגה ההלכתית העליונה בעם ישראל.</a:t>
            </a:r>
          </a:p>
          <a:p>
            <a:pPr algn="ctr" rtl="1">
              <a:buNone/>
            </a:pPr>
            <a:r>
              <a:rPr lang="he-IL" altLang="he-IL" sz="2400" b="1" dirty="0">
                <a:solidFill>
                  <a:schemeClr val="tx2"/>
                </a:solidFill>
              </a:rPr>
              <a:t>הם ישבו בתוך בית המקדש והנהיגו את העם מבחינה רוחנית- דתית . ה"זוגות"-</a:t>
            </a:r>
            <a:r>
              <a:rPr lang="he-IL" altLang="he-IL" sz="2400" b="1" u="sng" dirty="0">
                <a:solidFill>
                  <a:schemeClr val="tx2"/>
                </a:solidFill>
              </a:rPr>
              <a:t>נשיא הסנהדרין </a:t>
            </a:r>
            <a:r>
              <a:rPr lang="he-IL" altLang="he-IL" sz="2400" b="1" dirty="0">
                <a:solidFill>
                  <a:schemeClr val="tx2"/>
                </a:solidFill>
              </a:rPr>
              <a:t>והסגן שלו שנקרא "</a:t>
            </a:r>
            <a:r>
              <a:rPr lang="he-IL" altLang="he-IL" sz="2400" b="1" u="sng" dirty="0">
                <a:solidFill>
                  <a:schemeClr val="tx2"/>
                </a:solidFill>
              </a:rPr>
              <a:t>אב בית דין</a:t>
            </a:r>
            <a:r>
              <a:rPr lang="he-IL" altLang="he-IL" sz="2400" b="1" dirty="0">
                <a:solidFill>
                  <a:schemeClr val="tx2"/>
                </a:solidFill>
              </a:rPr>
              <a:t>", שהם היו התפקידים הבכירים ביותר בסנהדרין.</a:t>
            </a:r>
          </a:p>
          <a:p>
            <a:pPr algn="ctr" rtl="1">
              <a:buNone/>
            </a:pPr>
            <a:r>
              <a:rPr lang="he-IL" altLang="he-IL" sz="2400" b="1" dirty="0">
                <a:solidFill>
                  <a:schemeClr val="tx2"/>
                </a:solidFill>
              </a:rPr>
              <a:t>התנאים הראשונים נקראו  ה"זוגות". הזוג הראשון: יוסי בן </a:t>
            </a:r>
            <a:r>
              <a:rPr lang="he-IL" altLang="he-IL" sz="2400" b="1" dirty="0" err="1">
                <a:solidFill>
                  <a:schemeClr val="tx2"/>
                </a:solidFill>
              </a:rPr>
              <a:t>יועזר</a:t>
            </a:r>
            <a:r>
              <a:rPr lang="he-IL" altLang="he-IL" sz="2400" b="1" dirty="0">
                <a:solidFill>
                  <a:schemeClr val="tx2"/>
                </a:solidFill>
              </a:rPr>
              <a:t> איש </a:t>
            </a:r>
            <a:r>
              <a:rPr lang="he-IL" altLang="he-IL" sz="2400" b="1" dirty="0" err="1">
                <a:solidFill>
                  <a:schemeClr val="tx2"/>
                </a:solidFill>
              </a:rPr>
              <a:t>צרדה</a:t>
            </a:r>
            <a:r>
              <a:rPr lang="he-IL" altLang="he-IL" sz="2400" b="1" dirty="0">
                <a:solidFill>
                  <a:schemeClr val="tx2"/>
                </a:solidFill>
              </a:rPr>
              <a:t> ויוסי בן יוחנן איש ירושלים.</a:t>
            </a:r>
          </a:p>
          <a:p>
            <a:pPr algn="ctr" rtl="1">
              <a:buNone/>
            </a:pPr>
            <a:r>
              <a:rPr lang="he-IL" altLang="he-IL" sz="2400" b="1" dirty="0">
                <a:solidFill>
                  <a:schemeClr val="tx2"/>
                </a:solidFill>
              </a:rPr>
              <a:t>הזוג החמישי והאחרון: הלל ושמאי שפעלו בימיו של המלך הורדוס, תקופה שהתאפיינה בצרות רבות לישראל, בשל כך לא יכלו התלמידים ללמוד בנחת ורבו המחלוקות</a:t>
            </a:r>
            <a:endParaRPr lang="en-US" altLang="he-IL" sz="2400" b="1"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05877"/>
            <a:ext cx="1868283" cy="247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b="1" dirty="0">
                <a:solidFill>
                  <a:srgbClr val="FF0000"/>
                </a:solidFill>
              </a:rPr>
              <a:t>אחרי חורבן בית שני- מימי רבי יוחנן בן זכאי עד ר' יהודה הנשיא</a:t>
            </a:r>
          </a:p>
        </p:txBody>
      </p:sp>
      <p:sp>
        <p:nvSpPr>
          <p:cNvPr id="3" name="TextBox 2"/>
          <p:cNvSpPr txBox="1"/>
          <p:nvPr/>
        </p:nvSpPr>
        <p:spPr>
          <a:xfrm>
            <a:off x="1835696" y="1417638"/>
            <a:ext cx="6984776" cy="4893647"/>
          </a:xfrm>
          <a:prstGeom prst="rect">
            <a:avLst/>
          </a:prstGeom>
          <a:noFill/>
        </p:spPr>
        <p:txBody>
          <a:bodyPr wrap="square" rtlCol="1">
            <a:spAutoFit/>
          </a:bodyPr>
          <a:lstStyle/>
          <a:p>
            <a:pPr algn="r" rtl="1">
              <a:buNone/>
            </a:pPr>
            <a:r>
              <a:rPr lang="he-IL" dirty="0"/>
              <a:t>לאחר חורבן בית שני ייסד רבן יוחנן בן זכאי בית מדרש ביבנה. </a:t>
            </a:r>
            <a:r>
              <a:rPr lang="he-IL" b="1" dirty="0">
                <a:solidFill>
                  <a:srgbClr val="7030A0"/>
                </a:solidFill>
              </a:rPr>
              <a:t>הסנהדרין</a:t>
            </a:r>
            <a:r>
              <a:rPr lang="he-IL" dirty="0"/>
              <a:t> שעד ימי החורבן ישבה בירושלים, הועתקה ליבנה והיוותה את המרכז הרוחני החדש.</a:t>
            </a:r>
          </a:p>
          <a:p>
            <a:pPr algn="r" rtl="1">
              <a:buNone/>
            </a:pPr>
            <a:r>
              <a:rPr lang="he-IL" b="1" dirty="0" err="1">
                <a:solidFill>
                  <a:srgbClr val="002060"/>
                </a:solidFill>
              </a:rPr>
              <a:t>ריב"ז</a:t>
            </a:r>
            <a:r>
              <a:rPr lang="he-IL" b="1" dirty="0">
                <a:solidFill>
                  <a:srgbClr val="002060"/>
                </a:solidFill>
              </a:rPr>
              <a:t> תיקן תקנות שנועדו לשמר בלב עם ישראל </a:t>
            </a:r>
          </a:p>
          <a:p>
            <a:pPr algn="r" rtl="1">
              <a:buNone/>
            </a:pPr>
            <a:r>
              <a:rPr lang="he-IL" b="1" dirty="0">
                <a:solidFill>
                  <a:srgbClr val="002060"/>
                </a:solidFill>
              </a:rPr>
              <a:t>את זכרו של המקדש, לעורר את הכמיהה אליו ולכונן חיים רוחניים ללא מקדש. לדוגמא: בזמן </a:t>
            </a:r>
            <a:r>
              <a:rPr lang="he-IL" b="1" dirty="0" err="1">
                <a:solidFill>
                  <a:srgbClr val="002060"/>
                </a:solidFill>
              </a:rPr>
              <a:t>ביהמ"ק</a:t>
            </a:r>
            <a:r>
              <a:rPr lang="he-IL" b="1" dirty="0">
                <a:solidFill>
                  <a:srgbClr val="002060"/>
                </a:solidFill>
              </a:rPr>
              <a:t> תקעו בשופר ביו"ט שחל בשבת רק במקדש, </a:t>
            </a:r>
            <a:r>
              <a:rPr lang="he-IL" b="1" dirty="0" err="1">
                <a:solidFill>
                  <a:srgbClr val="002060"/>
                </a:solidFill>
              </a:rPr>
              <a:t>וריב"ז</a:t>
            </a:r>
            <a:r>
              <a:rPr lang="he-IL" b="1" dirty="0">
                <a:solidFill>
                  <a:srgbClr val="002060"/>
                </a:solidFill>
              </a:rPr>
              <a:t> תיקן לאחר החורבן שיתקעו בכל מקום שיש בו בית דין.</a:t>
            </a:r>
          </a:p>
        </p:txBody>
      </p:sp>
      <p:pic>
        <p:nvPicPr>
          <p:cNvPr id="1030" name="Picture 6" descr="×ª××¦××ª ×ª××× × ×¢×××¨ ×××ª ×××§××©">
            <a:extLst>
              <a:ext uri="{FF2B5EF4-FFF2-40B4-BE49-F238E27FC236}">
                <a16:creationId xmlns:a16="http://schemas.microsoft.com/office/drawing/2014/main" id="{28D4D354-7123-44CC-B7DE-AD3D4DCB7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 y="2560638"/>
            <a:ext cx="1962284" cy="20141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ª××¦××ª ×ª××× × ×¢×××¨ ×©××¤×¨">
            <a:extLst>
              <a:ext uri="{FF2B5EF4-FFF2-40B4-BE49-F238E27FC236}">
                <a16:creationId xmlns:a16="http://schemas.microsoft.com/office/drawing/2014/main" id="{72CFCFE8-A3CE-428A-8792-73AAC933BA9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619672" y="5365295"/>
            <a:ext cx="2502601" cy="16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90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8" name="Rectangle 10"/>
          <p:cNvSpPr>
            <a:spLocks noGrp="1" noChangeArrowheads="1"/>
          </p:cNvSpPr>
          <p:nvPr>
            <p:ph type="ctrTitle"/>
          </p:nvPr>
        </p:nvSpPr>
        <p:spPr>
          <a:xfrm>
            <a:off x="584200" y="0"/>
            <a:ext cx="7772400" cy="1143000"/>
          </a:xfrm>
        </p:spPr>
        <p:txBody>
          <a:bodyPr/>
          <a:lstStyle/>
          <a:p>
            <a:pPr algn="r" rtl="1">
              <a:defRPr/>
            </a:pPr>
            <a:r>
              <a:rPr lang="he-IL" b="1" dirty="0">
                <a:solidFill>
                  <a:srgbClr val="FF0000"/>
                </a:solidFill>
              </a:rPr>
              <a:t>המשנה ומדרשי ההלכה</a:t>
            </a:r>
            <a:endParaRPr lang="en-US" altLang="he-IL" b="1" dirty="0">
              <a:solidFill>
                <a:srgbClr val="FF0000"/>
              </a:solidFill>
            </a:endParaRPr>
          </a:p>
        </p:txBody>
      </p:sp>
      <p:sp>
        <p:nvSpPr>
          <p:cNvPr id="3" name="TextBox 2"/>
          <p:cNvSpPr txBox="1"/>
          <p:nvPr/>
        </p:nvSpPr>
        <p:spPr>
          <a:xfrm>
            <a:off x="2137994" y="1484784"/>
            <a:ext cx="7006006" cy="5447645"/>
          </a:xfrm>
          <a:prstGeom prst="rect">
            <a:avLst/>
          </a:prstGeom>
          <a:noFill/>
        </p:spPr>
        <p:txBody>
          <a:bodyPr wrap="square" rtlCol="1">
            <a:spAutoFit/>
          </a:bodyPr>
          <a:lstStyle/>
          <a:p>
            <a:pPr lvl="0" algn="ctr" rtl="1">
              <a:buNone/>
              <a:defRPr/>
            </a:pPr>
            <a:r>
              <a:rPr lang="he-IL" altLang="he-IL" b="1" dirty="0">
                <a:solidFill>
                  <a:prstClr val="black"/>
                </a:solidFill>
              </a:rPr>
              <a:t>התנאים חיברו וערכו יצירות שונות של תורה שבע"פ- משנה, מדרשי הלכה ועוד.</a:t>
            </a:r>
          </a:p>
          <a:p>
            <a:pPr lvl="0" algn="ctr" rtl="1">
              <a:buNone/>
              <a:defRPr/>
            </a:pPr>
            <a:r>
              <a:rPr lang="he-IL" altLang="he-IL" b="1" u="sng" dirty="0">
                <a:solidFill>
                  <a:srgbClr val="7030A0"/>
                </a:solidFill>
              </a:rPr>
              <a:t>המשנה</a:t>
            </a:r>
            <a:r>
              <a:rPr lang="he-IL" altLang="he-IL" dirty="0">
                <a:solidFill>
                  <a:prstClr val="black"/>
                </a:solidFill>
              </a:rPr>
              <a:t>- רבי ביצע מהפכה בעולם לימוד התורה , כאשר החליט לרכז ולערוך את כל החומר ההלכתי לכלל ספר אחד- המשנה.</a:t>
            </a:r>
          </a:p>
          <a:p>
            <a:pPr lvl="0" algn="ctr" rtl="1">
              <a:buNone/>
              <a:defRPr/>
            </a:pPr>
            <a:r>
              <a:rPr lang="he-IL" altLang="he-IL" dirty="0">
                <a:solidFill>
                  <a:prstClr val="black"/>
                </a:solidFill>
              </a:rPr>
              <a:t>המשנה  מקיפה כמעט את כל הנושאים ההלכתיים הקיימים, היא נכתבה בעברית. מחולקת לשישה סדרים לפי נושאים.(ולא לפי פסוקי התורה).כל סדר מחולק למסכתות, פרקים ומשניות. כל עם ישראל התאחד סביב המשנה.</a:t>
            </a:r>
          </a:p>
          <a:p>
            <a:pPr lvl="0" algn="ctr" rtl="1">
              <a:buNone/>
              <a:defRPr/>
            </a:pPr>
            <a:endParaRPr lang="he-IL" altLang="he-IL" dirty="0">
              <a:solidFill>
                <a:prstClr val="black"/>
              </a:solidFill>
            </a:endParaRPr>
          </a:p>
        </p:txBody>
      </p:sp>
      <p:pic>
        <p:nvPicPr>
          <p:cNvPr id="6147" name="Picture 3"/>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51520" y="296652"/>
            <a:ext cx="2306120"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0" name="Picture 2" descr="×ª××¦××ª ×ª××× × ×¢×××¨ ×©××©× ×¡××¨× ××©× ×">
            <a:extLst>
              <a:ext uri="{FF2B5EF4-FFF2-40B4-BE49-F238E27FC236}">
                <a16:creationId xmlns:a16="http://schemas.microsoft.com/office/drawing/2014/main" id="{AE15B173-F866-4F07-A34B-899ABC5F54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05" y="4185085"/>
            <a:ext cx="1726505" cy="2448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8083</TotalTime>
  <Words>2707</Words>
  <Application>Microsoft Office PowerPoint</Application>
  <PresentationFormat>‫הצגה על המסך (4:3)</PresentationFormat>
  <Paragraphs>227</Paragraphs>
  <Slides>28</Slides>
  <Notes>3</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28</vt:i4>
      </vt:variant>
    </vt:vector>
  </HeadingPairs>
  <TitlesOfParts>
    <vt:vector size="37" baseType="lpstr">
      <vt:lpstr>Aharoni</vt:lpstr>
      <vt:lpstr>Arial</vt:lpstr>
      <vt:lpstr>Arial Rounded MT Bold</vt:lpstr>
      <vt:lpstr>Calibri</vt:lpstr>
      <vt:lpstr>Cambria</vt:lpstr>
      <vt:lpstr>Tahoma</vt:lpstr>
      <vt:lpstr>Times New Roman</vt:lpstr>
      <vt:lpstr>Wingdings</vt:lpstr>
      <vt:lpstr>ערכת נושא Office</vt:lpstr>
      <vt:lpstr>השתלשלות תורה שבעל פה</vt:lpstr>
      <vt:lpstr>השתלשלות תורה שבע"פ</vt:lpstr>
      <vt:lpstr>מסיני ועד ימי כנסת הגדולה</vt:lpstr>
      <vt:lpstr>מה כוללת התורה שבעל פה?</vt:lpstr>
      <vt:lpstr>אנשי כנסת הגדולה ותקופתם</vt:lpstr>
      <vt:lpstr> תקנות של אנשי כנסת הגדולה.</vt:lpstr>
      <vt:lpstr>תקופת הזוגות/ תקופת התנאים</vt:lpstr>
      <vt:lpstr>אחרי חורבן בית שני- מימי רבי יוחנן בן זכאי עד ר' יהודה הנשיא</vt:lpstr>
      <vt:lpstr>המשנה ומדרשי ההלכה</vt:lpstr>
      <vt:lpstr>שישה סדרי משנה</vt:lpstr>
      <vt:lpstr>המשנה ומדרשי ההלכה</vt:lpstr>
      <vt:lpstr>תלמוד ירושלמי ותלמוד בבלי</vt:lpstr>
      <vt:lpstr>מצגת של PowerPoint‏</vt:lpstr>
      <vt:lpstr>מדרשי אגדה</vt:lpstr>
      <vt:lpstr>תקופת הסבוראים</vt:lpstr>
      <vt:lpstr>ראשי הישיבות בבבל נקראו בתואר גאון- הם כתבו בעיקר תשובות לשאלות שהפנו אליהם בענייני תלמוד ממקומות רבים ומרוחקים. מאות רבות של תשובות גאונים מצויות בידינו. רבות מהן סודרו לפני כמאה שנה לפי סדר התלמוד והן נגישות לכל לומד. חכמים בולטים בתקופת הגאונים: רב עמרם גאון, רב סעדיה גאון, רב האי ורב שרירא גאון.   חיבורים מתקופת הגאונים:</vt:lpstr>
      <vt:lpstr>תקופת הראשונים</vt:lpstr>
      <vt:lpstr>תקופת הראשונים</vt:lpstr>
      <vt:lpstr>ספרי פסיקה בתקופת הראשונים</vt:lpstr>
      <vt:lpstr>מטרת הרמב"ם בחיבור "משנה תורה"</vt:lpstr>
      <vt:lpstr>ספרי פסיקה בתקופת הראשונים</vt:lpstr>
      <vt:lpstr>האחרונים- מחתימת השולחן ערוך עד זמננו- ספרי פסיקה</vt:lpstr>
      <vt:lpstr>האחרונים- מחתימת השולחן ערוך עד זמננו- ספרי פסיקה</vt:lpstr>
      <vt:lpstr>ספרות השאלות והתשובות, מאמרים, אנציקלופדיות</vt:lpstr>
      <vt:lpstr>ביאורים חדשים למשנה ולתלמוד</vt:lpstr>
      <vt:lpstr> לימוד יומי</vt:lpstr>
      <vt:lpstr>מכוני מחקר תורניים</vt:lpstr>
      <vt:lpstr>מאגרי מידע מתוקשבים</vt:lpstr>
    </vt:vector>
  </TitlesOfParts>
  <Company>UW-Whitewater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percentage of students have a dominant learning style of visual?</dc:title>
  <dc:creator>Dianne Jones</dc:creator>
  <cp:lastModifiedBy>user</cp:lastModifiedBy>
  <cp:revision>144</cp:revision>
  <dcterms:created xsi:type="dcterms:W3CDTF">2002-03-29T02:26:11Z</dcterms:created>
  <dcterms:modified xsi:type="dcterms:W3CDTF">2018-08-22T18:16:16Z</dcterms:modified>
</cp:coreProperties>
</file>