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85" r:id="rId2"/>
    <p:sldId id="257" r:id="rId3"/>
    <p:sldId id="259" r:id="rId4"/>
    <p:sldId id="292" r:id="rId5"/>
    <p:sldId id="264" r:id="rId6"/>
    <p:sldId id="291" r:id="rId7"/>
    <p:sldId id="274" r:id="rId8"/>
    <p:sldId id="267" r:id="rId9"/>
    <p:sldId id="263" r:id="rId10"/>
    <p:sldId id="268" r:id="rId11"/>
    <p:sldId id="287" r:id="rId12"/>
    <p:sldId id="288" r:id="rId13"/>
    <p:sldId id="293" r:id="rId14"/>
  </p:sldIdLst>
  <p:sldSz cx="9144000" cy="5143500" type="screen16x9"/>
  <p:notesSz cx="6858000" cy="9144000"/>
  <p:embeddedFontLst>
    <p:embeddedFont>
      <p:font typeface="Lato Light" charset="0"/>
      <p:regular r:id="rId16"/>
      <p:bold r:id="rId17"/>
      <p:italic r:id="rId18"/>
      <p:boldItalic r:id="rId19"/>
    </p:embeddedFont>
    <p:embeddedFont>
      <p:font typeface="Calibri" pitchFamily="34" charset="0"/>
      <p:regular r:id="rId20"/>
      <p:bold r:id="rId21"/>
      <p:italic r:id="rId22"/>
      <p:boldItalic r:id="rId23"/>
    </p:embeddedFont>
    <p:embeddedFont>
      <p:font typeface="Lato Hairline" charset="0"/>
      <p:regular r:id="rId24"/>
      <p:bold r:id="rId25"/>
      <p:italic r:id="rId26"/>
      <p:boldItalic r:id="rId27"/>
    </p:embeddedFont>
    <p:embeddedFont>
      <p:font typeface="Arial Black"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A93F234-2F04-4566-8FA2-97AA961D518A}">
  <a:tblStyle styleId="{2A93F234-2F04-4566-8FA2-97AA961D518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2" autoAdjust="0"/>
  </p:normalViewPr>
  <p:slideViewPr>
    <p:cSldViewPr>
      <p:cViewPr>
        <p:scale>
          <a:sx n="75" d="100"/>
          <a:sy n="75" d="100"/>
        </p:scale>
        <p:origin x="-1290" y="-384"/>
      </p:cViewPr>
      <p:guideLst>
        <p:guide orient="horz" pos="1620"/>
        <p:guide pos="2880"/>
      </p:guideLst>
    </p:cSldViewPr>
  </p:slideViewPr>
  <p:outlineViewPr>
    <p:cViewPr>
      <p:scale>
        <a:sx n="33" d="100"/>
        <a:sy n="33" d="100"/>
      </p:scale>
      <p:origin x="48" y="39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51161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9" name="8 Marcador de texto"/>
          <p:cNvSpPr>
            <a:spLocks noGrp="1"/>
          </p:cNvSpPr>
          <p:nvPr>
            <p:ph type="body" idx="1"/>
          </p:nvPr>
        </p:nvSpPr>
        <p:spPr>
          <a:xfrm>
            <a:off x="1650053" y="2670166"/>
            <a:ext cx="4996900" cy="2061826"/>
          </a:xfrm>
        </p:spPr>
        <p:txBody>
          <a:bodyPr/>
          <a:lstStyle/>
          <a:p>
            <a:pPr marL="114294" indent="0">
              <a:buNone/>
            </a:pPr>
            <a:r>
              <a:rPr lang="es-ES" sz="2000" dirty="0">
                <a:solidFill>
                  <a:srgbClr val="002060"/>
                </a:solidFill>
                <a:latin typeface="+mn-lt"/>
              </a:rPr>
              <a:t>EQUIPO FRISKELI</a:t>
            </a:r>
            <a:r>
              <a:rPr lang="es-MX" sz="2000" dirty="0">
                <a:solidFill>
                  <a:srgbClr val="002060"/>
                </a:solidFill>
                <a:latin typeface="+mn-lt"/>
              </a:rPr>
              <a:t>:</a:t>
            </a:r>
          </a:p>
          <a:p>
            <a:pPr>
              <a:buFont typeface="Arial" pitchFamily="34" charset="0"/>
              <a:buChar char="•"/>
            </a:pPr>
            <a:r>
              <a:rPr lang="es-ES" sz="2000" dirty="0">
                <a:solidFill>
                  <a:srgbClr val="002060"/>
                </a:solidFill>
                <a:latin typeface="+mn-lt"/>
              </a:rPr>
              <a:t>María Isabel Hernández Dimas</a:t>
            </a:r>
          </a:p>
          <a:p>
            <a:pPr>
              <a:buFont typeface="Arial" pitchFamily="34" charset="0"/>
              <a:buChar char="•"/>
            </a:pPr>
            <a:r>
              <a:rPr lang="es-ES" sz="2000" dirty="0">
                <a:solidFill>
                  <a:srgbClr val="002060"/>
                </a:solidFill>
                <a:latin typeface="+mn-lt"/>
              </a:rPr>
              <a:t>Lizbeth Hernández Domínguez</a:t>
            </a:r>
          </a:p>
          <a:p>
            <a:pPr>
              <a:buFont typeface="Arial" pitchFamily="34" charset="0"/>
              <a:buChar char="•"/>
            </a:pPr>
            <a:r>
              <a:rPr lang="pt-BR" sz="2000" dirty="0" err="1">
                <a:solidFill>
                  <a:srgbClr val="002060"/>
                </a:solidFill>
                <a:latin typeface="+mn-lt"/>
              </a:rPr>
              <a:t>Vazquez</a:t>
            </a:r>
            <a:r>
              <a:rPr lang="pt-BR" sz="2000" dirty="0">
                <a:solidFill>
                  <a:srgbClr val="002060"/>
                </a:solidFill>
                <a:latin typeface="+mn-lt"/>
              </a:rPr>
              <a:t> Cruz </a:t>
            </a:r>
            <a:r>
              <a:rPr lang="pt-BR" sz="2000" dirty="0" err="1">
                <a:solidFill>
                  <a:srgbClr val="002060"/>
                </a:solidFill>
                <a:latin typeface="+mn-lt"/>
              </a:rPr>
              <a:t>Kenia</a:t>
            </a:r>
            <a:r>
              <a:rPr lang="pt-BR" sz="2000" dirty="0">
                <a:solidFill>
                  <a:srgbClr val="002060"/>
                </a:solidFill>
                <a:latin typeface="+mn-lt"/>
              </a:rPr>
              <a:t> Patrícia</a:t>
            </a:r>
          </a:p>
          <a:p>
            <a:pPr>
              <a:buFont typeface="Arial" pitchFamily="34" charset="0"/>
              <a:buChar char="•"/>
            </a:pPr>
            <a:r>
              <a:rPr lang="pt-BR" sz="2000" dirty="0" err="1">
                <a:solidFill>
                  <a:srgbClr val="002060"/>
                </a:solidFill>
                <a:latin typeface="+mn-lt"/>
              </a:rPr>
              <a:t>Vite</a:t>
            </a:r>
            <a:r>
              <a:rPr lang="pt-BR" sz="2000" dirty="0">
                <a:solidFill>
                  <a:srgbClr val="002060"/>
                </a:solidFill>
                <a:latin typeface="+mn-lt"/>
              </a:rPr>
              <a:t> </a:t>
            </a:r>
            <a:r>
              <a:rPr lang="pt-BR" sz="2000" dirty="0" err="1">
                <a:solidFill>
                  <a:srgbClr val="002060"/>
                </a:solidFill>
                <a:latin typeface="+mn-lt"/>
              </a:rPr>
              <a:t>Barrera</a:t>
            </a:r>
            <a:r>
              <a:rPr lang="pt-BR" sz="2000" dirty="0">
                <a:solidFill>
                  <a:srgbClr val="002060"/>
                </a:solidFill>
                <a:latin typeface="+mn-lt"/>
              </a:rPr>
              <a:t> </a:t>
            </a:r>
            <a:r>
              <a:rPr lang="pt-BR" sz="2000" dirty="0" err="1">
                <a:solidFill>
                  <a:srgbClr val="002060"/>
                </a:solidFill>
                <a:latin typeface="+mn-lt"/>
              </a:rPr>
              <a:t>Francel</a:t>
            </a:r>
            <a:r>
              <a:rPr lang="pt-BR" sz="2000" dirty="0">
                <a:solidFill>
                  <a:srgbClr val="002060"/>
                </a:solidFill>
                <a:latin typeface="+mn-lt"/>
              </a:rPr>
              <a:t> de Jesus</a:t>
            </a:r>
          </a:p>
          <a:p>
            <a:pPr marL="114294" indent="0">
              <a:buNone/>
            </a:pPr>
            <a:endParaRPr lang="es-ES" b="1" dirty="0" smtClean="0">
              <a:solidFill>
                <a:srgbClr val="002060"/>
              </a:solidFill>
              <a:latin typeface="+mn-lt"/>
            </a:endParaRPr>
          </a:p>
          <a:p>
            <a:pPr marL="114294" indent="0">
              <a:buNone/>
            </a:pPr>
            <a:endParaRPr lang="es-MX" b="1" dirty="0" smtClean="0">
              <a:solidFill>
                <a:srgbClr val="002060"/>
              </a:solidFill>
              <a:latin typeface="+mn-lt"/>
            </a:endParaRPr>
          </a:p>
        </p:txBody>
      </p:sp>
      <p:sp>
        <p:nvSpPr>
          <p:cNvPr id="69" name="Google Shape;69;p14"/>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1</a:t>
            </a:fld>
            <a:endParaRPr/>
          </a:p>
        </p:txBody>
      </p:sp>
      <p:sp>
        <p:nvSpPr>
          <p:cNvPr id="8" name="Título 1"/>
          <p:cNvSpPr txBox="1">
            <a:spLocks/>
          </p:cNvSpPr>
          <p:nvPr/>
        </p:nvSpPr>
        <p:spPr>
          <a:xfrm>
            <a:off x="-423497" y="1152129"/>
            <a:ext cx="9144000" cy="398866"/>
          </a:xfrm>
          <a:prstGeom prst="rect">
            <a:avLst/>
          </a:prstGeom>
          <a:noFill/>
          <a:ln>
            <a:noFill/>
          </a:ln>
        </p:spPr>
        <p:txBody>
          <a:bodyPr spcFirstLastPara="1" wrap="square" lIns="91421" tIns="91421" rIns="91421" bIns="91421"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eaLnBrk="1" hangingPunct="1">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pPr algn="ctr"/>
            <a:r>
              <a:rPr lang="es-MX" sz="2000" dirty="0">
                <a:solidFill>
                  <a:schemeClr val="accent1">
                    <a:lumMod val="50000"/>
                  </a:schemeClr>
                </a:solidFill>
                <a:latin typeface="Arial" panose="020B0604020202020204" pitchFamily="34" charset="0"/>
                <a:cs typeface="Arial" panose="020B0604020202020204" pitchFamily="34" charset="0"/>
              </a:rPr>
              <a:t>Tecnológico Nacional de México</a:t>
            </a:r>
            <a:br>
              <a:rPr lang="es-MX" sz="2000" dirty="0">
                <a:solidFill>
                  <a:schemeClr val="accent1">
                    <a:lumMod val="50000"/>
                  </a:schemeClr>
                </a:solidFill>
                <a:latin typeface="Arial" panose="020B0604020202020204" pitchFamily="34" charset="0"/>
                <a:cs typeface="Arial" panose="020B0604020202020204" pitchFamily="34" charset="0"/>
              </a:rPr>
            </a:br>
            <a:r>
              <a:rPr lang="es-MX" sz="2000" dirty="0">
                <a:solidFill>
                  <a:schemeClr val="accent1">
                    <a:lumMod val="50000"/>
                  </a:schemeClr>
                </a:solidFill>
                <a:latin typeface="Arial Black" panose="020B0A04020102020204" pitchFamily="34" charset="0"/>
                <a:cs typeface="Arial" panose="020B0604020202020204" pitchFamily="34" charset="0"/>
              </a:rPr>
              <a:t>Instituto Tecnológico de Pachuca</a:t>
            </a:r>
          </a:p>
        </p:txBody>
      </p:sp>
      <p:pic>
        <p:nvPicPr>
          <p:cNvPr id="12" name="Picture 4" descr="Resultado de imagen para itpachuc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805"/>
          <a:stretch/>
        </p:blipFill>
        <p:spPr bwMode="auto">
          <a:xfrm>
            <a:off x="206332" y="116632"/>
            <a:ext cx="5805830" cy="864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para itpachu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836" y="201845"/>
            <a:ext cx="2303856" cy="693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sultado de imagen para itpachu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6019" y="1"/>
            <a:ext cx="1408156"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939441" y="1793321"/>
            <a:ext cx="5997961" cy="715577"/>
          </a:xfrm>
          <a:prstGeom prst="rect">
            <a:avLst/>
          </a:prstGeom>
        </p:spPr>
        <p:txBody>
          <a:bodyPr wrap="square" lIns="91436" tIns="45718" rIns="91436" bIns="45718">
            <a:spAutoFit/>
          </a:bodyPr>
          <a:lstStyle/>
          <a:p>
            <a:pPr marL="169321" algn="ctr"/>
            <a:r>
              <a:rPr lang="es-MX" sz="2000" dirty="0">
                <a:solidFill>
                  <a:schemeClr val="accent1">
                    <a:lumMod val="50000"/>
                  </a:schemeClr>
                </a:solidFill>
                <a:latin typeface="Arial" panose="020B0604020202020204" pitchFamily="34" charset="0"/>
                <a:cs typeface="Arial" panose="020B0604020202020204" pitchFamily="34" charset="0"/>
              </a:rPr>
              <a:t>FUNDAMENTO DE BASES DE DATOS</a:t>
            </a:r>
          </a:p>
          <a:p>
            <a:pPr marL="169321" algn="ctr"/>
            <a:r>
              <a:rPr lang="es-MX" sz="2000" dirty="0">
                <a:solidFill>
                  <a:schemeClr val="accent1">
                    <a:lumMod val="50000"/>
                  </a:schemeClr>
                </a:solidFill>
                <a:latin typeface="Arial" panose="020B0604020202020204" pitchFamily="34" charset="0"/>
                <a:cs typeface="Arial" panose="020B0604020202020204" pitchFamily="34" charset="0"/>
              </a:rPr>
              <a:t>“GRANDES BASES DE DATOS”</a:t>
            </a:r>
          </a:p>
        </p:txBody>
      </p:sp>
      <p:sp>
        <p:nvSpPr>
          <p:cNvPr id="10" name="9 Rectángulo"/>
          <p:cNvSpPr/>
          <p:nvPr/>
        </p:nvSpPr>
        <p:spPr>
          <a:xfrm>
            <a:off x="6108023" y="4731992"/>
            <a:ext cx="2646153" cy="311621"/>
          </a:xfrm>
          <a:prstGeom prst="rect">
            <a:avLst/>
          </a:prstGeom>
        </p:spPr>
        <p:txBody>
          <a:bodyPr wrap="none" lIns="91436" tIns="45718" rIns="91436" bIns="45718">
            <a:spAutoFit/>
          </a:bodyPr>
          <a:lstStyle/>
          <a:p>
            <a:pPr marL="169321" algn="r"/>
            <a:r>
              <a:rPr lang="es-MX" b="1" dirty="0" smtClean="0">
                <a:solidFill>
                  <a:schemeClr val="accent1">
                    <a:lumMod val="50000"/>
                  </a:schemeClr>
                </a:solidFill>
                <a:latin typeface="Arial" panose="020B0604020202020204" pitchFamily="34" charset="0"/>
                <a:cs typeface="Arial" panose="020B0604020202020204" pitchFamily="34" charset="0"/>
              </a:rPr>
              <a:t>02 </a:t>
            </a:r>
            <a:r>
              <a:rPr lang="es-MX" b="1" dirty="0">
                <a:solidFill>
                  <a:schemeClr val="accent1">
                    <a:lumMod val="50000"/>
                  </a:schemeClr>
                </a:solidFill>
                <a:latin typeface="Arial" panose="020B0604020202020204" pitchFamily="34" charset="0"/>
                <a:cs typeface="Arial" panose="020B0604020202020204" pitchFamily="34" charset="0"/>
              </a:rPr>
              <a:t>de Septiembre de 2018 </a:t>
            </a:r>
            <a:endParaRPr lang="es-MX" b="1" u="sng"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607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3" name="Google Shape;153;p25"/>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10</a:t>
            </a:fld>
            <a:endParaRPr/>
          </a:p>
        </p:txBody>
      </p:sp>
      <p:sp>
        <p:nvSpPr>
          <p:cNvPr id="6" name="Rectángulo 3"/>
          <p:cNvSpPr/>
          <p:nvPr/>
        </p:nvSpPr>
        <p:spPr>
          <a:xfrm>
            <a:off x="290216" y="1059582"/>
            <a:ext cx="7162104" cy="4149210"/>
          </a:xfrm>
          <a:prstGeom prst="rect">
            <a:avLst/>
          </a:prstGeom>
        </p:spPr>
        <p:txBody>
          <a:bodyPr wrap="square" lIns="91436" tIns="45718" rIns="91436" bIns="45718">
            <a:spAutoFit/>
          </a:bodyPr>
          <a:lstStyle/>
          <a:p>
            <a:pPr marL="359982" indent="-342884" algn="just">
              <a:spcAft>
                <a:spcPts val="800"/>
              </a:spcAft>
              <a:buFont typeface="Arial" panose="020B0604020202020204" pitchFamily="34" charset="0"/>
              <a:buChar char="•"/>
            </a:pPr>
            <a:r>
              <a:rPr lang="es-MX" sz="2000" dirty="0">
                <a:solidFill>
                  <a:schemeClr val="tx1"/>
                </a:solidFill>
              </a:rPr>
              <a:t>Negocio de la adquisición de información sobre la población estadounidense, direcciones y números telefónicos, registros de conducir, antecedentes penales, etc.</a:t>
            </a:r>
          </a:p>
          <a:p>
            <a:pPr marL="359982" indent="-342884" algn="just">
              <a:spcAft>
                <a:spcPts val="800"/>
              </a:spcAft>
              <a:buFont typeface="Arial" panose="020B0604020202020204" pitchFamily="34" charset="0"/>
              <a:buChar char="•"/>
            </a:pPr>
            <a:r>
              <a:rPr lang="es-MX" sz="2000" dirty="0">
                <a:solidFill>
                  <a:schemeClr val="tx1"/>
                </a:solidFill>
              </a:rPr>
              <a:t>250 terabytes de datos personales.</a:t>
            </a:r>
          </a:p>
          <a:p>
            <a:pPr marL="359982" indent="-342884" algn="just">
              <a:spcAft>
                <a:spcPts val="800"/>
              </a:spcAft>
              <a:buFont typeface="Arial" panose="020B0604020202020204" pitchFamily="34" charset="0"/>
              <a:buChar char="•"/>
            </a:pPr>
            <a:r>
              <a:rPr lang="es-ES" sz="2000" dirty="0">
                <a:solidFill>
                  <a:schemeClr val="tx1"/>
                </a:solidFill>
              </a:rPr>
              <a:t>Información de 250 millones de personas</a:t>
            </a:r>
            <a:br>
              <a:rPr lang="es-ES" sz="2000" dirty="0">
                <a:solidFill>
                  <a:schemeClr val="tx1"/>
                </a:solidFill>
              </a:rPr>
            </a:br>
            <a:r>
              <a:rPr lang="es-ES" sz="2000" dirty="0">
                <a:solidFill>
                  <a:schemeClr val="tx1"/>
                </a:solidFill>
              </a:rPr>
              <a:t>La </a:t>
            </a:r>
            <a:r>
              <a:rPr lang="es-ES" sz="2000" dirty="0" err="1">
                <a:solidFill>
                  <a:schemeClr val="tx1"/>
                </a:solidFill>
              </a:rPr>
              <a:t>inform</a:t>
            </a:r>
            <a:r>
              <a:rPr lang="es-ES" sz="2000" dirty="0">
                <a:solidFill>
                  <a:schemeClr val="tx1"/>
                </a:solidFill>
              </a:rPr>
              <a:t> Fue comprada en febrero de 2008 por Reed </a:t>
            </a:r>
            <a:r>
              <a:rPr lang="es-ES" sz="2000" dirty="0" err="1">
                <a:solidFill>
                  <a:schemeClr val="tx1"/>
                </a:solidFill>
              </a:rPr>
              <a:t>Elsevier</a:t>
            </a:r>
            <a:r>
              <a:rPr lang="es-ES" sz="2000" dirty="0">
                <a:solidFill>
                  <a:schemeClr val="tx1"/>
                </a:solidFill>
              </a:rPr>
              <a:t> ( empresa matriz de </a:t>
            </a:r>
            <a:r>
              <a:rPr lang="es-ES" sz="2000" dirty="0" err="1">
                <a:solidFill>
                  <a:schemeClr val="tx1"/>
                </a:solidFill>
              </a:rPr>
              <a:t>LexisNexis</a:t>
            </a:r>
            <a:r>
              <a:rPr lang="es-ES" sz="2000" dirty="0">
                <a:solidFill>
                  <a:schemeClr val="tx1"/>
                </a:solidFill>
              </a:rPr>
              <a:t> ), en un acuerdo en efectivo por $ 3.6 mil millones de dólares. La empresa fue renombrado como </a:t>
            </a:r>
            <a:r>
              <a:rPr lang="es-ES" sz="2000" dirty="0" err="1">
                <a:solidFill>
                  <a:schemeClr val="tx1"/>
                </a:solidFill>
              </a:rPr>
              <a:t>Risk</a:t>
            </a:r>
            <a:r>
              <a:rPr lang="es-ES" sz="2000" dirty="0">
                <a:solidFill>
                  <a:schemeClr val="tx1"/>
                </a:solidFill>
              </a:rPr>
              <a:t> </a:t>
            </a:r>
            <a:r>
              <a:rPr lang="es-ES" sz="2000" dirty="0" err="1">
                <a:solidFill>
                  <a:schemeClr val="tx1"/>
                </a:solidFill>
              </a:rPr>
              <a:t>Solutions</a:t>
            </a:r>
            <a:r>
              <a:rPr lang="es-ES" sz="2000" dirty="0">
                <a:solidFill>
                  <a:schemeClr val="tx1"/>
                </a:solidFill>
              </a:rPr>
              <a:t> </a:t>
            </a:r>
            <a:r>
              <a:rPr lang="es-ES" sz="2000" dirty="0" err="1">
                <a:solidFill>
                  <a:schemeClr val="tx1"/>
                </a:solidFill>
              </a:rPr>
              <a:t>LexisNexisación</a:t>
            </a:r>
            <a:r>
              <a:rPr lang="es-ES" sz="2000" dirty="0">
                <a:solidFill>
                  <a:schemeClr val="tx1"/>
                </a:solidFill>
              </a:rPr>
              <a:t> sobre 250 millones de personas</a:t>
            </a:r>
            <a:endParaRPr lang="es-MX" sz="2000" dirty="0">
              <a:solidFill>
                <a:schemeClr val="tx1"/>
              </a:solidFill>
            </a:endParaRPr>
          </a:p>
          <a:p>
            <a:pPr marL="359982" indent="-342884" algn="just">
              <a:spcAft>
                <a:spcPts val="800"/>
              </a:spcAft>
              <a:buFont typeface="Arial" panose="020B0604020202020204" pitchFamily="34" charset="0"/>
              <a:buChar char="•"/>
            </a:pPr>
            <a:endParaRPr lang="es-MX" sz="2000" dirty="0">
              <a:solidFill>
                <a:schemeClr val="tx1"/>
              </a:solidFill>
            </a:endParaRPr>
          </a:p>
        </p:txBody>
      </p:sp>
      <p:pic>
        <p:nvPicPr>
          <p:cNvPr id="7" name="Picture 2" descr="Resultado de imagen para choice 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0" y="91012"/>
            <a:ext cx="3131840" cy="58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idx="12"/>
          </p:nvPr>
        </p:nvSpPr>
        <p:spPr/>
        <p:txBody>
          <a:bodyPr/>
          <a:lstStyle/>
          <a:p>
            <a:fld id="{00000000-1234-1234-1234-123412341234}" type="slidenum">
              <a:rPr lang="es-MX" smtClean="0"/>
              <a:pPr/>
              <a:t>11</a:t>
            </a:fld>
            <a:endParaRPr lang="es-MX"/>
          </a:p>
        </p:txBody>
      </p:sp>
      <p:pic>
        <p:nvPicPr>
          <p:cNvPr id="4"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31" y="140101"/>
            <a:ext cx="1368151" cy="1368151"/>
          </a:xfrm>
          <a:prstGeom prst="rect">
            <a:avLst/>
          </a:prstGeom>
        </p:spPr>
      </p:pic>
      <p:sp>
        <p:nvSpPr>
          <p:cNvPr id="5" name="Rectángulo 4"/>
          <p:cNvSpPr/>
          <p:nvPr/>
        </p:nvSpPr>
        <p:spPr>
          <a:xfrm>
            <a:off x="1907706" y="195488"/>
            <a:ext cx="4464916" cy="954107"/>
          </a:xfrm>
          <a:prstGeom prst="rect">
            <a:avLst/>
          </a:prstGeom>
        </p:spPr>
        <p:txBody>
          <a:bodyPr wrap="square" lIns="91436" tIns="45718" rIns="91436" bIns="45718">
            <a:spAutoFit/>
          </a:bodyPr>
          <a:lstStyle/>
          <a:p>
            <a:pPr marL="17099" algn="ctr">
              <a:spcAft>
                <a:spcPts val="800"/>
              </a:spcAft>
            </a:pPr>
            <a:r>
              <a:rPr lang="es-MX" sz="2800" dirty="0">
                <a:solidFill>
                  <a:schemeClr val="accent1">
                    <a:lumMod val="50000"/>
                  </a:schemeClr>
                </a:solidFill>
                <a:latin typeface="+mj-lt"/>
              </a:rPr>
              <a:t>Biblioteca del Congreso de Estados Unidos</a:t>
            </a:r>
            <a:endParaRPr lang="es-MX" sz="2800"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6" name="Rectángulo 5"/>
          <p:cNvSpPr/>
          <p:nvPr/>
        </p:nvSpPr>
        <p:spPr>
          <a:xfrm>
            <a:off x="349463" y="1665627"/>
            <a:ext cx="7146387" cy="3531733"/>
          </a:xfrm>
          <a:prstGeom prst="rect">
            <a:avLst/>
          </a:prstGeom>
        </p:spPr>
        <p:txBody>
          <a:bodyPr wrap="square" lIns="91436" tIns="45718" rIns="91436" bIns="45718">
            <a:spAutoFit/>
          </a:bodyPr>
          <a:lstStyle/>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latin typeface="Arial" pitchFamily="34" charset="0"/>
                <a:cs typeface="Arial" pitchFamily="34" charset="0"/>
              </a:rPr>
              <a:t>Cuenta con más de 130 millones de artículos. Desde libros de cocina hasta periódicos coloniales o los procedimientos del gobierno de Estados Unidos. </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latin typeface="Arial" pitchFamily="34" charset="0"/>
                <a:cs typeface="Arial" pitchFamily="34" charset="0"/>
              </a:rPr>
              <a:t>29 millones de libros.</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latin typeface="Arial" pitchFamily="34" charset="0"/>
                <a:cs typeface="Arial" pitchFamily="34" charset="0"/>
              </a:rPr>
              <a:t>10.000 nuevos artículos añadidos cada día.</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latin typeface="Arial" pitchFamily="34" charset="0"/>
                <a:cs typeface="Arial" pitchFamily="34" charset="0"/>
              </a:rPr>
              <a:t>530 millas de estanterías.</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latin typeface="Arial" pitchFamily="34" charset="0"/>
                <a:cs typeface="Arial" pitchFamily="34" charset="0"/>
              </a:rPr>
              <a:t>5 millones de documentos digitales.</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latin typeface="Arial" pitchFamily="34" charset="0"/>
                <a:cs typeface="Arial" pitchFamily="34" charset="0"/>
              </a:rPr>
              <a:t>20 terabytes de datos de texto.</a:t>
            </a:r>
          </a:p>
          <a:p>
            <a:pPr marL="359982" indent="-342884" algn="just">
              <a:spcAft>
                <a:spcPts val="800"/>
              </a:spcAft>
              <a:buClr>
                <a:schemeClr val="bg1">
                  <a:lumMod val="50000"/>
                </a:schemeClr>
              </a:buClr>
              <a:buFont typeface="Arial" panose="020B0604020202020204" pitchFamily="34" charset="0"/>
              <a:buChar char="•"/>
            </a:pPr>
            <a:endParaRPr lang="es-MX"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0096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12</a:t>
            </a:fld>
            <a:endParaRPr/>
          </a:p>
        </p:txBody>
      </p:sp>
      <p:pic>
        <p:nvPicPr>
          <p:cNvPr id="5"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063">
                        <a14:foregroundMark x1="29313" y1="35546" x2="91500" y2="43683"/>
                        <a14:foregroundMark x1="91250" y1="52677" x2="29313" y2="59101"/>
                        <a14:foregroundMark x1="30000" y1="40471" x2="31688" y2="64668"/>
                        <a14:foregroundMark x1="30500" y1="35546" x2="30750" y2="67238"/>
                        <a14:foregroundMark x1="30250" y1="65525" x2="91250" y2="69593"/>
                        <a14:foregroundMark x1="38313" y1="65525" x2="90750" y2="43683"/>
                        <a14:foregroundMark x1="91250" y1="64668" x2="56250" y2="41328"/>
                        <a14:foregroundMark x1="30500" y1="32334" x2="90750" y2="30835"/>
                        <a14:foregroundMark x1="93875" y1="47752" x2="93875" y2="47752"/>
                        <a14:foregroundMark x1="34500" y1="42827" x2="33125" y2="54176"/>
                        <a14:foregroundMark x1="39938" y1="50964" x2="39938" y2="50964"/>
                        <a14:foregroundMark x1="43250" y1="49465" x2="33313" y2="50107"/>
                        <a14:foregroundMark x1="47750" y1="50107" x2="77063" y2="47752"/>
                        <a14:foregroundMark x1="82500" y1="59101" x2="56250" y2="60814"/>
                        <a14:foregroundMark x1="92438" y1="50964" x2="82063" y2="48608"/>
                      </a14:backgroundRemoval>
                    </a14:imgEffect>
                  </a14:imgLayer>
                </a14:imgProps>
              </a:ext>
              <a:ext uri="{28A0092B-C50C-407E-A947-70E740481C1C}">
                <a14:useLocalDpi xmlns:a14="http://schemas.microsoft.com/office/drawing/2010/main" val="0"/>
              </a:ext>
            </a:extLst>
          </a:blip>
          <a:stretch>
            <a:fillRect/>
          </a:stretch>
        </p:blipFill>
        <p:spPr>
          <a:xfrm>
            <a:off x="251522" y="123478"/>
            <a:ext cx="2320569" cy="677316"/>
          </a:xfrm>
          <a:prstGeom prst="rect">
            <a:avLst/>
          </a:prstGeom>
        </p:spPr>
      </p:pic>
      <p:sp>
        <p:nvSpPr>
          <p:cNvPr id="6" name="Rectángulo 4"/>
          <p:cNvSpPr/>
          <p:nvPr/>
        </p:nvSpPr>
        <p:spPr>
          <a:xfrm>
            <a:off x="179513" y="1429590"/>
            <a:ext cx="7146387" cy="2796917"/>
          </a:xfrm>
          <a:prstGeom prst="rect">
            <a:avLst/>
          </a:prstGeom>
        </p:spPr>
        <p:txBody>
          <a:bodyPr wrap="square" lIns="91436" tIns="45718" rIns="91436" bIns="45718">
            <a:spAutoFit/>
          </a:bodyPr>
          <a:lstStyle/>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rPr>
              <a:t>Su base de datos contiene información de aproximadamente 250 millones de personas de la población estadounidense. </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rPr>
              <a:t>La información varía de direcciones, números telefónicos, registros de conducir, antecedentes penales e incluso datos de ADN. </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rPr>
              <a:t>Se cree que </a:t>
            </a:r>
            <a:r>
              <a:rPr lang="es-MX" sz="2000" dirty="0" err="1">
                <a:solidFill>
                  <a:schemeClr val="tx1"/>
                </a:solidFill>
              </a:rPr>
              <a:t>LexisNexis</a:t>
            </a:r>
            <a:r>
              <a:rPr lang="es-MX" sz="2000" dirty="0">
                <a:solidFill>
                  <a:schemeClr val="tx1"/>
                </a:solidFill>
              </a:rPr>
              <a:t> tiene cerca de 250 terabytes de datos personales.</a:t>
            </a:r>
          </a:p>
        </p:txBody>
      </p:sp>
    </p:spTree>
    <p:extLst>
      <p:ext uri="{BB962C8B-B14F-4D97-AF65-F5344CB8AC3E}">
        <p14:creationId xmlns:p14="http://schemas.microsoft.com/office/powerpoint/2010/main" val="377583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411566" y="195486"/>
            <a:ext cx="2232442" cy="661914"/>
          </a:xfrm>
        </p:spPr>
        <p:txBody>
          <a:bodyPr/>
          <a:lstStyle/>
          <a:p>
            <a:r>
              <a:rPr lang="es-ES" sz="2800" dirty="0" smtClean="0">
                <a:solidFill>
                  <a:srgbClr val="002060"/>
                </a:solidFill>
                <a:latin typeface="+mn-lt"/>
              </a:rPr>
              <a:t>Conclusión </a:t>
            </a:r>
            <a:endParaRPr lang="es-MX" sz="2800" dirty="0">
              <a:solidFill>
                <a:srgbClr val="002060"/>
              </a:solidFill>
              <a:latin typeface="+mn-lt"/>
            </a:endParaRPr>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MX" smtClean="0"/>
              <a:t>13</a:t>
            </a:fld>
            <a:endParaRPr lang="es-MX"/>
          </a:p>
        </p:txBody>
      </p:sp>
      <p:sp>
        <p:nvSpPr>
          <p:cNvPr id="6" name="Rectángulo 2"/>
          <p:cNvSpPr/>
          <p:nvPr/>
        </p:nvSpPr>
        <p:spPr>
          <a:xfrm>
            <a:off x="179513" y="987574"/>
            <a:ext cx="7704856" cy="1938988"/>
          </a:xfrm>
          <a:prstGeom prst="rect">
            <a:avLst/>
          </a:prstGeom>
        </p:spPr>
        <p:txBody>
          <a:bodyPr wrap="square" lIns="91436" tIns="45718" rIns="91436" bIns="45718">
            <a:spAutoFit/>
          </a:bodyPr>
          <a:lstStyle/>
          <a:p>
            <a:pPr marL="17099" algn="just">
              <a:spcAft>
                <a:spcPts val="800"/>
              </a:spcAft>
            </a:pPr>
            <a:r>
              <a:rPr lang="es-ES" sz="2000" dirty="0"/>
              <a:t>Durante el desarrollo de esta actividad se pudieron presentar varios conflictos, con los cuales pudimos desarrollar ciertas competencias logrando así unificar de mejor manera las opiniones de cada uno de los integrantes, además de poder conocer el uso de las bases de datos en empresas de renombre, su aplicación y la importancia que toman dentro </a:t>
            </a:r>
            <a:endParaRPr lang="es-MX" sz="2000" dirty="0">
              <a:solidFill>
                <a:schemeClr val="tx1"/>
              </a:solidFill>
            </a:endParaRPr>
          </a:p>
        </p:txBody>
      </p:sp>
      <p:sp>
        <p:nvSpPr>
          <p:cNvPr id="7" name="Rectángulo 6"/>
          <p:cNvSpPr/>
          <p:nvPr/>
        </p:nvSpPr>
        <p:spPr>
          <a:xfrm>
            <a:off x="179513" y="3129818"/>
            <a:ext cx="7708229" cy="2144173"/>
          </a:xfrm>
          <a:prstGeom prst="rect">
            <a:avLst/>
          </a:prstGeom>
          <a:noFill/>
        </p:spPr>
        <p:txBody>
          <a:bodyPr wrap="square" lIns="91436" tIns="45718" rIns="91436" bIns="45718">
            <a:spAutoFit/>
          </a:bodyPr>
          <a:lstStyle/>
          <a:p>
            <a:pPr marL="17099" algn="just">
              <a:spcAft>
                <a:spcPts val="800"/>
              </a:spcAft>
            </a:pPr>
            <a:r>
              <a:rPr lang="es-MX" sz="2000" dirty="0">
                <a:solidFill>
                  <a:srgbClr val="002060"/>
                </a:solidFill>
              </a:rPr>
              <a:t>Referencias</a:t>
            </a:r>
          </a:p>
          <a:p>
            <a:pPr marL="17099" algn="just">
              <a:spcAft>
                <a:spcPts val="800"/>
              </a:spcAft>
            </a:pPr>
            <a:r>
              <a:rPr lang="es-MX" sz="2000" dirty="0" err="1">
                <a:solidFill>
                  <a:schemeClr val="tx1">
                    <a:lumMod val="95000"/>
                    <a:lumOff val="5000"/>
                  </a:schemeClr>
                </a:solidFill>
              </a:rPr>
              <a:t>Maxjex</a:t>
            </a:r>
            <a:r>
              <a:rPr lang="es-MX" sz="2000" dirty="0">
                <a:solidFill>
                  <a:schemeClr val="tx1">
                    <a:lumMod val="95000"/>
                    <a:lumOff val="5000"/>
                  </a:schemeClr>
                </a:solidFill>
              </a:rPr>
              <a:t>, W. (2014, 28  de noviembre). Top 11 de las más grandes bases de datos más grandes del mundo. 20 minutos. Recuperado de https://listas.20minutos.es/lista/top-11-de-las-mas-grandes-bases-de-datos-mas-grandes-del-mundo-390136/#</a:t>
            </a:r>
          </a:p>
          <a:p>
            <a:pPr marL="17099" algn="just">
              <a:spcAft>
                <a:spcPts val="800"/>
              </a:spcAft>
            </a:pPr>
            <a:endParaRPr lang="es-MX" sz="2000" dirty="0">
              <a:solidFill>
                <a:schemeClr val="tx1">
                  <a:lumMod val="95000"/>
                  <a:lumOff val="5000"/>
                </a:schemeClr>
              </a:solidFill>
            </a:endParaRPr>
          </a:p>
        </p:txBody>
      </p:sp>
    </p:spTree>
    <p:extLst>
      <p:ext uri="{BB962C8B-B14F-4D97-AF65-F5344CB8AC3E}">
        <p14:creationId xmlns:p14="http://schemas.microsoft.com/office/powerpoint/2010/main" val="76019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p14"/>
          <p:cNvSpPr txBox="1">
            <a:spLocks noGrp="1"/>
          </p:cNvSpPr>
          <p:nvPr>
            <p:ph type="body" idx="1"/>
          </p:nvPr>
        </p:nvSpPr>
        <p:spPr>
          <a:xfrm>
            <a:off x="323529" y="915568"/>
            <a:ext cx="7200800" cy="3960440"/>
          </a:xfrm>
          <a:prstGeom prst="rect">
            <a:avLst/>
          </a:prstGeom>
        </p:spPr>
        <p:txBody>
          <a:bodyPr spcFirstLastPara="1" wrap="square" lIns="91421" tIns="91421" rIns="91421" bIns="91421" anchor="t" anchorCtr="0">
            <a:noAutofit/>
          </a:bodyPr>
          <a:lstStyle/>
          <a:p>
            <a:pPr marL="342884" indent="-342884" algn="just">
              <a:spcBef>
                <a:spcPts val="0"/>
              </a:spcBef>
              <a:spcAft>
                <a:spcPts val="800"/>
              </a:spcAft>
              <a:buClr>
                <a:schemeClr val="bg1">
                  <a:lumMod val="50000"/>
                </a:schemeClr>
              </a:buClr>
              <a:buFont typeface="Arial" pitchFamily="34" charset="0"/>
              <a:buChar char="•"/>
            </a:pPr>
            <a:r>
              <a:rPr lang="es-MX" sz="2000" dirty="0">
                <a:ea typeface="Adobe Myungjo Std M" panose="02020600000000000000" pitchFamily="18" charset="-128"/>
                <a:cs typeface="Arial" pitchFamily="34" charset="0"/>
              </a:rPr>
              <a:t>El Tamaño exacto de su base de datos es desconocido. </a:t>
            </a:r>
          </a:p>
          <a:p>
            <a:pPr marL="342884" indent="-342884" algn="just">
              <a:spcBef>
                <a:spcPts val="0"/>
              </a:spcBef>
              <a:spcAft>
                <a:spcPts val="800"/>
              </a:spcAft>
              <a:buClr>
                <a:schemeClr val="bg1">
                  <a:lumMod val="50000"/>
                </a:schemeClr>
              </a:buClr>
              <a:buFont typeface="Arial" pitchFamily="34" charset="0"/>
              <a:buChar char="•"/>
            </a:pPr>
            <a:r>
              <a:rPr lang="es-ES" sz="2000" dirty="0">
                <a:cs typeface="Arial" pitchFamily="34" charset="0"/>
              </a:rPr>
              <a:t>Google también puede recabar información en su base de datos que se dice que ampliar más de 33 billones entradas. </a:t>
            </a:r>
          </a:p>
          <a:p>
            <a:pPr marL="342884" indent="-342884" algn="just">
              <a:spcBef>
                <a:spcPts val="0"/>
              </a:spcBef>
              <a:spcAft>
                <a:spcPts val="800"/>
              </a:spcAft>
              <a:buClr>
                <a:schemeClr val="bg1">
                  <a:lumMod val="50000"/>
                </a:schemeClr>
              </a:buClr>
              <a:buFont typeface="Arial" pitchFamily="34" charset="0"/>
              <a:buChar char="•"/>
            </a:pPr>
            <a:r>
              <a:rPr lang="es-MX" sz="2000" dirty="0">
                <a:cs typeface="Arial" pitchFamily="34" charset="0"/>
              </a:rPr>
              <a:t>Amplio su base de datos con anuncios de </a:t>
            </a:r>
            <a:r>
              <a:rPr lang="es-MX" sz="2000" dirty="0" err="1">
                <a:cs typeface="Arial" pitchFamily="34" charset="0"/>
              </a:rPr>
              <a:t>Gmail</a:t>
            </a:r>
            <a:r>
              <a:rPr lang="es-MX" sz="2000" dirty="0">
                <a:cs typeface="Arial" pitchFamily="34" charset="0"/>
              </a:rPr>
              <a:t>, Google y adquisiciones de YouTube.</a:t>
            </a:r>
          </a:p>
          <a:p>
            <a:pPr marL="342884" indent="-342884" algn="just">
              <a:spcBef>
                <a:spcPts val="0"/>
              </a:spcBef>
              <a:spcAft>
                <a:spcPts val="800"/>
              </a:spcAft>
              <a:buClr>
                <a:schemeClr val="bg1">
                  <a:lumMod val="50000"/>
                </a:schemeClr>
              </a:buClr>
              <a:buFont typeface="Arial" pitchFamily="34" charset="0"/>
              <a:buChar char="•"/>
            </a:pPr>
            <a:r>
              <a:rPr lang="es-MX" sz="2000" dirty="0">
                <a:cs typeface="Arial" pitchFamily="34" charset="0"/>
              </a:rPr>
              <a:t>Se somete a 91 millones de búsquedas al día, representa cerca del 50% de toda la actividad de búsqueda de Internet. </a:t>
            </a:r>
          </a:p>
          <a:p>
            <a:pPr marL="342884" indent="-342884" algn="just">
              <a:spcBef>
                <a:spcPts val="0"/>
              </a:spcBef>
              <a:buClr>
                <a:schemeClr val="bg1">
                  <a:lumMod val="50000"/>
                </a:schemeClr>
              </a:buClr>
              <a:buFont typeface="Arial" pitchFamily="34" charset="0"/>
              <a:buChar char="•"/>
            </a:pPr>
            <a:r>
              <a:rPr lang="es-ES" sz="2000" dirty="0">
                <a:cs typeface="Arial" pitchFamily="34" charset="0"/>
              </a:rPr>
              <a:t>Después de un año la pena de búsquedas, esta cifra asciende a más de 33 billones entradas de base de datos.</a:t>
            </a:r>
            <a:endParaRPr lang="es-MX" sz="2000" dirty="0">
              <a:cs typeface="Arial" pitchFamily="34" charset="0"/>
            </a:endParaRPr>
          </a:p>
        </p:txBody>
      </p:sp>
      <p:sp>
        <p:nvSpPr>
          <p:cNvPr id="69" name="Google Shape;69;p14"/>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2</a:t>
            </a:fld>
            <a:endParaRPr/>
          </a:p>
        </p:txBody>
      </p:sp>
      <p:pic>
        <p:nvPicPr>
          <p:cNvPr id="7"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41" y="123481"/>
            <a:ext cx="1873421" cy="5617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6"/>
          <p:cNvSpPr txBox="1">
            <a:spLocks noGrp="1"/>
          </p:cNvSpPr>
          <p:nvPr>
            <p:ph type="subTitle" idx="1"/>
          </p:nvPr>
        </p:nvSpPr>
        <p:spPr>
          <a:xfrm>
            <a:off x="395538" y="1131590"/>
            <a:ext cx="6840760" cy="3816424"/>
          </a:xfrm>
          <a:prstGeom prst="rect">
            <a:avLst/>
          </a:prstGeom>
        </p:spPr>
        <p:txBody>
          <a:bodyPr spcFirstLastPara="1" wrap="square" lIns="91421" tIns="91421" rIns="91421" bIns="91421" anchor="t" anchorCtr="0">
            <a:noAutofit/>
          </a:bodyPr>
          <a:lstStyle/>
          <a:p>
            <a:pPr marL="251988" indent="-251988" algn="just">
              <a:lnSpc>
                <a:spcPct val="150000"/>
              </a:lnSpc>
              <a:buFont typeface="Arial" panose="020B0604020202020204" pitchFamily="34" charset="0"/>
              <a:buChar char="•"/>
            </a:pPr>
            <a:r>
              <a:rPr lang="es-MX" sz="2000" dirty="0">
                <a:solidFill>
                  <a:schemeClr val="tx1"/>
                </a:solidFill>
              </a:rPr>
              <a:t>YouTube la más grande biblioteca</a:t>
            </a:r>
            <a:r>
              <a:rPr lang="es-MX" sz="2000" dirty="0">
                <a:solidFill>
                  <a:schemeClr val="tx1"/>
                </a:solidFill>
                <a:cs typeface="Times New Roman" panose="02020603050405020304" pitchFamily="18" charset="0"/>
              </a:rPr>
              <a:t> </a:t>
            </a:r>
            <a:r>
              <a:rPr lang="es-MX" sz="2000" dirty="0">
                <a:solidFill>
                  <a:schemeClr val="tx1"/>
                </a:solidFill>
              </a:rPr>
              <a:t>de videos en línea.</a:t>
            </a:r>
          </a:p>
          <a:p>
            <a:pPr marL="251988" indent="-251988" algn="just">
              <a:lnSpc>
                <a:spcPct val="150000"/>
              </a:lnSpc>
              <a:buFont typeface="Arial" panose="020B0604020202020204" pitchFamily="34" charset="0"/>
              <a:buChar char="•"/>
            </a:pPr>
            <a:r>
              <a:rPr lang="es-ES" sz="2000" dirty="0">
                <a:solidFill>
                  <a:srgbClr val="000000"/>
                </a:solidFill>
                <a:cs typeface="Arial" pitchFamily="34" charset="0"/>
              </a:rPr>
              <a:t>Los informes dicen que alrededor de un 100 millones de videos son vistos en YouTube, que es alrededor del 60% </a:t>
            </a:r>
            <a:r>
              <a:rPr lang="es-MX" sz="2000" dirty="0">
                <a:solidFill>
                  <a:schemeClr val="tx1"/>
                </a:solidFill>
                <a:ea typeface="Calibri" panose="020F0502020204030204" pitchFamily="34" charset="0"/>
                <a:cs typeface="Times New Roman" panose="02020603050405020304" pitchFamily="18" charset="0"/>
              </a:rPr>
              <a:t>de todos los videos vistos en línea</a:t>
            </a:r>
            <a:endParaRPr lang="es-MX" sz="2000" dirty="0">
              <a:solidFill>
                <a:schemeClr val="tx1"/>
              </a:solidFill>
            </a:endParaRPr>
          </a:p>
          <a:p>
            <a:pPr marL="251988" indent="-251988" algn="just">
              <a:lnSpc>
                <a:spcPct val="150000"/>
              </a:lnSpc>
              <a:buFont typeface="Arial" panose="020B0604020202020204" pitchFamily="34" charset="0"/>
              <a:buChar char="•"/>
            </a:pPr>
            <a:r>
              <a:rPr lang="es-MX" sz="2000" dirty="0">
                <a:solidFill>
                  <a:schemeClr val="tx1"/>
                </a:solidFill>
                <a:ea typeface="Calibri" panose="020F0502020204030204" pitchFamily="34" charset="0"/>
                <a:cs typeface="Times New Roman" panose="02020603050405020304" pitchFamily="18" charset="0"/>
              </a:rPr>
              <a:t>La base de datos de YouTube cuenta con alrededor de 45 terabytes de datos.</a:t>
            </a:r>
          </a:p>
          <a:p>
            <a:pPr marL="251988" indent="-251988" algn="just">
              <a:lnSpc>
                <a:spcPct val="150000"/>
              </a:lnSpc>
              <a:buFont typeface="Arial" panose="020B0604020202020204" pitchFamily="34" charset="0"/>
              <a:buChar char="•"/>
            </a:pPr>
            <a:r>
              <a:rPr lang="es-MX" sz="2000" dirty="0">
                <a:solidFill>
                  <a:schemeClr val="tx1"/>
                </a:solidFill>
                <a:ea typeface="Calibri" panose="020F0502020204030204" pitchFamily="34" charset="0"/>
                <a:cs typeface="Times New Roman" panose="02020603050405020304" pitchFamily="18" charset="0"/>
              </a:rPr>
              <a:t>100 millones de videos vistos por día</a:t>
            </a:r>
          </a:p>
          <a:p>
            <a:pPr marL="251988" indent="-251988" algn="just">
              <a:lnSpc>
                <a:spcPct val="150000"/>
              </a:lnSpc>
              <a:buFont typeface="Arial" panose="020B0604020202020204" pitchFamily="34" charset="0"/>
              <a:buChar char="•"/>
            </a:pPr>
            <a:r>
              <a:rPr lang="es-MX" sz="2000" dirty="0">
                <a:solidFill>
                  <a:schemeClr val="tx1"/>
                </a:solidFill>
                <a:ea typeface="Calibri" panose="020F0502020204030204" pitchFamily="34" charset="0"/>
                <a:cs typeface="Times New Roman" panose="02020603050405020304" pitchFamily="18" charset="0"/>
              </a:rPr>
              <a:t>65.000 vídeos añaden cada día</a:t>
            </a:r>
          </a:p>
          <a:p>
            <a:pPr marL="0" indent="0">
              <a:lnSpc>
                <a:spcPct val="150000"/>
              </a:lnSpc>
            </a:pPr>
            <a:endParaRPr sz="2000" dirty="0">
              <a:solidFill>
                <a:schemeClr val="tx1"/>
              </a:solidFill>
              <a:latin typeface="+mj-lt"/>
            </a:endParaRPr>
          </a:p>
        </p:txBody>
      </p:sp>
      <p:sp>
        <p:nvSpPr>
          <p:cNvPr id="83" name="Google Shape;83;p16"/>
          <p:cNvSpPr txBox="1">
            <a:spLocks noGrp="1"/>
          </p:cNvSpPr>
          <p:nvPr>
            <p:ph type="sldNum" idx="4294967295"/>
          </p:nvPr>
        </p:nvSpPr>
        <p:spPr>
          <a:xfrm>
            <a:off x="8594725" y="4673600"/>
            <a:ext cx="549275" cy="393700"/>
          </a:xfrm>
          <a:prstGeom prst="rect">
            <a:avLst/>
          </a:prstGeom>
        </p:spPr>
        <p:txBody>
          <a:bodyPr spcFirstLastPara="1" wrap="square" lIns="91421" tIns="91421" rIns="91421" bIns="91421" anchor="ctr" anchorCtr="0">
            <a:noAutofit/>
          </a:bodyPr>
          <a:lstStyle/>
          <a:p>
            <a:fld id="{00000000-1234-1234-1234-123412341234}" type="slidenum">
              <a:rPr lang="en"/>
              <a:pPr/>
              <a:t>3</a:t>
            </a:fld>
            <a:endParaRPr/>
          </a:p>
        </p:txBody>
      </p:sp>
      <p:pic>
        <p:nvPicPr>
          <p:cNvPr id="6" name="Imagen 8"/>
          <p:cNvPicPr>
            <a:picLocks noChangeAspect="1"/>
          </p:cNvPicPr>
          <p:nvPr/>
        </p:nvPicPr>
        <p:blipFill rotWithShape="1">
          <a:blip r:embed="rId3">
            <a:extLst>
              <a:ext uri="{28A0092B-C50C-407E-A947-70E740481C1C}">
                <a14:useLocalDpi xmlns:a14="http://schemas.microsoft.com/office/drawing/2010/main" val="0"/>
              </a:ext>
            </a:extLst>
          </a:blip>
          <a:srcRect l="5985" t="35889" r="10710" b="28408"/>
          <a:stretch/>
        </p:blipFill>
        <p:spPr>
          <a:xfrm>
            <a:off x="251520" y="195488"/>
            <a:ext cx="2160240" cy="5143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4</a:t>
            </a:fld>
            <a:endParaRPr/>
          </a:p>
        </p:txBody>
      </p:sp>
      <p:sp>
        <p:nvSpPr>
          <p:cNvPr id="5" name="Google Shape;95;p18"/>
          <p:cNvSpPr txBox="1">
            <a:spLocks noGrp="1"/>
          </p:cNvSpPr>
          <p:nvPr>
            <p:ph type="body" idx="1"/>
          </p:nvPr>
        </p:nvSpPr>
        <p:spPr>
          <a:xfrm>
            <a:off x="323529" y="1419622"/>
            <a:ext cx="7200800" cy="3528392"/>
          </a:xfrm>
          <a:prstGeom prst="rect">
            <a:avLst/>
          </a:prstGeom>
        </p:spPr>
        <p:txBody>
          <a:bodyPr spcFirstLastPara="1" wrap="square" lIns="91421" tIns="91421" rIns="91421" bIns="91421" anchor="t" anchorCtr="0">
            <a:noAutofit/>
          </a:bodyPr>
          <a:lstStyle/>
          <a:p>
            <a:pPr marL="179992" indent="-251988" algn="just">
              <a:spcBef>
                <a:spcPts val="0"/>
              </a:spcBef>
              <a:buFont typeface="Arial" panose="020B0604020202020204" pitchFamily="34" charset="0"/>
              <a:buChar char="•"/>
            </a:pPr>
            <a:r>
              <a:rPr lang="es-ES" sz="2000" dirty="0">
                <a:solidFill>
                  <a:schemeClr val="tx1">
                    <a:lumMod val="95000"/>
                    <a:lumOff val="5000"/>
                  </a:schemeClr>
                </a:solidFill>
                <a:cs typeface="Arial" pitchFamily="34" charset="0"/>
              </a:rPr>
              <a:t>Aunque el tamaño exacto de la base de datos aún no se han revelado.</a:t>
            </a:r>
          </a:p>
          <a:p>
            <a:pPr marL="179992" indent="-251988" algn="just">
              <a:spcBef>
                <a:spcPts val="0"/>
              </a:spcBef>
              <a:buFont typeface="Arial" panose="020B0604020202020204" pitchFamily="34" charset="0"/>
              <a:buChar char="•"/>
            </a:pPr>
            <a:r>
              <a:rPr lang="es-ES" sz="2000" dirty="0">
                <a:solidFill>
                  <a:schemeClr val="tx1">
                    <a:lumMod val="95000"/>
                    <a:lumOff val="5000"/>
                  </a:schemeClr>
                </a:solidFill>
                <a:cs typeface="Arial" pitchFamily="34" charset="0"/>
              </a:rPr>
              <a:t>Aunque se sabe poco sobre el tamaño total de la base de datos de la CIA, lo cierto es que la agencia ha acumulado una gran cantidad de información en los sectores público y privado a través de trabajo de campo y las intrusiones digitales.</a:t>
            </a:r>
            <a:endParaRPr lang="es-MX" sz="2000" dirty="0">
              <a:solidFill>
                <a:schemeClr val="tx1">
                  <a:lumMod val="95000"/>
                  <a:lumOff val="5000"/>
                </a:schemeClr>
              </a:solidFill>
              <a:cs typeface="Arial" pitchFamily="34" charset="0"/>
            </a:endParaRPr>
          </a:p>
          <a:p>
            <a:pPr marL="179992" indent="-251988">
              <a:spcBef>
                <a:spcPts val="0"/>
              </a:spcBef>
              <a:buFont typeface="Arial" panose="020B0604020202020204" pitchFamily="34" charset="0"/>
              <a:buChar char="•"/>
            </a:pPr>
            <a:r>
              <a:rPr lang="es-ES" sz="2000" dirty="0">
                <a:solidFill>
                  <a:schemeClr val="tx1">
                    <a:lumMod val="95000"/>
                    <a:lumOff val="5000"/>
                  </a:schemeClr>
                </a:solidFill>
              </a:rPr>
              <a:t>En los Números 100 artículos FOIA añaden cada mes estadísticas completas sobre más de 250 países y entidades.</a:t>
            </a:r>
          </a:p>
          <a:p>
            <a:pPr marL="179992" indent="-251988">
              <a:spcBef>
                <a:spcPts val="0"/>
              </a:spcBef>
              <a:buFont typeface="Arial" panose="020B0604020202020204" pitchFamily="34" charset="0"/>
              <a:buChar char="•"/>
            </a:pPr>
            <a:r>
              <a:rPr lang="es-ES" sz="2000" dirty="0">
                <a:solidFill>
                  <a:schemeClr val="tx1">
                    <a:lumMod val="95000"/>
                    <a:lumOff val="5000"/>
                  </a:schemeClr>
                </a:solidFill>
              </a:rPr>
              <a:t>Desconocido número de información clasificada.</a:t>
            </a:r>
            <a:endParaRPr lang="es-MX" sz="2000" dirty="0">
              <a:solidFill>
                <a:schemeClr val="tx1">
                  <a:lumMod val="95000"/>
                  <a:lumOff val="5000"/>
                </a:schemeClr>
              </a:solidFill>
              <a:ea typeface="Calibri" panose="020F0502020204030204" pitchFamily="34" charset="0"/>
              <a:cs typeface="Times New Roman" panose="02020603050405020304" pitchFamily="18" charset="0"/>
            </a:endParaRPr>
          </a:p>
        </p:txBody>
      </p:sp>
      <p:sp>
        <p:nvSpPr>
          <p:cNvPr id="6" name="Google Shape;96;p18"/>
          <p:cNvSpPr txBox="1">
            <a:spLocks/>
          </p:cNvSpPr>
          <p:nvPr/>
        </p:nvSpPr>
        <p:spPr>
          <a:xfrm>
            <a:off x="8480584" y="4673651"/>
            <a:ext cx="548700" cy="393600"/>
          </a:xfrm>
          <a:prstGeom prst="rect">
            <a:avLst/>
          </a:prstGeom>
          <a:noFill/>
          <a:ln>
            <a:noFill/>
          </a:ln>
        </p:spPr>
        <p:txBody>
          <a:bodyPr spcFirstLastPara="1" wrap="square" lIns="91421" tIns="91421" rIns="91421" bIns="91421"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fld id="{00000000-1234-1234-1234-123412341234}" type="slidenum">
              <a:rPr lang="en" smtClean="0"/>
              <a:pPr/>
              <a:t>4</a:t>
            </a:fld>
            <a:endParaRPr lang="en"/>
          </a:p>
        </p:txBody>
      </p:sp>
      <p:pic>
        <p:nvPicPr>
          <p:cNvPr id="7"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12" y="78712"/>
            <a:ext cx="1219500" cy="1219500"/>
          </a:xfrm>
          <a:prstGeom prst="rect">
            <a:avLst/>
          </a:prstGeom>
        </p:spPr>
      </p:pic>
      <p:sp>
        <p:nvSpPr>
          <p:cNvPr id="10" name="Rectángulo 7"/>
          <p:cNvSpPr/>
          <p:nvPr/>
        </p:nvSpPr>
        <p:spPr>
          <a:xfrm>
            <a:off x="2339752" y="211410"/>
            <a:ext cx="4176464" cy="954107"/>
          </a:xfrm>
          <a:prstGeom prst="rect">
            <a:avLst/>
          </a:prstGeom>
        </p:spPr>
        <p:txBody>
          <a:bodyPr wrap="square" lIns="91436" tIns="45718" rIns="91436" bIns="45718">
            <a:spAutoFit/>
          </a:bodyPr>
          <a:lstStyle/>
          <a:p>
            <a:pPr marL="17099" algn="ctr">
              <a:spcAft>
                <a:spcPts val="800"/>
              </a:spcAft>
            </a:pPr>
            <a:r>
              <a:rPr lang="es-MX" sz="2800" dirty="0">
                <a:solidFill>
                  <a:schemeClr val="tx1"/>
                </a:solidFill>
                <a:latin typeface="+mj-lt"/>
              </a:rPr>
              <a:t>Agencia Central de Inteligencia</a:t>
            </a:r>
            <a:endParaRPr lang="es-MX" sz="2800" dirty="0">
              <a:solidFill>
                <a:schemeClr val="tx1"/>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782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txBox="1">
            <a:spLocks noGrp="1"/>
          </p:cNvSpPr>
          <p:nvPr>
            <p:ph type="body" idx="1"/>
          </p:nvPr>
        </p:nvSpPr>
        <p:spPr>
          <a:xfrm>
            <a:off x="282965" y="1491632"/>
            <a:ext cx="6674514" cy="3290129"/>
          </a:xfrm>
          <a:prstGeom prst="rect">
            <a:avLst/>
          </a:prstGeom>
        </p:spPr>
        <p:txBody>
          <a:bodyPr spcFirstLastPara="1" wrap="square" lIns="91421" tIns="91421" rIns="91421" bIns="91421" anchor="t" anchorCtr="0">
            <a:noAutofit/>
          </a:bodyPr>
          <a:lstStyle/>
          <a:p>
            <a:pPr marL="359982" indent="-342884" algn="just">
              <a:spcAft>
                <a:spcPts val="800"/>
              </a:spcAft>
              <a:buFont typeface="Arial" panose="020B0604020202020204" pitchFamily="34" charset="0"/>
              <a:buChar char="•"/>
            </a:pPr>
            <a:r>
              <a:rPr lang="es-ES" sz="2000" dirty="0">
                <a:solidFill>
                  <a:schemeClr val="tx1"/>
                </a:solidFill>
                <a:cs typeface="Arial" pitchFamily="34" charset="0"/>
              </a:rPr>
              <a:t>Arquitectónicamente hablando l</a:t>
            </a:r>
            <a:r>
              <a:rPr lang="es-MX" sz="2000" dirty="0">
                <a:solidFill>
                  <a:schemeClr val="tx1"/>
                </a:solidFill>
              </a:rPr>
              <a:t>a mayor base de datos que cuenta con 323 terabytes.</a:t>
            </a:r>
          </a:p>
          <a:p>
            <a:pPr marL="359982" indent="-342884" algn="just">
              <a:spcAft>
                <a:spcPts val="800"/>
              </a:spcAft>
              <a:buFont typeface="Arial" panose="020B0604020202020204" pitchFamily="34" charset="0"/>
              <a:buChar char="•"/>
            </a:pPr>
            <a:r>
              <a:rPr lang="es-MX" sz="2000" dirty="0">
                <a:solidFill>
                  <a:schemeClr val="tx1"/>
                </a:solidFill>
              </a:rPr>
              <a:t>El segundo mayor número de registros de una base (1,9 billones) en registros de llamadas, </a:t>
            </a:r>
            <a:r>
              <a:rPr lang="es-MX" sz="2000" dirty="0">
                <a:solidFill>
                  <a:schemeClr val="tx1"/>
                </a:solidFill>
                <a:ea typeface="Calibri" panose="020F0502020204030204" pitchFamily="34" charset="0"/>
                <a:cs typeface="Times New Roman" panose="02020603050405020304" pitchFamily="18" charset="0"/>
              </a:rPr>
              <a:t>incluyen el número de llamadas, la hora y la duración de la llamada y varias otras categorías de facturación.</a:t>
            </a:r>
          </a:p>
          <a:p>
            <a:pPr marL="359982" indent="-342884" algn="just">
              <a:spcAft>
                <a:spcPts val="800"/>
              </a:spcAft>
              <a:buFont typeface="Arial" panose="020B0604020202020204" pitchFamily="34" charset="0"/>
              <a:buChar char="•"/>
            </a:pPr>
            <a:r>
              <a:rPr lang="es-ES" sz="2000" dirty="0">
                <a:solidFill>
                  <a:schemeClr val="tx1"/>
                </a:solidFill>
              </a:rPr>
              <a:t>Es probable que, si estás leyendo esto han hecho una llamada a través de AT &amp; T, la compañía todavía tiene toda la información de su llamada.</a:t>
            </a:r>
            <a:endParaRPr sz="2000" dirty="0">
              <a:solidFill>
                <a:schemeClr val="tx1"/>
              </a:solidFill>
            </a:endParaRPr>
          </a:p>
        </p:txBody>
      </p:sp>
      <p:sp>
        <p:nvSpPr>
          <p:cNvPr id="124" name="Google Shape;124;p21"/>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5</a:t>
            </a:fld>
            <a:endParaRPr/>
          </a:p>
        </p:txBody>
      </p:sp>
      <p:pic>
        <p:nvPicPr>
          <p:cNvPr id="8"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5489"/>
            <a:ext cx="2376264" cy="7200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4294967295"/>
          </p:nvPr>
        </p:nvSpPr>
        <p:spPr>
          <a:xfrm>
            <a:off x="8594725" y="4673600"/>
            <a:ext cx="549275" cy="393700"/>
          </a:xfrm>
          <a:prstGeom prst="rect">
            <a:avLst/>
          </a:prstGeom>
        </p:spPr>
        <p:txBody>
          <a:bodyPr spcFirstLastPara="1" wrap="square" lIns="91421" tIns="91421" rIns="91421" bIns="91421" anchor="ctr" anchorCtr="0">
            <a:noAutofit/>
          </a:bodyPr>
          <a:lstStyle/>
          <a:p>
            <a:fld id="{00000000-1234-1234-1234-123412341234}" type="slidenum">
              <a:rPr lang="en"/>
              <a:pPr/>
              <a:t>6</a:t>
            </a:fld>
            <a:endParaRPr/>
          </a:p>
        </p:txBody>
      </p:sp>
      <p:sp>
        <p:nvSpPr>
          <p:cNvPr id="7" name="Rectángulo 3"/>
          <p:cNvSpPr/>
          <p:nvPr/>
        </p:nvSpPr>
        <p:spPr>
          <a:xfrm>
            <a:off x="395537" y="1419623"/>
            <a:ext cx="7056784" cy="2902715"/>
          </a:xfrm>
          <a:prstGeom prst="rect">
            <a:avLst/>
          </a:prstGeom>
        </p:spPr>
        <p:txBody>
          <a:bodyPr wrap="square" lIns="91436" tIns="45718" rIns="91436" bIns="45718">
            <a:spAutoFit/>
          </a:bodyPr>
          <a:lstStyle/>
          <a:p>
            <a:pPr marL="359982" indent="-342884" algn="just">
              <a:spcAft>
                <a:spcPts val="800"/>
              </a:spcAft>
              <a:buClr>
                <a:schemeClr val="bg1">
                  <a:lumMod val="50000"/>
                </a:schemeClr>
              </a:buClr>
              <a:buFont typeface="Arial" pitchFamily="34" charset="0"/>
              <a:buChar char="•"/>
            </a:pPr>
            <a:r>
              <a:rPr lang="es-MX" sz="2000" dirty="0">
                <a:solidFill>
                  <a:schemeClr val="tx1"/>
                </a:solidFill>
              </a:rPr>
              <a:t>Es la mayor base de datos en el mundo, cuenta con 220 terabytes de datos.</a:t>
            </a:r>
          </a:p>
          <a:p>
            <a:pPr marL="359982" indent="-342884" algn="just">
              <a:spcAft>
                <a:spcPts val="800"/>
              </a:spcAft>
              <a:buClr>
                <a:schemeClr val="bg1">
                  <a:lumMod val="50000"/>
                </a:schemeClr>
              </a:buClr>
              <a:buFont typeface="Arial" pitchFamily="34" charset="0"/>
              <a:buChar char="•"/>
            </a:pPr>
            <a:r>
              <a:rPr lang="es-MX" sz="2000" dirty="0">
                <a:solidFill>
                  <a:schemeClr val="tx1"/>
                </a:solidFill>
              </a:rPr>
              <a:t>Incluye información sobre la investigación del clima y las tendencias climáticas previstas.</a:t>
            </a:r>
          </a:p>
          <a:p>
            <a:pPr marL="359982" indent="-342884" algn="just">
              <a:spcAft>
                <a:spcPts val="800"/>
              </a:spcAft>
              <a:buClr>
                <a:schemeClr val="bg1">
                  <a:lumMod val="50000"/>
                </a:schemeClr>
              </a:buClr>
              <a:buFont typeface="Arial" pitchFamily="34" charset="0"/>
              <a:buChar char="•"/>
            </a:pPr>
            <a:r>
              <a:rPr lang="es-MX" sz="2000" dirty="0">
                <a:solidFill>
                  <a:schemeClr val="tx1"/>
                </a:solidFill>
              </a:rPr>
              <a:t>110 terabytes de datos que se utilizan principalmente para la simulación del clima.</a:t>
            </a:r>
          </a:p>
          <a:p>
            <a:pPr marL="359982" indent="-342884" algn="just">
              <a:spcAft>
                <a:spcPts val="800"/>
              </a:spcAft>
              <a:buClr>
                <a:schemeClr val="bg1">
                  <a:lumMod val="50000"/>
                </a:schemeClr>
              </a:buClr>
              <a:buFont typeface="Arial" pitchFamily="34" charset="0"/>
              <a:buChar char="•"/>
            </a:pPr>
            <a:r>
              <a:rPr lang="es-MX" sz="2000" dirty="0">
                <a:solidFill>
                  <a:schemeClr val="tx1"/>
                </a:solidFill>
              </a:rPr>
              <a:t>6 </a:t>
            </a:r>
            <a:r>
              <a:rPr lang="es-MX" sz="2000" dirty="0" err="1">
                <a:solidFill>
                  <a:schemeClr val="tx1"/>
                </a:solidFill>
              </a:rPr>
              <a:t>petabytes</a:t>
            </a:r>
            <a:r>
              <a:rPr lang="es-MX" sz="2000" dirty="0">
                <a:solidFill>
                  <a:schemeClr val="tx1"/>
                </a:solidFill>
              </a:rPr>
              <a:t> de datos de extras que se almacenan en cintas magnéticas para facilitar el acceso.</a:t>
            </a:r>
            <a:endParaRPr lang="es-MX" sz="2400" dirty="0">
              <a:solidFill>
                <a:schemeClr val="tx1"/>
              </a:solidFill>
              <a:latin typeface="+mj-lt"/>
              <a:ea typeface="Calibri" panose="020F0502020204030204" pitchFamily="34" charset="0"/>
              <a:cs typeface="Times New Roman" panose="02020603050405020304" pitchFamily="18" charset="0"/>
            </a:endParaRPr>
          </a:p>
        </p:txBody>
      </p:sp>
      <p:pic>
        <p:nvPicPr>
          <p:cNvPr id="8" name="Picture 2" descr="Resultado de imagen para The World Data Centre for Cli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68" y="195486"/>
            <a:ext cx="2699792"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1"/>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7</a:t>
            </a:fld>
            <a:endParaRPr/>
          </a:p>
        </p:txBody>
      </p:sp>
      <p:pic>
        <p:nvPicPr>
          <p:cNvPr id="5"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3478"/>
            <a:ext cx="1607428" cy="904178"/>
          </a:xfrm>
          <a:prstGeom prst="rect">
            <a:avLst/>
          </a:prstGeom>
        </p:spPr>
      </p:pic>
      <p:sp>
        <p:nvSpPr>
          <p:cNvPr id="6" name="Rectángulo 3"/>
          <p:cNvSpPr/>
          <p:nvPr/>
        </p:nvSpPr>
        <p:spPr>
          <a:xfrm>
            <a:off x="107506" y="1203598"/>
            <a:ext cx="6984776" cy="3108540"/>
          </a:xfrm>
          <a:prstGeom prst="rect">
            <a:avLst/>
          </a:prstGeom>
        </p:spPr>
        <p:txBody>
          <a:bodyPr wrap="square" lIns="91436" tIns="45718" rIns="91436" bIns="45718">
            <a:spAutoFit/>
          </a:bodyPr>
          <a:lstStyle/>
          <a:p>
            <a:pPr marL="359982" indent="-342884" algn="just">
              <a:spcAft>
                <a:spcPts val="800"/>
              </a:spcAft>
              <a:buClr>
                <a:schemeClr val="bg1">
                  <a:lumMod val="50000"/>
                </a:schemeClr>
              </a:buClr>
              <a:buFont typeface="Arial" pitchFamily="34" charset="0"/>
              <a:buChar char="•"/>
            </a:pPr>
            <a:r>
              <a:rPr lang="es-ES" sz="2000" dirty="0">
                <a:latin typeface="Arial" pitchFamily="34" charset="0"/>
                <a:cs typeface="Arial" pitchFamily="34" charset="0"/>
              </a:rPr>
              <a:t>Con un masivo 59 millones de clientes activos y más de 42 terabytes de datos, es Amazon que sí carreras al número 8 º lugar en nuestros 10 principales bases de datos.</a:t>
            </a:r>
          </a:p>
          <a:p>
            <a:pPr marL="359982" indent="-342884" algn="just">
              <a:spcAft>
                <a:spcPts val="800"/>
              </a:spcAft>
              <a:buClr>
                <a:schemeClr val="bg1">
                  <a:lumMod val="50000"/>
                </a:schemeClr>
              </a:buClr>
              <a:buFont typeface="Arial" pitchFamily="34" charset="0"/>
              <a:buChar char="•"/>
            </a:pPr>
            <a:r>
              <a:rPr lang="es-MX" sz="2000" dirty="0">
                <a:solidFill>
                  <a:schemeClr val="tx1"/>
                </a:solidFill>
              </a:rPr>
              <a:t>Es considerada como la mayor comunidad online del mundo.</a:t>
            </a:r>
          </a:p>
          <a:p>
            <a:pPr marL="359982" indent="-342884" algn="just">
              <a:spcAft>
                <a:spcPts val="800"/>
              </a:spcAft>
              <a:buClr>
                <a:schemeClr val="bg1">
                  <a:lumMod val="50000"/>
                </a:schemeClr>
              </a:buClr>
              <a:buFont typeface="Arial" pitchFamily="34" charset="0"/>
              <a:buChar char="•"/>
            </a:pPr>
            <a:r>
              <a:rPr lang="es-MX" sz="2000" dirty="0">
                <a:solidFill>
                  <a:schemeClr val="tx1"/>
                </a:solidFill>
              </a:rPr>
              <a:t>Mantiene registros de 59 millones de clientes activos, incluyendo información general personal (teléfono dirección de número, etc.), recibos y listas de regalo.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4"/>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8</a:t>
            </a:fld>
            <a:endParaRPr/>
          </a:p>
        </p:txBody>
      </p:sp>
      <p:pic>
        <p:nvPicPr>
          <p:cNvPr id="8"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95486"/>
            <a:ext cx="2088232" cy="583642"/>
          </a:xfrm>
          <a:prstGeom prst="rect">
            <a:avLst/>
          </a:prstGeom>
        </p:spPr>
      </p:pic>
      <p:sp>
        <p:nvSpPr>
          <p:cNvPr id="9" name="Rectángulo 3"/>
          <p:cNvSpPr/>
          <p:nvPr/>
        </p:nvSpPr>
        <p:spPr>
          <a:xfrm>
            <a:off x="179691" y="987576"/>
            <a:ext cx="7704856" cy="3631760"/>
          </a:xfrm>
          <a:prstGeom prst="rect">
            <a:avLst/>
          </a:prstGeom>
        </p:spPr>
        <p:txBody>
          <a:bodyPr wrap="square" lIns="91436" tIns="45718" rIns="91436" bIns="45718">
            <a:spAutoFit/>
          </a:bodyPr>
          <a:lstStyle/>
          <a:p>
            <a:pPr marL="359982" indent="-342884" algn="just">
              <a:spcAft>
                <a:spcPts val="800"/>
              </a:spcAft>
              <a:buClr>
                <a:schemeClr val="bg1">
                  <a:lumMod val="50000"/>
                </a:schemeClr>
              </a:buClr>
              <a:buFont typeface="Arial" panose="020B0604020202020204" pitchFamily="34" charset="0"/>
              <a:buChar char="•"/>
            </a:pPr>
            <a:r>
              <a:rPr lang="es-ES" sz="2000" dirty="0">
                <a:latin typeface="Arial" pitchFamily="34" charset="0"/>
                <a:cs typeface="Arial" pitchFamily="34" charset="0"/>
              </a:rPr>
              <a:t>Sprint es también orgulloso propietario de la base de datos con más número de inserciones. De acuerdo con informes de la base de datos se extiende más de 2850 mil millones filas.</a:t>
            </a:r>
          </a:p>
          <a:p>
            <a:pPr marL="359982" indent="-342884" algn="just">
              <a:spcAft>
                <a:spcPts val="800"/>
              </a:spcAft>
              <a:buClr>
                <a:schemeClr val="bg1">
                  <a:lumMod val="50000"/>
                </a:schemeClr>
              </a:buClr>
              <a:buFont typeface="Arial" panose="020B0604020202020204" pitchFamily="34" charset="0"/>
              <a:buChar char="•"/>
            </a:pPr>
            <a:r>
              <a:rPr lang="es-ES" sz="2000" dirty="0">
                <a:latin typeface="Arial" pitchFamily="34" charset="0"/>
                <a:cs typeface="Arial" pitchFamily="34" charset="0"/>
              </a:rPr>
              <a:t> </a:t>
            </a:r>
            <a:r>
              <a:rPr lang="es-MX" sz="2000" dirty="0">
                <a:solidFill>
                  <a:schemeClr val="tx1"/>
                </a:solidFill>
              </a:rPr>
              <a:t>Su base de datos registra alrededor de 70.000 llamadas por segundo</a:t>
            </a:r>
          </a:p>
          <a:p>
            <a:pPr marL="359982" indent="-342884" algn="just">
              <a:spcAft>
                <a:spcPts val="800"/>
              </a:spcAft>
              <a:buClr>
                <a:schemeClr val="bg1">
                  <a:lumMod val="50000"/>
                </a:schemeClr>
              </a:buClr>
              <a:buFont typeface="Arial" panose="020B0604020202020204" pitchFamily="34" charset="0"/>
              <a:buChar char="•"/>
            </a:pPr>
            <a:r>
              <a:rPr lang="es-ES" sz="2000" dirty="0">
                <a:latin typeface="Arial" pitchFamily="34" charset="0"/>
                <a:cs typeface="Arial" pitchFamily="34" charset="0"/>
              </a:rPr>
              <a:t>Ofrece servicios móviles </a:t>
            </a:r>
            <a:r>
              <a:rPr lang="es-MX" sz="2000" dirty="0">
                <a:solidFill>
                  <a:schemeClr val="tx1"/>
                </a:solidFill>
              </a:rPr>
              <a:t>53 millones de suscriptores.</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rPr>
              <a:t>365 millones de registros detallados de llamadas procesadas por día.</a:t>
            </a:r>
          </a:p>
          <a:p>
            <a:pPr marL="359982" indent="-342884" algn="just">
              <a:spcAft>
                <a:spcPts val="800"/>
              </a:spcAft>
              <a:buClr>
                <a:schemeClr val="bg1">
                  <a:lumMod val="50000"/>
                </a:schemeClr>
              </a:buClr>
              <a:buFont typeface="Arial" panose="020B0604020202020204" pitchFamily="34" charset="0"/>
              <a:buChar char="•"/>
            </a:pPr>
            <a:r>
              <a:rPr lang="es-MX" sz="2000" dirty="0">
                <a:solidFill>
                  <a:schemeClr val="tx1"/>
                </a:solidFill>
              </a:rPr>
              <a:t>Su base de datos procesa más de 365 millones de registros de llamadas y operaciones por día.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prstGeom prst="rect">
            <a:avLst/>
          </a:prstGeom>
        </p:spPr>
        <p:txBody>
          <a:bodyPr spcFirstLastPara="1" wrap="square" lIns="91421" tIns="91421" rIns="91421" bIns="91421" anchor="ctr" anchorCtr="0">
            <a:noAutofit/>
          </a:bodyPr>
          <a:lstStyle/>
          <a:p>
            <a:fld id="{00000000-1234-1234-1234-123412341234}" type="slidenum">
              <a:rPr lang="en"/>
              <a:pPr/>
              <a:t>9</a:t>
            </a:fld>
            <a:endParaRPr/>
          </a:p>
        </p:txBody>
      </p:sp>
      <p:pic>
        <p:nvPicPr>
          <p:cNvPr id="8" name="Picture 2" descr="Resultado de imagen para National Energy Research Scientific computing Cen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380578"/>
            <a:ext cx="4608512" cy="194421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3"/>
          <p:cNvSpPr/>
          <p:nvPr/>
        </p:nvSpPr>
        <p:spPr>
          <a:xfrm>
            <a:off x="395538" y="1275606"/>
            <a:ext cx="7272808" cy="3108540"/>
          </a:xfrm>
          <a:prstGeom prst="rect">
            <a:avLst/>
          </a:prstGeom>
        </p:spPr>
        <p:txBody>
          <a:bodyPr wrap="square" lIns="91436" tIns="45718" rIns="91436" bIns="45718">
            <a:spAutoFit/>
          </a:bodyPr>
          <a:lstStyle/>
          <a:p>
            <a:pPr marL="359982" indent="-342884" algn="just">
              <a:spcAft>
                <a:spcPts val="800"/>
              </a:spcAft>
              <a:buFont typeface="Arial" panose="020B0604020202020204" pitchFamily="34" charset="0"/>
              <a:buChar char="•"/>
            </a:pPr>
            <a:r>
              <a:rPr lang="es-MX" sz="2000" dirty="0">
                <a:solidFill>
                  <a:schemeClr val="tx1"/>
                </a:solidFill>
              </a:rPr>
              <a:t>Su base de datos está al tanto de una gran cantidad de información, incluyendo investigación energética atómica, experimentos de física de alta energía, simulaciones del universo temprano entre otros.</a:t>
            </a:r>
          </a:p>
          <a:p>
            <a:pPr marL="359982" indent="-342884" algn="just">
              <a:spcAft>
                <a:spcPts val="800"/>
              </a:spcAft>
              <a:buFont typeface="Arial" panose="020B0604020202020204" pitchFamily="34" charset="0"/>
              <a:buChar char="•"/>
            </a:pPr>
            <a:r>
              <a:rPr lang="es-MX" sz="2000" dirty="0">
                <a:solidFill>
                  <a:schemeClr val="tx1"/>
                </a:solidFill>
              </a:rPr>
              <a:t>Su base de datos abarca 2,8 </a:t>
            </a:r>
            <a:r>
              <a:rPr lang="es-MX" sz="2000" dirty="0" err="1">
                <a:solidFill>
                  <a:schemeClr val="tx1"/>
                </a:solidFill>
              </a:rPr>
              <a:t>petabytes</a:t>
            </a:r>
            <a:r>
              <a:rPr lang="es-MX" sz="2000" dirty="0">
                <a:solidFill>
                  <a:schemeClr val="tx1"/>
                </a:solidFill>
              </a:rPr>
              <a:t> de información y es operado por más de 2.000 científicos.</a:t>
            </a:r>
          </a:p>
          <a:p>
            <a:pPr marL="359982" indent="-342884" algn="just">
              <a:spcAft>
                <a:spcPts val="800"/>
              </a:spcAft>
              <a:buFont typeface="Arial" panose="020B0604020202020204" pitchFamily="34" charset="0"/>
              <a:buChar char="•"/>
            </a:pPr>
            <a:r>
              <a:rPr lang="es-ES" sz="2000" dirty="0">
                <a:latin typeface="Arial" pitchFamily="34" charset="0"/>
                <a:cs typeface="Arial" pitchFamily="34" charset="0"/>
              </a:rPr>
              <a:t>Cuenta que los 6 mil millones de seres humanos en todo el mundo hablan más de 2.000 palabras al día, la magnitud de ese número se hace evidente.</a:t>
            </a:r>
            <a:endParaRPr lang="es-MX"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927</Words>
  <Application>Microsoft Office PowerPoint</Application>
  <PresentationFormat>Presentación en pantalla (16:9)</PresentationFormat>
  <Paragraphs>73</Paragraphs>
  <Slides>13</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Lato Light</vt:lpstr>
      <vt:lpstr>Calibri</vt:lpstr>
      <vt:lpstr>Adobe Myungjo Std M</vt:lpstr>
      <vt:lpstr>Poppins</vt:lpstr>
      <vt:lpstr>Lato Hairline</vt:lpstr>
      <vt:lpstr>Times New Roman</vt:lpstr>
      <vt:lpstr>Arial Black</vt:lpstr>
      <vt:lpstr>Eglamour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Liizbeeth Hernandez</dc:creator>
  <cp:lastModifiedBy>Lizbeth</cp:lastModifiedBy>
  <cp:revision>11</cp:revision>
  <dcterms:modified xsi:type="dcterms:W3CDTF">2018-09-02T18:14:25Z</dcterms:modified>
</cp:coreProperties>
</file>