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2" r:id="rId7"/>
    <p:sldId id="264" r:id="rId8"/>
    <p:sldId id="265" r:id="rId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3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36D9-2F82-4FAC-878B-E790C71A45F5}" type="datetimeFigureOut">
              <a:rPr lang="es-MX" smtClean="0"/>
              <a:t>21/08/2019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CBCFC-B3E9-4F30-BC66-3862205021F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3872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36D9-2F82-4FAC-878B-E790C71A45F5}" type="datetimeFigureOut">
              <a:rPr lang="es-MX" smtClean="0"/>
              <a:t>21/08/2019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CBCFC-B3E9-4F30-BC66-3862205021F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770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36D9-2F82-4FAC-878B-E790C71A45F5}" type="datetimeFigureOut">
              <a:rPr lang="es-MX" smtClean="0"/>
              <a:t>21/08/2019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CBCFC-B3E9-4F30-BC66-3862205021F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797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36D9-2F82-4FAC-878B-E790C71A45F5}" type="datetimeFigureOut">
              <a:rPr lang="es-MX" smtClean="0"/>
              <a:t>21/08/2019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CBCFC-B3E9-4F30-BC66-3862205021F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0947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36D9-2F82-4FAC-878B-E790C71A45F5}" type="datetimeFigureOut">
              <a:rPr lang="es-MX" smtClean="0"/>
              <a:t>21/08/2019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CBCFC-B3E9-4F30-BC66-3862205021F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6621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36D9-2F82-4FAC-878B-E790C71A45F5}" type="datetimeFigureOut">
              <a:rPr lang="es-MX" smtClean="0"/>
              <a:t>21/08/2019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CBCFC-B3E9-4F30-BC66-3862205021F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694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36D9-2F82-4FAC-878B-E790C71A45F5}" type="datetimeFigureOut">
              <a:rPr lang="es-MX" smtClean="0"/>
              <a:t>21/08/2019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CBCFC-B3E9-4F30-BC66-3862205021F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3683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36D9-2F82-4FAC-878B-E790C71A45F5}" type="datetimeFigureOut">
              <a:rPr lang="es-MX" smtClean="0"/>
              <a:t>21/08/2019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CBCFC-B3E9-4F30-BC66-3862205021F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3240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36D9-2F82-4FAC-878B-E790C71A45F5}" type="datetimeFigureOut">
              <a:rPr lang="es-MX" smtClean="0"/>
              <a:t>21/08/2019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CBCFC-B3E9-4F30-BC66-3862205021F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9904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36D9-2F82-4FAC-878B-E790C71A45F5}" type="datetimeFigureOut">
              <a:rPr lang="es-MX" smtClean="0"/>
              <a:t>21/08/2019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CBCFC-B3E9-4F30-BC66-3862205021F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3463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36D9-2F82-4FAC-878B-E790C71A45F5}" type="datetimeFigureOut">
              <a:rPr lang="es-MX" smtClean="0"/>
              <a:t>21/08/2019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CBCFC-B3E9-4F30-BC66-3862205021F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5807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chemeClr val="bg2">
                <a:lumMod val="75000"/>
              </a:schemeClr>
            </a:gs>
            <a:gs pos="100000">
              <a:schemeClr val="bg2">
                <a:lumMod val="50000"/>
              </a:schemeClr>
            </a:gs>
            <a:gs pos="100000">
              <a:srgbClr val="AAC6DF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636D9-2F82-4FAC-878B-E790C71A45F5}" type="datetimeFigureOut">
              <a:rPr lang="es-MX" smtClean="0"/>
              <a:t>21/08/2019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CBCFC-B3E9-4F30-BC66-3862205021F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0368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PROCESO COMUNICATIVO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02287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Ferdinard</a:t>
            </a:r>
            <a:r>
              <a:rPr lang="es-MX" dirty="0" smtClean="0"/>
              <a:t> de Saussure</a:t>
            </a:r>
            <a:endParaRPr lang="es-MX" dirty="0"/>
          </a:p>
        </p:txBody>
      </p:sp>
      <p:sp>
        <p:nvSpPr>
          <p:cNvPr id="4" name="AutoShape 2" descr="Risultati immagini per saussure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838201" y="1825625"/>
            <a:ext cx="2653144" cy="75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r>
              <a:rPr lang="es-MX" dirty="0" smtClean="0"/>
              <a:t>Ginebra 1857- Le </a:t>
            </a:r>
            <a:r>
              <a:rPr lang="es-MX" dirty="0" err="1" smtClean="0"/>
              <a:t>cháteau</a:t>
            </a:r>
            <a:r>
              <a:rPr lang="es-MX" dirty="0" smtClean="0"/>
              <a:t> 1913</a:t>
            </a:r>
            <a:endParaRPr lang="es-MX" dirty="0"/>
          </a:p>
        </p:txBody>
      </p:sp>
      <p:sp>
        <p:nvSpPr>
          <p:cNvPr id="6" name="AutoShape 6" descr="Risultati immagini per sauss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8" descr="Risultati immagini per saussu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893" y="1690688"/>
            <a:ext cx="3215539" cy="3963709"/>
          </a:xfrm>
          <a:prstGeom prst="rect">
            <a:avLst/>
          </a:prstGeom>
        </p:spPr>
      </p:pic>
      <p:sp>
        <p:nvSpPr>
          <p:cNvPr id="9" name="AutoShape 2" descr="Risultati immagini per saussure"/>
          <p:cNvSpPr txBox="1">
            <a:spLocks noChangeAspect="1" noChangeArrowheads="1"/>
          </p:cNvSpPr>
          <p:nvPr/>
        </p:nvSpPr>
        <p:spPr bwMode="auto">
          <a:xfrm>
            <a:off x="838201" y="2977947"/>
            <a:ext cx="2653144" cy="75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/>
              <a:t>Lingüista y semiólogo Suizo</a:t>
            </a:r>
            <a:endParaRPr lang="es-MX" dirty="0"/>
          </a:p>
        </p:txBody>
      </p:sp>
      <p:sp>
        <p:nvSpPr>
          <p:cNvPr id="10" name="AutoShape 2" descr="Risultati immagini per saussure"/>
          <p:cNvSpPr txBox="1">
            <a:spLocks noChangeAspect="1" noChangeArrowheads="1"/>
          </p:cNvSpPr>
          <p:nvPr/>
        </p:nvSpPr>
        <p:spPr bwMode="auto">
          <a:xfrm>
            <a:off x="831758" y="4439298"/>
            <a:ext cx="3019361" cy="75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/>
              <a:t>Fundador de la lingüística moderna</a:t>
            </a:r>
            <a:endParaRPr lang="es-MX" dirty="0"/>
          </a:p>
        </p:txBody>
      </p:sp>
      <p:sp>
        <p:nvSpPr>
          <p:cNvPr id="11" name="AutoShape 2" descr="Risultati immagini per saussure"/>
          <p:cNvSpPr txBox="1">
            <a:spLocks noChangeAspect="1" noChangeArrowheads="1"/>
          </p:cNvSpPr>
          <p:nvPr/>
        </p:nvSpPr>
        <p:spPr bwMode="auto">
          <a:xfrm>
            <a:off x="-332792" y="4816283"/>
            <a:ext cx="3845970" cy="109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dirty="0"/>
          </a:p>
        </p:txBody>
      </p:sp>
      <p:sp>
        <p:nvSpPr>
          <p:cNvPr id="12" name="AutoShape 2" descr="Risultati immagini per saussure"/>
          <p:cNvSpPr txBox="1">
            <a:spLocks noChangeAspect="1" noChangeArrowheads="1"/>
          </p:cNvSpPr>
          <p:nvPr/>
        </p:nvSpPr>
        <p:spPr bwMode="auto">
          <a:xfrm>
            <a:off x="3837511" y="5916424"/>
            <a:ext cx="4516977" cy="75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400" dirty="0" smtClean="0"/>
              <a:t>Padre del ESTRUCTURALISMO</a:t>
            </a:r>
            <a:endParaRPr lang="es-MX" sz="2400" dirty="0"/>
          </a:p>
        </p:txBody>
      </p:sp>
      <p:sp>
        <p:nvSpPr>
          <p:cNvPr id="13" name="AutoShape 2" descr="Risultati immagini per saussure"/>
          <p:cNvSpPr txBox="1">
            <a:spLocks noChangeAspect="1" noChangeArrowheads="1"/>
          </p:cNvSpPr>
          <p:nvPr/>
        </p:nvSpPr>
        <p:spPr bwMode="auto">
          <a:xfrm>
            <a:off x="7740356" y="1690688"/>
            <a:ext cx="3613444" cy="75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/>
              <a:t>Curso de Lingüística general</a:t>
            </a:r>
            <a:endParaRPr lang="es-MX" dirty="0"/>
          </a:p>
        </p:txBody>
      </p:sp>
      <p:sp>
        <p:nvSpPr>
          <p:cNvPr id="14" name="AutoShape 2" descr="Risultati immagini per saussure"/>
          <p:cNvSpPr txBox="1">
            <a:spLocks noChangeAspect="1" noChangeArrowheads="1"/>
          </p:cNvSpPr>
          <p:nvPr/>
        </p:nvSpPr>
        <p:spPr bwMode="auto">
          <a:xfrm>
            <a:off x="7770638" y="3227329"/>
            <a:ext cx="3595037" cy="75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/>
              <a:t>Fonética y fonología</a:t>
            </a:r>
            <a:endParaRPr lang="es-MX" dirty="0"/>
          </a:p>
        </p:txBody>
      </p:sp>
      <p:sp>
        <p:nvSpPr>
          <p:cNvPr id="15" name="AutoShape 2" descr="Risultati immagini per saussure"/>
          <p:cNvSpPr txBox="1">
            <a:spLocks noChangeAspect="1" noChangeArrowheads="1"/>
          </p:cNvSpPr>
          <p:nvPr/>
        </p:nvSpPr>
        <p:spPr bwMode="auto">
          <a:xfrm>
            <a:off x="8229709" y="4333984"/>
            <a:ext cx="2653144" cy="75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/>
              <a:t>Significado y significante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7777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9" grpId="0"/>
      <p:bldP spid="10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PROCESO DE INTERACCIÓN SOCIAL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9616" t="26761" r="26209" b="33117"/>
          <a:stretch/>
        </p:blipFill>
        <p:spPr>
          <a:xfrm>
            <a:off x="1520043" y="1689567"/>
            <a:ext cx="8787739" cy="448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7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496" y="-185532"/>
            <a:ext cx="4790704" cy="1325563"/>
          </a:xfrm>
        </p:spPr>
        <p:txBody>
          <a:bodyPr/>
          <a:lstStyle/>
          <a:p>
            <a:r>
              <a:rPr lang="es-MX" dirty="0" smtClean="0"/>
              <a:t>Modelo de Saussure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1806" t="29424" r="35238" b="21485"/>
          <a:stretch/>
        </p:blipFill>
        <p:spPr>
          <a:xfrm>
            <a:off x="2373583" y="843148"/>
            <a:ext cx="7569530" cy="592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4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Leonard Bloomfield</a:t>
            </a:r>
            <a:endParaRPr lang="es-MX" dirty="0"/>
          </a:p>
        </p:txBody>
      </p:sp>
      <p:sp>
        <p:nvSpPr>
          <p:cNvPr id="4" name="AutoShape 2" descr="Risultati immagini per saussure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838201" y="1825625"/>
            <a:ext cx="2653144" cy="75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r>
              <a:rPr lang="es-MX" dirty="0" smtClean="0"/>
              <a:t>Chicago 1887- New Haven 1949</a:t>
            </a:r>
            <a:endParaRPr lang="es-MX" dirty="0"/>
          </a:p>
        </p:txBody>
      </p:sp>
      <p:sp>
        <p:nvSpPr>
          <p:cNvPr id="6" name="AutoShape 6" descr="Risultati immagini per sauss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8" descr="Risultati immagini per saussu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AutoShape 2" descr="Risultati immagini per saussure"/>
          <p:cNvSpPr txBox="1">
            <a:spLocks noChangeAspect="1" noChangeArrowheads="1"/>
          </p:cNvSpPr>
          <p:nvPr/>
        </p:nvSpPr>
        <p:spPr bwMode="auto">
          <a:xfrm>
            <a:off x="838201" y="2977946"/>
            <a:ext cx="2653144" cy="120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/>
              <a:t>Lingüista y filólogo estadounidense</a:t>
            </a:r>
            <a:endParaRPr lang="es-MX" dirty="0"/>
          </a:p>
        </p:txBody>
      </p:sp>
      <p:sp>
        <p:nvSpPr>
          <p:cNvPr id="10" name="AutoShape 2" descr="Risultati immagini per saussure"/>
          <p:cNvSpPr txBox="1">
            <a:spLocks noChangeAspect="1" noChangeArrowheads="1"/>
          </p:cNvSpPr>
          <p:nvPr/>
        </p:nvSpPr>
        <p:spPr bwMode="auto">
          <a:xfrm>
            <a:off x="608998" y="4439298"/>
            <a:ext cx="3242122" cy="126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/>
              <a:t>Representante del conductismo lingüístico en EUA</a:t>
            </a:r>
            <a:endParaRPr lang="es-MX" dirty="0"/>
          </a:p>
        </p:txBody>
      </p:sp>
      <p:sp>
        <p:nvSpPr>
          <p:cNvPr id="11" name="AutoShape 2" descr="Risultati immagini per saussure"/>
          <p:cNvSpPr txBox="1">
            <a:spLocks noChangeAspect="1" noChangeArrowheads="1"/>
          </p:cNvSpPr>
          <p:nvPr/>
        </p:nvSpPr>
        <p:spPr bwMode="auto">
          <a:xfrm>
            <a:off x="-332792" y="4816283"/>
            <a:ext cx="3845970" cy="109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dirty="0"/>
          </a:p>
        </p:txBody>
      </p:sp>
      <p:sp>
        <p:nvSpPr>
          <p:cNvPr id="13" name="AutoShape 2" descr="Risultati immagini per saussure"/>
          <p:cNvSpPr txBox="1">
            <a:spLocks noChangeAspect="1" noChangeArrowheads="1"/>
          </p:cNvSpPr>
          <p:nvPr/>
        </p:nvSpPr>
        <p:spPr bwMode="auto">
          <a:xfrm>
            <a:off x="7934428" y="1818684"/>
            <a:ext cx="3613444" cy="75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/>
              <a:t>Obra: El lenguaje</a:t>
            </a:r>
            <a:endParaRPr lang="es-MX" dirty="0"/>
          </a:p>
        </p:txBody>
      </p:sp>
      <p:sp>
        <p:nvSpPr>
          <p:cNvPr id="14" name="AutoShape 2" descr="Risultati immagini per saussure"/>
          <p:cNvSpPr txBox="1">
            <a:spLocks noChangeAspect="1" noChangeArrowheads="1"/>
          </p:cNvSpPr>
          <p:nvPr/>
        </p:nvSpPr>
        <p:spPr bwMode="auto">
          <a:xfrm>
            <a:off x="7758763" y="2948272"/>
            <a:ext cx="3595037" cy="105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/>
              <a:t>Rechaza lo no directamente observable</a:t>
            </a:r>
            <a:endParaRPr lang="es-MX" dirty="0"/>
          </a:p>
        </p:txBody>
      </p:sp>
      <p:sp>
        <p:nvSpPr>
          <p:cNvPr id="15" name="AutoShape 2" descr="Risultati immagini per saussure"/>
          <p:cNvSpPr txBox="1">
            <a:spLocks noChangeAspect="1" noChangeArrowheads="1"/>
          </p:cNvSpPr>
          <p:nvPr/>
        </p:nvSpPr>
        <p:spPr bwMode="auto">
          <a:xfrm>
            <a:off x="7934428" y="4333984"/>
            <a:ext cx="2653144" cy="106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/>
              <a:t>Análisis distribucionales</a:t>
            </a:r>
            <a:endParaRPr lang="es-MX" dirty="0"/>
          </a:p>
        </p:txBody>
      </p:sp>
      <p:pic>
        <p:nvPicPr>
          <p:cNvPr id="16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279" y="2195669"/>
            <a:ext cx="3368881" cy="313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85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9" grpId="0"/>
      <p:bldP spid="10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-97718"/>
            <a:ext cx="10515600" cy="1325563"/>
          </a:xfrm>
        </p:spPr>
        <p:txBody>
          <a:bodyPr/>
          <a:lstStyle/>
          <a:p>
            <a:r>
              <a:rPr lang="es-MX" dirty="0" smtClean="0"/>
              <a:t>Modelo de Bloomfield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4843" y="889686"/>
            <a:ext cx="10908957" cy="5287277"/>
          </a:xfrm>
        </p:spPr>
        <p:txBody>
          <a:bodyPr/>
          <a:lstStyle/>
          <a:p>
            <a:r>
              <a:rPr lang="es-MX" dirty="0" smtClean="0"/>
              <a:t>A. Acciones prácticas preceden al acto de hablar</a:t>
            </a:r>
          </a:p>
          <a:p>
            <a:r>
              <a:rPr lang="es-MX" dirty="0" smtClean="0"/>
              <a:t>El discurso o habla. </a:t>
            </a:r>
          </a:p>
          <a:p>
            <a:r>
              <a:rPr lang="es-MX" dirty="0" smtClean="0"/>
              <a:t>Acciones prácticas que siguen al acto de hablar. 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32944" t="27313" r="27578" b="61800"/>
          <a:stretch/>
        </p:blipFill>
        <p:spPr>
          <a:xfrm>
            <a:off x="1663633" y="2643712"/>
            <a:ext cx="8611323" cy="133516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32019" t="56503" r="32842" b="29699"/>
          <a:stretch/>
        </p:blipFill>
        <p:spPr>
          <a:xfrm>
            <a:off x="1301970" y="4489386"/>
            <a:ext cx="9334647" cy="206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22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Warren </a:t>
            </a:r>
            <a:r>
              <a:rPr lang="es-MX" dirty="0" err="1" smtClean="0"/>
              <a:t>Weaver</a:t>
            </a:r>
            <a:r>
              <a:rPr lang="es-MX" dirty="0" smtClean="0"/>
              <a:t> y Claude Shannon </a:t>
            </a:r>
            <a:endParaRPr lang="es-MX" dirty="0"/>
          </a:p>
        </p:txBody>
      </p:sp>
      <p:sp>
        <p:nvSpPr>
          <p:cNvPr id="4" name="AutoShape 2" descr="Risultati immagini per saussure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838201" y="1825625"/>
            <a:ext cx="2653144" cy="75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r>
              <a:rPr lang="es-MX" dirty="0" err="1" smtClean="0"/>
              <a:t>Reedsburg</a:t>
            </a:r>
            <a:r>
              <a:rPr lang="es-MX" dirty="0" smtClean="0"/>
              <a:t> 1894- New Milford 1978</a:t>
            </a:r>
            <a:endParaRPr lang="es-MX" dirty="0"/>
          </a:p>
        </p:txBody>
      </p:sp>
      <p:sp>
        <p:nvSpPr>
          <p:cNvPr id="6" name="AutoShape 6" descr="Risultati immagini per sauss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8" descr="Risultati immagini per saussu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AutoShape 2" descr="Risultati immagini per saussure"/>
          <p:cNvSpPr txBox="1">
            <a:spLocks noChangeAspect="1" noChangeArrowheads="1"/>
          </p:cNvSpPr>
          <p:nvPr/>
        </p:nvSpPr>
        <p:spPr bwMode="auto">
          <a:xfrm>
            <a:off x="838201" y="2977946"/>
            <a:ext cx="2653144" cy="120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/>
              <a:t>Sociólogo y matemático estadounidense</a:t>
            </a:r>
            <a:endParaRPr lang="es-MX" dirty="0"/>
          </a:p>
        </p:txBody>
      </p:sp>
      <p:sp>
        <p:nvSpPr>
          <p:cNvPr id="10" name="AutoShape 2" descr="Risultati immagini per saussure"/>
          <p:cNvSpPr txBox="1">
            <a:spLocks noChangeAspect="1" noChangeArrowheads="1"/>
          </p:cNvSpPr>
          <p:nvPr/>
        </p:nvSpPr>
        <p:spPr bwMode="auto">
          <a:xfrm>
            <a:off x="838200" y="4439298"/>
            <a:ext cx="3242122" cy="126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/>
              <a:t>Padre de la traducción automática</a:t>
            </a:r>
            <a:endParaRPr lang="es-MX" dirty="0"/>
          </a:p>
        </p:txBody>
      </p:sp>
      <p:sp>
        <p:nvSpPr>
          <p:cNvPr id="11" name="AutoShape 2" descr="Risultati immagini per saussure"/>
          <p:cNvSpPr txBox="1">
            <a:spLocks noChangeAspect="1" noChangeArrowheads="1"/>
          </p:cNvSpPr>
          <p:nvPr/>
        </p:nvSpPr>
        <p:spPr bwMode="auto">
          <a:xfrm>
            <a:off x="-332792" y="4816283"/>
            <a:ext cx="3845970" cy="109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dirty="0"/>
          </a:p>
        </p:txBody>
      </p:sp>
      <p:sp>
        <p:nvSpPr>
          <p:cNvPr id="13" name="AutoShape 2" descr="Risultati immagini per saussure"/>
          <p:cNvSpPr txBox="1">
            <a:spLocks noChangeAspect="1" noChangeArrowheads="1"/>
          </p:cNvSpPr>
          <p:nvPr/>
        </p:nvSpPr>
        <p:spPr bwMode="auto">
          <a:xfrm>
            <a:off x="7934428" y="1818684"/>
            <a:ext cx="3613444" cy="75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err="1" smtClean="0"/>
              <a:t>Petoskey</a:t>
            </a:r>
            <a:r>
              <a:rPr lang="es-MX" dirty="0" smtClean="0"/>
              <a:t> 1916- Medford 2001</a:t>
            </a:r>
            <a:endParaRPr lang="es-MX" dirty="0"/>
          </a:p>
        </p:txBody>
      </p:sp>
      <p:sp>
        <p:nvSpPr>
          <p:cNvPr id="14" name="AutoShape 2" descr="Risultati immagini per saussure"/>
          <p:cNvSpPr txBox="1">
            <a:spLocks noChangeAspect="1" noChangeArrowheads="1"/>
          </p:cNvSpPr>
          <p:nvPr/>
        </p:nvSpPr>
        <p:spPr bwMode="auto">
          <a:xfrm>
            <a:off x="8077922" y="2882957"/>
            <a:ext cx="3595037" cy="105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/>
              <a:t>Ingeniero y matemático estadounidense</a:t>
            </a:r>
            <a:endParaRPr lang="es-MX" dirty="0"/>
          </a:p>
        </p:txBody>
      </p:sp>
      <p:sp>
        <p:nvSpPr>
          <p:cNvPr id="15" name="AutoShape 2" descr="Risultati immagini per saussure"/>
          <p:cNvSpPr txBox="1">
            <a:spLocks noChangeAspect="1" noChangeArrowheads="1"/>
          </p:cNvSpPr>
          <p:nvPr/>
        </p:nvSpPr>
        <p:spPr bwMode="auto">
          <a:xfrm>
            <a:off x="8077922" y="4246972"/>
            <a:ext cx="3275878" cy="131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/>
              <a:t>Padre de la teoría de la información</a:t>
            </a:r>
            <a:endParaRPr lang="es-MX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2"/>
          <a:srcRect l="64594" t="12247" r="7021" b="49018"/>
          <a:stretch/>
        </p:blipFill>
        <p:spPr>
          <a:xfrm>
            <a:off x="3883230" y="2006930"/>
            <a:ext cx="3693227" cy="2833549"/>
          </a:xfrm>
          <a:prstGeom prst="rect">
            <a:avLst/>
          </a:prstGeom>
        </p:spPr>
      </p:pic>
      <p:sp>
        <p:nvSpPr>
          <p:cNvPr id="18" name="AutoShape 2" descr="Risultati immagini per saussure"/>
          <p:cNvSpPr txBox="1">
            <a:spLocks noChangeAspect="1" noChangeArrowheads="1"/>
          </p:cNvSpPr>
          <p:nvPr/>
        </p:nvSpPr>
        <p:spPr bwMode="auto">
          <a:xfrm>
            <a:off x="3857085" y="5362756"/>
            <a:ext cx="3942609" cy="131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/>
              <a:t>Obra: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Mathematical</a:t>
            </a:r>
            <a:r>
              <a:rPr lang="es-ES" dirty="0"/>
              <a:t> </a:t>
            </a:r>
            <a:r>
              <a:rPr lang="es-ES" dirty="0" err="1"/>
              <a:t>Theory</a:t>
            </a:r>
            <a:r>
              <a:rPr lang="es-ES" dirty="0"/>
              <a:t> of </a:t>
            </a:r>
            <a:r>
              <a:rPr lang="es-ES" dirty="0" err="1"/>
              <a:t>comunication</a:t>
            </a:r>
            <a:r>
              <a:rPr lang="es-ES" dirty="0"/>
              <a:t>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922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9" grpId="0"/>
      <p:bldP spid="10" grpId="0"/>
      <p:bldP spid="13" grpId="0"/>
      <p:bldP spid="14" grpId="0"/>
      <p:bldP spid="15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Modelo de Shannon y </a:t>
            </a:r>
            <a:r>
              <a:rPr lang="es-MX" dirty="0" err="1" smtClean="0"/>
              <a:t>Weaver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10281" t="45681" r="40903" b="19183"/>
          <a:stretch/>
        </p:blipFill>
        <p:spPr>
          <a:xfrm>
            <a:off x="351865" y="1528011"/>
            <a:ext cx="11488269" cy="464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55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140</Words>
  <Application>Microsoft Office PowerPoint</Application>
  <PresentationFormat>Panorámica</PresentationFormat>
  <Paragraphs>31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PROCESO COMUNICATIVO</vt:lpstr>
      <vt:lpstr>Ferdinard de Saussure</vt:lpstr>
      <vt:lpstr>PROCESO DE INTERACCIÓN SOCIAL</vt:lpstr>
      <vt:lpstr>Modelo de Saussure</vt:lpstr>
      <vt:lpstr>Leonard Bloomfield</vt:lpstr>
      <vt:lpstr>Modelo de Bloomfield</vt:lpstr>
      <vt:lpstr>Warren Weaver y Claude Shannon </vt:lpstr>
      <vt:lpstr>Modelo de Shannon y Weaver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PROCESO COMUNICATIVO</dc:title>
  <dc:creator>HP</dc:creator>
  <cp:lastModifiedBy>HP</cp:lastModifiedBy>
  <cp:revision>5</cp:revision>
  <dcterms:created xsi:type="dcterms:W3CDTF">2019-08-21T14:29:48Z</dcterms:created>
  <dcterms:modified xsi:type="dcterms:W3CDTF">2019-08-21T17:39:32Z</dcterms:modified>
</cp:coreProperties>
</file>