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8629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059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310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061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8292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4557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6463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947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0409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7996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9381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688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484784"/>
            <a:ext cx="7772400" cy="4536504"/>
          </a:xfrm>
        </p:spPr>
        <p:txBody>
          <a:bodyPr>
            <a:normAutofit fontScale="90000"/>
          </a:bodyPr>
          <a:lstStyle/>
          <a:p>
            <a:r>
              <a:rPr lang="es-MX" sz="2800" dirty="0"/>
              <a:t>SECRETARIA DE EDUCACIÓN </a:t>
            </a:r>
            <a:r>
              <a:rPr lang="es-MX" sz="2800" dirty="0" smtClean="0"/>
              <a:t>PÚBLICA</a:t>
            </a:r>
            <a:br>
              <a:rPr lang="es-MX" sz="2800" dirty="0" smtClean="0"/>
            </a:b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/>
              <a:t>SUBSECRETARÍA DE EDUCACIÓN MEDIA </a:t>
            </a:r>
            <a:r>
              <a:rPr lang="es-MX" sz="2800" dirty="0" smtClean="0"/>
              <a:t>SUPERIOR</a:t>
            </a:r>
            <a:br>
              <a:rPr lang="es-MX" sz="2800" dirty="0" smtClean="0"/>
            </a:br>
            <a:r>
              <a:rPr lang="es-MX" sz="2800" dirty="0" smtClean="0"/>
              <a:t> </a:t>
            </a: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/>
              <a:t>“INSTITUTO MIGUEL DE CERVANTES</a:t>
            </a:r>
            <a:r>
              <a:rPr lang="es-MX" sz="2800" dirty="0" smtClean="0"/>
              <a:t>”</a:t>
            </a:r>
            <a:br>
              <a:rPr lang="es-MX" sz="2800" dirty="0" smtClean="0"/>
            </a:b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 smtClean="0"/>
              <a:t>DOCENTE: J. SALVADOR DÍAZ AVILEZ</a:t>
            </a:r>
            <a:br>
              <a:rPr lang="es-MX" sz="2800" dirty="0" smtClean="0"/>
            </a:b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 smtClean="0"/>
              <a:t>CARÁTULA DE ASIGNATURA</a:t>
            </a:r>
            <a:br>
              <a:rPr lang="es-MX" sz="2800" dirty="0" smtClean="0"/>
            </a:b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/>
              <a:t>MATERIA: </a:t>
            </a:r>
            <a:r>
              <a:rPr lang="es-MX" sz="2800" dirty="0" smtClean="0"/>
              <a:t>METODOLOGÍA DE LA INVESTIGACIÓN</a:t>
            </a:r>
            <a:r>
              <a:rPr lang="es-MX" sz="2200" dirty="0" smtClean="0"/>
              <a:t/>
            </a:r>
            <a:br>
              <a:rPr lang="es-MX" sz="2200" dirty="0" smtClean="0"/>
            </a:br>
            <a:endParaRPr lang="es-MX" dirty="0"/>
          </a:p>
        </p:txBody>
      </p:sp>
      <p:pic>
        <p:nvPicPr>
          <p:cNvPr id="4" name="3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815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6948264" y="404664"/>
            <a:ext cx="1703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20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/>
              <a:t/>
            </a:r>
            <a:br>
              <a:rPr lang="es-MX" sz="4000" dirty="0"/>
            </a:br>
            <a:r>
              <a:rPr lang="es-MX" sz="4000" dirty="0" smtClean="0"/>
              <a:t>Fechas y duración de bloques</a:t>
            </a:r>
            <a:r>
              <a:rPr lang="es-MX" sz="3100" dirty="0" smtClean="0"/>
              <a:t/>
            </a:r>
            <a:br>
              <a:rPr lang="es-MX" sz="3100" dirty="0" smtClean="0"/>
            </a:br>
            <a:r>
              <a:rPr lang="es-MX" sz="2700" dirty="0" smtClean="0"/>
              <a:t/>
            </a:r>
            <a:br>
              <a:rPr lang="es-MX" sz="2700" dirty="0" smtClean="0"/>
            </a:b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s-MX" sz="3600" dirty="0"/>
          </a:p>
          <a:p>
            <a:pPr algn="ctr"/>
            <a:r>
              <a:rPr lang="es-MX" dirty="0" smtClean="0"/>
              <a:t>Bloque I. </a:t>
            </a:r>
          </a:p>
          <a:p>
            <a:pPr algn="ctr"/>
            <a:endParaRPr lang="es-MX" dirty="0"/>
          </a:p>
          <a:p>
            <a:pPr algn="ctr"/>
            <a:r>
              <a:rPr lang="es-MX" dirty="0" smtClean="0"/>
              <a:t>Bloque II. </a:t>
            </a:r>
          </a:p>
          <a:p>
            <a:pPr algn="ctr"/>
            <a:endParaRPr lang="es-MX" dirty="0"/>
          </a:p>
          <a:p>
            <a:pPr algn="ctr"/>
            <a:r>
              <a:rPr lang="es-MX" dirty="0" smtClean="0"/>
              <a:t>Bloque III. </a:t>
            </a:r>
            <a:endParaRPr lang="es-MX" dirty="0"/>
          </a:p>
        </p:txBody>
      </p:sp>
      <p:pic>
        <p:nvPicPr>
          <p:cNvPr id="4" name="3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52128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7380312" y="404664"/>
            <a:ext cx="1271270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15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temático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s-MX" sz="5100" dirty="0" smtClean="0"/>
              <a:t>Bloque I. </a:t>
            </a:r>
          </a:p>
          <a:p>
            <a:endParaRPr lang="es-MX" sz="5100" dirty="0" smtClean="0"/>
          </a:p>
          <a:p>
            <a:r>
              <a:rPr lang="es-MX" sz="5100" dirty="0"/>
              <a:t>1.1. </a:t>
            </a:r>
            <a:r>
              <a:rPr lang="es-MX" sz="5100" dirty="0" smtClean="0"/>
              <a:t>¿Dónde nace </a:t>
            </a:r>
            <a:r>
              <a:rPr lang="es-MX" sz="5100" dirty="0"/>
              <a:t>la investigación y para qué investigar? Antecedentes de la Metodología de la investigación	</a:t>
            </a:r>
            <a:endParaRPr lang="es-MX" sz="5100" dirty="0" smtClean="0"/>
          </a:p>
          <a:p>
            <a:endParaRPr lang="es-MX" sz="5100" dirty="0"/>
          </a:p>
          <a:p>
            <a:r>
              <a:rPr lang="es-MX" sz="5100" dirty="0" smtClean="0"/>
              <a:t>1.2</a:t>
            </a:r>
            <a:r>
              <a:rPr lang="es-MX" sz="5100" dirty="0"/>
              <a:t>. ¿Cuántas forma de investigación existirán? Tipos y características de la investigación								</a:t>
            </a:r>
          </a:p>
          <a:p>
            <a:r>
              <a:rPr lang="es-MX" sz="5100" dirty="0"/>
              <a:t>1.3. ¿Cómo se forma el conocimiento en la actualidad? 								</a:t>
            </a:r>
          </a:p>
          <a:p>
            <a:r>
              <a:rPr lang="es-MX" sz="5100" dirty="0"/>
              <a:t>1.4. ¿Cómo y de qué va la investigación en México y el mundo?								</a:t>
            </a:r>
          </a:p>
          <a:p>
            <a:r>
              <a:rPr lang="es-MX" sz="5100" dirty="0"/>
              <a:t>1.5. ¿</a:t>
            </a:r>
            <a:r>
              <a:rPr lang="es-MX" sz="5100" dirty="0" smtClean="0"/>
              <a:t>Dónde obtener </a:t>
            </a:r>
            <a:r>
              <a:rPr lang="es-MX" sz="5100" dirty="0"/>
              <a:t>información? Uso de diversas fuentes de información		</a:t>
            </a:r>
            <a:r>
              <a:rPr lang="es-MX" sz="3800" dirty="0"/>
              <a:t>	</a:t>
            </a:r>
            <a:r>
              <a:rPr lang="es-MX" dirty="0"/>
              <a:t>				</a:t>
            </a:r>
          </a:p>
        </p:txBody>
      </p:sp>
      <p:pic>
        <p:nvPicPr>
          <p:cNvPr id="4" name="3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815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6948264" y="404664"/>
            <a:ext cx="1703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26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temático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000" dirty="0" smtClean="0"/>
              <a:t>Bloque II</a:t>
            </a:r>
          </a:p>
          <a:p>
            <a:pPr marL="0" indent="0">
              <a:buNone/>
            </a:pPr>
            <a:r>
              <a:rPr lang="es-MX" sz="2000" dirty="0"/>
              <a:t>2.1. Los problemas en el mundo y la búsqueda de soluciones. Pensamiento crítico y reflexivo de lo social														</a:t>
            </a:r>
          </a:p>
          <a:p>
            <a:pPr marL="0" indent="0">
              <a:buNone/>
            </a:pPr>
            <a:r>
              <a:rPr lang="es-MX" sz="2000" dirty="0"/>
              <a:t>2.2. Los protocolos de la investigación. ¿Cómo escribir una investigación?									</a:t>
            </a:r>
          </a:p>
          <a:p>
            <a:pPr marL="0" indent="0">
              <a:buNone/>
            </a:pPr>
            <a:r>
              <a:rPr lang="es-MX" sz="2000" dirty="0"/>
              <a:t>2.3. ¿Cuántos métodos habrá para investigar un problema? 								</a:t>
            </a:r>
          </a:p>
          <a:p>
            <a:pPr marL="0" indent="0">
              <a:buNone/>
            </a:pPr>
            <a:r>
              <a:rPr lang="es-MX" sz="2000" dirty="0"/>
              <a:t>2.4. ¿Qué técnicas e instrumentos podemos emplear al investigar? 										</a:t>
            </a:r>
          </a:p>
          <a:p>
            <a:pPr marL="0" indent="0">
              <a:buNone/>
            </a:pPr>
            <a:r>
              <a:rPr lang="es-MX" sz="2000" dirty="0"/>
              <a:t>2.5. ¿Para qué llevar un orden en la investigación? Estilo y modelo de referencia escrita APA	</a:t>
            </a:r>
            <a:endParaRPr lang="es-MX" sz="2000" dirty="0" smtClean="0"/>
          </a:p>
          <a:p>
            <a:pPr marL="0" indent="0">
              <a:buNone/>
            </a:pPr>
            <a:r>
              <a:rPr lang="es-MX" sz="2000" dirty="0"/>
              <a:t>							</a:t>
            </a:r>
          </a:p>
          <a:p>
            <a:pPr marL="0" indent="0">
              <a:buNone/>
            </a:pPr>
            <a:r>
              <a:rPr lang="es-MX" sz="2000" dirty="0"/>
              <a:t>2.6. ¡Comenzamos a escribir a profundidad! Inicio de marco teórico								</a:t>
            </a:r>
          </a:p>
          <a:p>
            <a:pPr marL="0" indent="0">
              <a:buNone/>
            </a:pPr>
            <a:r>
              <a:rPr lang="es-MX" sz="2000" dirty="0"/>
              <a:t>2.7. Investigo, redacto y </a:t>
            </a:r>
            <a:r>
              <a:rPr lang="es-MX" sz="2000" dirty="0" smtClean="0"/>
              <a:t>corrijo. </a:t>
            </a:r>
            <a:r>
              <a:rPr lang="es-MX" sz="2000" dirty="0"/>
              <a:t>Reporte final de investigación	</a:t>
            </a:r>
            <a:r>
              <a:rPr lang="es-MX" sz="1800" dirty="0"/>
              <a:t>							</a:t>
            </a:r>
          </a:p>
          <a:p>
            <a:pPr marL="0" indent="0">
              <a:buNone/>
            </a:pPr>
            <a:r>
              <a:rPr lang="es-MX" sz="1200" dirty="0"/>
              <a:t>	</a:t>
            </a:r>
          </a:p>
        </p:txBody>
      </p:sp>
      <p:pic>
        <p:nvPicPr>
          <p:cNvPr id="4" name="3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815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6948264" y="404664"/>
            <a:ext cx="1703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9775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MX" sz="4000" dirty="0" smtClean="0"/>
              <a:t>Bloque III</a:t>
            </a:r>
          </a:p>
          <a:p>
            <a:pPr marL="0" indent="0">
              <a:buNone/>
            </a:pPr>
            <a:endParaRPr lang="es-MX" sz="4000" dirty="0" smtClean="0"/>
          </a:p>
          <a:p>
            <a:pPr marL="0" indent="0">
              <a:buNone/>
            </a:pPr>
            <a:r>
              <a:rPr lang="es-MX" sz="4000" dirty="0"/>
              <a:t>3.1. Vamos a exponer. Organización de la exposición de mi investigación														</a:t>
            </a:r>
          </a:p>
          <a:p>
            <a:pPr marL="0" indent="0">
              <a:buNone/>
            </a:pPr>
            <a:r>
              <a:rPr lang="es-MX" sz="4000" dirty="0"/>
              <a:t>3.2. ¿Cómo ser buen orador? Modelos y técnicas de lenguaje oral								</a:t>
            </a:r>
          </a:p>
          <a:p>
            <a:pPr marL="0" indent="0">
              <a:buNone/>
            </a:pPr>
            <a:r>
              <a:rPr lang="es-MX" sz="4000" dirty="0"/>
              <a:t>								</a:t>
            </a:r>
          </a:p>
          <a:p>
            <a:pPr marL="0" indent="0">
              <a:buNone/>
            </a:pPr>
            <a:r>
              <a:rPr lang="es-MX" sz="4000" dirty="0"/>
              <a:t>3.3. Soy investigador. </a:t>
            </a:r>
            <a:r>
              <a:rPr lang="es-MX" sz="4000" dirty="0" smtClean="0"/>
              <a:t>Presento </a:t>
            </a:r>
            <a:r>
              <a:rPr lang="es-MX" sz="4000" dirty="0"/>
              <a:t>y argumento mi </a:t>
            </a:r>
            <a:r>
              <a:rPr lang="es-MX" sz="4000" dirty="0" smtClean="0"/>
              <a:t>investigación </a:t>
            </a:r>
            <a:r>
              <a:rPr lang="es-MX" dirty="0"/>
              <a:t>								</a:t>
            </a:r>
          </a:p>
          <a:p>
            <a:pPr marL="0" indent="0">
              <a:buNone/>
            </a:pPr>
            <a:r>
              <a:rPr lang="es-MX" dirty="0" smtClean="0"/>
              <a:t>								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Contenido temático</a:t>
            </a:r>
            <a:endParaRPr lang="es-MX" dirty="0"/>
          </a:p>
        </p:txBody>
      </p:sp>
      <p:pic>
        <p:nvPicPr>
          <p:cNvPr id="5" name="4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815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6948264" y="404664"/>
            <a:ext cx="1703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78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CRITERIOS DE EVALUACIÓN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43556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REGLAMENTO DE LA MATERIA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174158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</TotalTime>
  <Words>85</Words>
  <Application>Microsoft Office PowerPoint</Application>
  <PresentationFormat>Presentación en pantalla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SECRETARIA DE EDUCACIÓN PÚBLICA  SUBSECRETARÍA DE EDUCACIÓN MEDIA SUPERIOR   “INSTITUTO MIGUEL DE CERVANTES”  DOCENTE: J. SALVADOR DÍAZ AVILEZ  CARÁTULA DE ASIGNATURA  MATERIA: METODOLOGÍA DE LA INVESTIGACIÓN </vt:lpstr>
      <vt:lpstr>  Fechas y duración de bloques  </vt:lpstr>
      <vt:lpstr>Contenido temático</vt:lpstr>
      <vt:lpstr>Contenido temático</vt:lpstr>
      <vt:lpstr>Presentación de PowerPoint</vt:lpstr>
      <vt:lpstr>CRITERIOS DE EVALUACIÓN</vt:lpstr>
      <vt:lpstr>REGLAMENTO DE LA MATERIA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DE EDUCACIÓN PÚBLICA  SUBSECRETARÍA DE EDUCACIÓN MEDIA SUPERIOR   “INSTITUTO MIGUEL DE CERVANTES”  CARÁTULA DE ASIGNATURA  MATERIA: TALLER DE LECTURA Y REDACCIÓN I</dc:title>
  <dc:creator>Paul Citli</dc:creator>
  <cp:lastModifiedBy>HP</cp:lastModifiedBy>
  <cp:revision>14</cp:revision>
  <dcterms:created xsi:type="dcterms:W3CDTF">2018-08-20T00:53:04Z</dcterms:created>
  <dcterms:modified xsi:type="dcterms:W3CDTF">2019-08-19T17:02:21Z</dcterms:modified>
</cp:coreProperties>
</file>