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4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BD1D-A100-4EA2-A4B5-BDD89B8D2844}" type="datetimeFigureOut">
              <a:rPr lang="es-MX" smtClean="0"/>
              <a:t>07/11/2018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77E7-4C7C-4AAD-B24B-E2C79520C1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724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BD1D-A100-4EA2-A4B5-BDD89B8D2844}" type="datetimeFigureOut">
              <a:rPr lang="es-MX" smtClean="0"/>
              <a:t>07/11/2018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77E7-4C7C-4AAD-B24B-E2C79520C1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900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BD1D-A100-4EA2-A4B5-BDD89B8D2844}" type="datetimeFigureOut">
              <a:rPr lang="es-MX" smtClean="0"/>
              <a:t>07/11/2018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77E7-4C7C-4AAD-B24B-E2C79520C1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8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BD1D-A100-4EA2-A4B5-BDD89B8D2844}" type="datetimeFigureOut">
              <a:rPr lang="es-MX" smtClean="0"/>
              <a:t>07/11/2018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77E7-4C7C-4AAD-B24B-E2C79520C1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769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BD1D-A100-4EA2-A4B5-BDD89B8D2844}" type="datetimeFigureOut">
              <a:rPr lang="es-MX" smtClean="0"/>
              <a:t>07/11/2018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77E7-4C7C-4AAD-B24B-E2C79520C1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68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BD1D-A100-4EA2-A4B5-BDD89B8D2844}" type="datetimeFigureOut">
              <a:rPr lang="es-MX" smtClean="0"/>
              <a:t>07/11/2018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77E7-4C7C-4AAD-B24B-E2C79520C1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490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BD1D-A100-4EA2-A4B5-BDD89B8D2844}" type="datetimeFigureOut">
              <a:rPr lang="es-MX" smtClean="0"/>
              <a:t>07/11/2018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77E7-4C7C-4AAD-B24B-E2C79520C1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448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BD1D-A100-4EA2-A4B5-BDD89B8D2844}" type="datetimeFigureOut">
              <a:rPr lang="es-MX" smtClean="0"/>
              <a:t>07/11/2018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77E7-4C7C-4AAD-B24B-E2C79520C1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8639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BD1D-A100-4EA2-A4B5-BDD89B8D2844}" type="datetimeFigureOut">
              <a:rPr lang="es-MX" smtClean="0"/>
              <a:t>07/11/2018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77E7-4C7C-4AAD-B24B-E2C79520C1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424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BD1D-A100-4EA2-A4B5-BDD89B8D2844}" type="datetimeFigureOut">
              <a:rPr lang="es-MX" smtClean="0"/>
              <a:t>07/11/2018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77E7-4C7C-4AAD-B24B-E2C79520C1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947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BD1D-A100-4EA2-A4B5-BDD89B8D2844}" type="datetimeFigureOut">
              <a:rPr lang="es-MX" smtClean="0"/>
              <a:t>07/11/2018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77E7-4C7C-4AAD-B24B-E2C79520C1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636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5BD1D-A100-4EA2-A4B5-BDD89B8D2844}" type="datetimeFigureOut">
              <a:rPr lang="es-MX" smtClean="0"/>
              <a:t>07/11/2018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B77E7-4C7C-4AAD-B24B-E2C79520C1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903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FORMATO DE LA INVESTIGACIÓN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(Siguiendo protocolos generales académicos de una tesis)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7546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RESULTADOS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 </a:t>
            </a:r>
            <a:r>
              <a:rPr lang="es-MX" dirty="0" smtClean="0"/>
              <a:t>Se redactan los resultados </a:t>
            </a:r>
            <a:r>
              <a:rPr lang="es-MX" dirty="0"/>
              <a:t>obtenidos, acompañados de su respectiva explicación y un análisis profundo. </a:t>
            </a:r>
            <a:endParaRPr lang="es-MX" dirty="0" smtClean="0"/>
          </a:p>
          <a:p>
            <a:r>
              <a:rPr lang="es-MX" dirty="0"/>
              <a:t> Se pueden utilizar tablas y gráficas para reportar los resultados, si esto facilita su comprensión</a:t>
            </a:r>
            <a:r>
              <a:rPr lang="es-MX" dirty="0" smtClean="0"/>
              <a:t>.</a:t>
            </a:r>
          </a:p>
          <a:p>
            <a:r>
              <a:rPr lang="es-MX" dirty="0" smtClean="0"/>
              <a:t>También se pueden utilizar imágenes, menciones de videos, etc. 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CARACTERÍSTICAS</a:t>
            </a:r>
          </a:p>
          <a:p>
            <a:r>
              <a:rPr lang="es-MX" dirty="0" smtClean="0"/>
              <a:t>Arial 12, justificada con sangría en todos los párrafos excepto el primero.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060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CONCLUSIÓN O CONCLUSIONES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</a:t>
            </a:r>
            <a:r>
              <a:rPr lang="es-MX" dirty="0" smtClean="0"/>
              <a:t>ebe ser breve, respecto de la extensión del contenido, pero muy explícita, y donde “se manifiestan el valor del estudio, así como el dominio que se tiene del tema” (Ibáñez </a:t>
            </a:r>
            <a:r>
              <a:rPr lang="es-MX" dirty="0" err="1" smtClean="0"/>
              <a:t>Brambilla</a:t>
            </a:r>
            <a:r>
              <a:rPr lang="es-MX" dirty="0" smtClean="0"/>
              <a:t>, p. 179</a:t>
            </a:r>
            <a:r>
              <a:rPr lang="es-MX" dirty="0" smtClean="0"/>
              <a:t>). Se escriben con tus propias palabras. 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CARACTERÍSTICAS</a:t>
            </a:r>
          </a:p>
          <a:p>
            <a:r>
              <a:rPr lang="es-MX" dirty="0" smtClean="0"/>
              <a:t>Arial 12, justificada con sangría en todos los párrafos excepto el primero.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8038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REFERENCIAS Y BIBLIOGRAFÍA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este apartado se localizan los datos de las fuentes consultadas. </a:t>
            </a:r>
          </a:p>
          <a:p>
            <a:r>
              <a:rPr lang="es-MX" dirty="0" smtClean="0"/>
              <a:t>En este caso debe seguir las Normas APA. </a:t>
            </a:r>
          </a:p>
          <a:p>
            <a:r>
              <a:rPr lang="es-MX" dirty="0" smtClean="0"/>
              <a:t>Arial 12, justificada con sangría en todos los párrafos excepto el primero.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5853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Referencias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Ibáñez </a:t>
            </a:r>
            <a:r>
              <a:rPr lang="es-MX" dirty="0" err="1"/>
              <a:t>Brambilla</a:t>
            </a:r>
            <a:r>
              <a:rPr lang="es-MX" dirty="0"/>
              <a:t>, Berenice. </a:t>
            </a:r>
            <a:r>
              <a:rPr lang="es-MX" u="sng" dirty="0"/>
              <a:t>Manual para la elaboración de tesis</a:t>
            </a:r>
            <a:r>
              <a:rPr lang="es-MX" i="1" dirty="0"/>
              <a:t>. </a:t>
            </a:r>
            <a:r>
              <a:rPr lang="es-MX" dirty="0"/>
              <a:t>México: Editorial Trillas, 2002</a:t>
            </a:r>
            <a:r>
              <a:rPr lang="es-MX" dirty="0" smtClean="0"/>
              <a:t>.</a:t>
            </a:r>
          </a:p>
          <a:p>
            <a:endParaRPr lang="es-MX" dirty="0"/>
          </a:p>
          <a:p>
            <a:r>
              <a:rPr lang="es-MX" dirty="0"/>
              <a:t>Sabino, Carlos. </a:t>
            </a:r>
            <a:r>
              <a:rPr lang="es-MX" u="sng" dirty="0"/>
              <a:t>Cómo hacer una Tesis</a:t>
            </a:r>
            <a:r>
              <a:rPr lang="es-MX" dirty="0"/>
              <a:t>. Caracas: Editorial </a:t>
            </a:r>
            <a:r>
              <a:rPr lang="es-MX" dirty="0" err="1"/>
              <a:t>Panapo</a:t>
            </a:r>
            <a:r>
              <a:rPr lang="es-MX" dirty="0"/>
              <a:t>, 1994.</a:t>
            </a:r>
          </a:p>
        </p:txBody>
      </p:sp>
    </p:spTree>
    <p:extLst>
      <p:ext uri="{BB962C8B-B14F-4D97-AF65-F5344CB8AC3E}">
        <p14:creationId xmlns:p14="http://schemas.microsoft.com/office/powerpoint/2010/main" val="420279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PORTADA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Debe contener: </a:t>
            </a:r>
            <a:endParaRPr lang="es-MX" dirty="0" smtClean="0"/>
          </a:p>
          <a:p>
            <a:r>
              <a:rPr lang="es-MX" dirty="0" smtClean="0"/>
              <a:t>a</a:t>
            </a:r>
            <a:r>
              <a:rPr lang="es-MX" dirty="0"/>
              <a:t>) N</a:t>
            </a:r>
            <a:r>
              <a:rPr lang="es-MX" dirty="0" smtClean="0"/>
              <a:t>ombre </a:t>
            </a:r>
            <a:r>
              <a:rPr lang="es-MX" dirty="0"/>
              <a:t>de la </a:t>
            </a:r>
            <a:r>
              <a:rPr lang="es-MX" dirty="0" smtClean="0"/>
              <a:t>universidad.</a:t>
            </a:r>
          </a:p>
          <a:p>
            <a:r>
              <a:rPr lang="es-MX" dirty="0" smtClean="0"/>
              <a:t>b</a:t>
            </a:r>
            <a:r>
              <a:rPr lang="es-MX" dirty="0"/>
              <a:t>) </a:t>
            </a:r>
            <a:r>
              <a:rPr lang="es-MX" dirty="0" smtClean="0"/>
              <a:t>Nombre </a:t>
            </a:r>
            <a:r>
              <a:rPr lang="es-MX" dirty="0"/>
              <a:t>de la escuela, </a:t>
            </a:r>
            <a:r>
              <a:rPr lang="es-MX" dirty="0" smtClean="0"/>
              <a:t>facultad </a:t>
            </a:r>
            <a:r>
              <a:rPr lang="es-MX" dirty="0"/>
              <a:t>o </a:t>
            </a:r>
            <a:r>
              <a:rPr lang="es-MX" dirty="0" smtClean="0"/>
              <a:t>departamento</a:t>
            </a:r>
            <a:r>
              <a:rPr lang="es-MX" dirty="0"/>
              <a:t>.</a:t>
            </a:r>
            <a:endParaRPr lang="es-MX" dirty="0" smtClean="0"/>
          </a:p>
          <a:p>
            <a:r>
              <a:rPr lang="es-MX" dirty="0" smtClean="0"/>
              <a:t>c</a:t>
            </a:r>
            <a:r>
              <a:rPr lang="es-MX" dirty="0"/>
              <a:t>) </a:t>
            </a:r>
            <a:r>
              <a:rPr lang="es-MX" dirty="0" smtClean="0"/>
              <a:t>Título.</a:t>
            </a:r>
          </a:p>
          <a:p>
            <a:r>
              <a:rPr lang="es-MX" dirty="0" smtClean="0"/>
              <a:t>d</a:t>
            </a:r>
            <a:r>
              <a:rPr lang="es-MX" dirty="0"/>
              <a:t>) </a:t>
            </a:r>
            <a:r>
              <a:rPr lang="es-MX" dirty="0" smtClean="0"/>
              <a:t>Mención </a:t>
            </a:r>
            <a:r>
              <a:rPr lang="es-MX" dirty="0"/>
              <a:t>de ser tesis (según el grado</a:t>
            </a:r>
            <a:r>
              <a:rPr lang="es-MX" dirty="0" smtClean="0"/>
              <a:t>).</a:t>
            </a:r>
          </a:p>
          <a:p>
            <a:r>
              <a:rPr lang="es-MX" dirty="0" smtClean="0"/>
              <a:t>e) Grado </a:t>
            </a:r>
            <a:r>
              <a:rPr lang="es-MX" dirty="0"/>
              <a:t>al que se </a:t>
            </a:r>
            <a:r>
              <a:rPr lang="es-MX" dirty="0" smtClean="0"/>
              <a:t>aspira</a:t>
            </a:r>
            <a:r>
              <a:rPr lang="es-MX" dirty="0"/>
              <a:t>.</a:t>
            </a:r>
            <a:endParaRPr lang="es-MX" dirty="0" smtClean="0"/>
          </a:p>
          <a:p>
            <a:r>
              <a:rPr lang="es-MX" dirty="0" smtClean="0"/>
              <a:t>f</a:t>
            </a:r>
            <a:r>
              <a:rPr lang="es-MX" dirty="0"/>
              <a:t>) </a:t>
            </a:r>
            <a:r>
              <a:rPr lang="es-MX" dirty="0" smtClean="0"/>
              <a:t>Nombre </a:t>
            </a:r>
            <a:r>
              <a:rPr lang="es-MX" dirty="0"/>
              <a:t>del </a:t>
            </a:r>
            <a:r>
              <a:rPr lang="es-MX" dirty="0" smtClean="0"/>
              <a:t>autor.  </a:t>
            </a:r>
            <a:endParaRPr lang="es-MX" dirty="0"/>
          </a:p>
          <a:p>
            <a:r>
              <a:rPr lang="es-MX" dirty="0" smtClean="0"/>
              <a:t>g</a:t>
            </a:r>
            <a:r>
              <a:rPr lang="es-MX" dirty="0"/>
              <a:t>) </a:t>
            </a:r>
            <a:r>
              <a:rPr lang="es-MX" dirty="0" smtClean="0"/>
              <a:t>Lugar</a:t>
            </a:r>
            <a:r>
              <a:rPr lang="es-MX" dirty="0"/>
              <a:t>, mes y año de presentación. </a:t>
            </a:r>
            <a:endParaRPr lang="es-MX" dirty="0" smtClean="0"/>
          </a:p>
          <a:p>
            <a:r>
              <a:rPr lang="es-MX" dirty="0" smtClean="0"/>
              <a:t>h</a:t>
            </a:r>
            <a:r>
              <a:rPr lang="es-MX" dirty="0"/>
              <a:t>) N</a:t>
            </a:r>
            <a:r>
              <a:rPr lang="es-MX" dirty="0" smtClean="0"/>
              <a:t>ombres </a:t>
            </a:r>
            <a:r>
              <a:rPr lang="es-MX" dirty="0"/>
              <a:t>del jurado calificador.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684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Características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dirty="0" smtClean="0"/>
              <a:t>Los datos irán alineados al centro. </a:t>
            </a:r>
          </a:p>
          <a:p>
            <a:r>
              <a:rPr lang="es-MX" sz="3200" dirty="0" smtClean="0"/>
              <a:t>Los márgenes serán (normales): </a:t>
            </a:r>
            <a:r>
              <a:rPr lang="es-MX" sz="3200" dirty="0" err="1" smtClean="0"/>
              <a:t>sup</a:t>
            </a:r>
            <a:r>
              <a:rPr lang="es-MX" sz="3200" dirty="0" smtClean="0"/>
              <a:t>. 2.5 cm., </a:t>
            </a:r>
            <a:r>
              <a:rPr lang="es-MX" sz="3200" dirty="0" err="1" smtClean="0"/>
              <a:t>inf</a:t>
            </a:r>
            <a:r>
              <a:rPr lang="es-MX" sz="3200" dirty="0" smtClean="0"/>
              <a:t>. 2.5 cm., izq. 3 cm., derecho 3 cm.</a:t>
            </a:r>
          </a:p>
          <a:p>
            <a:r>
              <a:rPr lang="es-MX" sz="3200" dirty="0" smtClean="0"/>
              <a:t>Letra tipo Arial 12.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86219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DEDICATORIA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un escrito opcional con formato libre, donde se mencionan las personas a quiénes se dedica el trabajo. Se recomienda evitar hacer listas largas y expresiones grandilocuentes o sentimentales</a:t>
            </a:r>
            <a:r>
              <a:rPr lang="es-MX" dirty="0" smtClean="0"/>
              <a:t>.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 smtClean="0"/>
              <a:t>CARACTERÍSTICAS</a:t>
            </a:r>
          </a:p>
          <a:p>
            <a:r>
              <a:rPr lang="es-MX" dirty="0" smtClean="0"/>
              <a:t>Los márgenes serán (normales): </a:t>
            </a:r>
            <a:r>
              <a:rPr lang="es-MX" dirty="0" err="1" smtClean="0"/>
              <a:t>sup</a:t>
            </a:r>
            <a:r>
              <a:rPr lang="es-MX" dirty="0" smtClean="0"/>
              <a:t>. 2.5 cm., </a:t>
            </a:r>
            <a:r>
              <a:rPr lang="es-MX" dirty="0" err="1" smtClean="0"/>
              <a:t>inf</a:t>
            </a:r>
            <a:r>
              <a:rPr lang="es-MX" dirty="0" smtClean="0"/>
              <a:t>. 2.5 cm., izq. 3 cm., derecho 3 cm.</a:t>
            </a:r>
          </a:p>
          <a:p>
            <a:r>
              <a:rPr lang="es-MX" dirty="0" smtClean="0"/>
              <a:t>Letra tipo Arial 12, JUSTIFICADA.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645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ÍNDICE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Cumple la función de señalar las partes que componen el </a:t>
            </a:r>
            <a:r>
              <a:rPr lang="es-MX" dirty="0" smtClean="0"/>
              <a:t>documento. Se </a:t>
            </a:r>
            <a:r>
              <a:rPr lang="es-MX" dirty="0"/>
              <a:t>debe presentar esquemáticamente el contenido de los temas principales del </a:t>
            </a:r>
            <a:r>
              <a:rPr lang="es-MX" dirty="0" smtClean="0"/>
              <a:t>trabajo, </a:t>
            </a:r>
            <a:r>
              <a:rPr lang="es-MX" dirty="0"/>
              <a:t>suficientemente organizados y jerarquizados</a:t>
            </a:r>
            <a:r>
              <a:rPr lang="es-MX" dirty="0" smtClean="0"/>
              <a:t>.</a:t>
            </a:r>
          </a:p>
          <a:p>
            <a:pPr algn="just"/>
            <a:endParaRPr lang="es-MX" dirty="0"/>
          </a:p>
          <a:p>
            <a:pPr marL="0" indent="0">
              <a:buNone/>
            </a:pPr>
            <a:r>
              <a:rPr lang="es-MX" dirty="0" smtClean="0"/>
              <a:t>CARACTERÍSTICAS</a:t>
            </a:r>
          </a:p>
          <a:p>
            <a:r>
              <a:rPr lang="es-MX" dirty="0" smtClean="0"/>
              <a:t>Los márgenes serán (normales): </a:t>
            </a:r>
            <a:r>
              <a:rPr lang="es-MX" dirty="0" err="1" smtClean="0"/>
              <a:t>sup</a:t>
            </a:r>
            <a:r>
              <a:rPr lang="es-MX" dirty="0" smtClean="0"/>
              <a:t>. 2.5 cm., </a:t>
            </a:r>
            <a:r>
              <a:rPr lang="es-MX" dirty="0" err="1" smtClean="0"/>
              <a:t>inf</a:t>
            </a:r>
            <a:r>
              <a:rPr lang="es-MX" dirty="0" smtClean="0"/>
              <a:t>. 2.5 cm., izq. 3 cm., derecho 3 cm.</a:t>
            </a:r>
          </a:p>
          <a:p>
            <a:r>
              <a:rPr lang="es-MX" dirty="0" smtClean="0"/>
              <a:t>Letra tipo Arial 12, JUSTIFICADA. 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59113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328" y="-146939"/>
            <a:ext cx="10515600" cy="1325563"/>
          </a:xfrm>
        </p:spPr>
        <p:txBody>
          <a:bodyPr/>
          <a:lstStyle/>
          <a:p>
            <a:r>
              <a:rPr lang="es-MX" dirty="0" smtClean="0"/>
              <a:t>RESUMEN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4112" y="987552"/>
            <a:ext cx="11219688" cy="5742432"/>
          </a:xfrm>
        </p:spPr>
        <p:txBody>
          <a:bodyPr/>
          <a:lstStyle/>
          <a:p>
            <a:pPr algn="just"/>
            <a:r>
              <a:rPr lang="es-MX" dirty="0"/>
              <a:t>Es considerado una parte esencial de la tesis, ya que es ahí donde se redacta de manera breve, pero concisa, el tema o problema del trabajo </a:t>
            </a:r>
            <a:r>
              <a:rPr lang="es-MX" dirty="0" smtClean="0"/>
              <a:t>de investigación</a:t>
            </a:r>
            <a:r>
              <a:rPr lang="es-MX" dirty="0"/>
              <a:t>.  Generalmente  no  debe  sobrepasar  las  200  </a:t>
            </a:r>
            <a:r>
              <a:rPr lang="es-MX" dirty="0" smtClean="0"/>
              <a:t>palabras. Contiene: </a:t>
            </a:r>
          </a:p>
          <a:p>
            <a:pPr algn="just"/>
            <a:r>
              <a:rPr lang="es-MX" dirty="0" smtClean="0"/>
              <a:t>Problema del trabajo de investigación, sujetos o grupos estudiados, método utilizado, instrumentos de medición y recolección de datos, hallazgos y conclusiones. </a:t>
            </a:r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CARACTERÍSTICAS</a:t>
            </a:r>
          </a:p>
          <a:p>
            <a:r>
              <a:rPr lang="es-MX" dirty="0" smtClean="0"/>
              <a:t>Los márgenes serán (normales): </a:t>
            </a:r>
            <a:r>
              <a:rPr lang="es-MX" dirty="0" err="1" smtClean="0"/>
              <a:t>sup</a:t>
            </a:r>
            <a:r>
              <a:rPr lang="es-MX" dirty="0" smtClean="0"/>
              <a:t>. 2.5 cm., </a:t>
            </a:r>
            <a:r>
              <a:rPr lang="es-MX" dirty="0" err="1" smtClean="0"/>
              <a:t>inf</a:t>
            </a:r>
            <a:r>
              <a:rPr lang="es-MX" dirty="0" smtClean="0"/>
              <a:t>. 2.5 cm., izq. 3 cm., derecho 3 cm.</a:t>
            </a:r>
          </a:p>
          <a:p>
            <a:r>
              <a:rPr lang="es-MX" dirty="0" smtClean="0"/>
              <a:t>Letra tipo Arial 12, JUSTIFICADA, con sangría siempre excepto el primer párrafo. 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76730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6720" y="1825625"/>
            <a:ext cx="10927080" cy="4351338"/>
          </a:xfrm>
        </p:spPr>
        <p:txBody>
          <a:bodyPr/>
          <a:lstStyle/>
          <a:p>
            <a:r>
              <a:rPr lang="es-MX" dirty="0" smtClean="0"/>
              <a:t>Para </a:t>
            </a:r>
            <a:r>
              <a:rPr lang="es-MX" dirty="0"/>
              <a:t>varios autores esta sección es señalada como el Capítulo 1 de la tesis; sin embargo, en este documento, se sugiere que la introducción no sea capitulada sino considerada como un apartado de la fase inicial del trabajo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CARACTERÍSTICAS</a:t>
            </a:r>
          </a:p>
          <a:p>
            <a:r>
              <a:rPr lang="es-MX" dirty="0" smtClean="0"/>
              <a:t>Descripción clara y precisa del problema que se investigó.</a:t>
            </a:r>
          </a:p>
          <a:p>
            <a:r>
              <a:rPr lang="es-MX" dirty="0"/>
              <a:t>D</a:t>
            </a:r>
            <a:r>
              <a:rPr lang="es-MX" dirty="0" smtClean="0"/>
              <a:t>escripción muy breve de los hallazgos más sobresalientes en relación con el tema de interés.</a:t>
            </a:r>
          </a:p>
          <a:p>
            <a:r>
              <a:rPr lang="es-MX" dirty="0" smtClean="0"/>
              <a:t>Mencionar la necesidad y la utilidad de la investigación efectuada. 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733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CUERPO EL TRABAJO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este apartado se deben responder las preguntas planteadas en tu investigación. </a:t>
            </a:r>
            <a:endParaRPr lang="es-MX" dirty="0"/>
          </a:p>
          <a:p>
            <a:r>
              <a:rPr lang="es-MX" dirty="0" smtClean="0"/>
              <a:t>Debido a la escases de tiempo solo contendrá MARCO TEÓRICO. 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 smtClean="0"/>
              <a:t>CARACTERÍSTICAS</a:t>
            </a:r>
          </a:p>
          <a:p>
            <a:r>
              <a:rPr lang="es-MX" dirty="0" smtClean="0"/>
              <a:t>Debe contener temas y subtemas que tienen que aparecer en el índice. </a:t>
            </a:r>
          </a:p>
          <a:p>
            <a:r>
              <a:rPr lang="es-MX" dirty="0" smtClean="0"/>
              <a:t>Los temas y subtemas deben estar en negritas Letra Tipo Arial 12, justificada. </a:t>
            </a:r>
          </a:p>
        </p:txBody>
      </p:sp>
    </p:spTree>
    <p:extLst>
      <p:ext uri="{BB962C8B-B14F-4D97-AF65-F5344CB8AC3E}">
        <p14:creationId xmlns:p14="http://schemas.microsoft.com/office/powerpoint/2010/main" val="2244518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TEÓRICO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8" y="1825624"/>
            <a:ext cx="10939272" cy="4831207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Describe y analiza los estudios llevados a cabo previamente, que tienen relación con el objeto de estudio. Algunos autores (Ibáñez </a:t>
            </a:r>
            <a:r>
              <a:rPr lang="es-MX" dirty="0" err="1" smtClean="0"/>
              <a:t>Brambilla</a:t>
            </a:r>
            <a:r>
              <a:rPr lang="es-MX" dirty="0" smtClean="0"/>
              <a:t>, p. 165) sugieren que la extensión de este apartado sea de entre 25 y 40 páginas</a:t>
            </a:r>
            <a:r>
              <a:rPr lang="es-MX" dirty="0" smtClean="0"/>
              <a:t>. Se escribe citando autores, con paráfrasis y síntesis.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CARACTERÍSTICAS</a:t>
            </a:r>
          </a:p>
          <a:p>
            <a:pPr algn="just"/>
            <a:r>
              <a:rPr lang="es-MX" dirty="0" smtClean="0"/>
              <a:t>Explicación de los conceptos.</a:t>
            </a:r>
          </a:p>
          <a:p>
            <a:pPr algn="just"/>
            <a:r>
              <a:rPr lang="es-MX" dirty="0" smtClean="0"/>
              <a:t>Poner los datos de la literatura revisada. </a:t>
            </a:r>
          </a:p>
          <a:p>
            <a:pPr algn="just"/>
            <a:r>
              <a:rPr lang="es-MX" dirty="0" smtClean="0"/>
              <a:t>Poner datos de los instrumentos, técnicas y enfoques de la investigación.</a:t>
            </a:r>
          </a:p>
          <a:p>
            <a:pPr algn="just"/>
            <a:r>
              <a:rPr lang="es-MX" dirty="0" smtClean="0"/>
              <a:t>Arial 12, justificada, con sangría en todos los párrafos excepto en el primero.</a:t>
            </a:r>
          </a:p>
        </p:txBody>
      </p:sp>
    </p:spTree>
    <p:extLst>
      <p:ext uri="{BB962C8B-B14F-4D97-AF65-F5344CB8AC3E}">
        <p14:creationId xmlns:p14="http://schemas.microsoft.com/office/powerpoint/2010/main" val="6724059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631</Words>
  <Application>Microsoft Office PowerPoint</Application>
  <PresentationFormat>Panorámica</PresentationFormat>
  <Paragraphs>75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FORMATO DE LA INVESTIGACIÓN</vt:lpstr>
      <vt:lpstr>PORTADA</vt:lpstr>
      <vt:lpstr>Características</vt:lpstr>
      <vt:lpstr>DEDICATORIA</vt:lpstr>
      <vt:lpstr>ÍNDICE</vt:lpstr>
      <vt:lpstr>RESUMEN</vt:lpstr>
      <vt:lpstr>INTRODUCCIÓN</vt:lpstr>
      <vt:lpstr>CUERPO EL TRABAJO</vt:lpstr>
      <vt:lpstr>MARCO TEÓRICO</vt:lpstr>
      <vt:lpstr>RESULTADOS</vt:lpstr>
      <vt:lpstr>CONCLUSIÓN O CONCLUSIONES</vt:lpstr>
      <vt:lpstr>REFERENCIAS Y BIBLIOGRAFÍA</vt:lpstr>
      <vt:lpstr>Referencias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PARTES DE LAS INVESTIGACIÓN</dc:title>
  <dc:creator>HP</dc:creator>
  <cp:lastModifiedBy>HP</cp:lastModifiedBy>
  <cp:revision>5</cp:revision>
  <dcterms:created xsi:type="dcterms:W3CDTF">2018-11-07T14:11:38Z</dcterms:created>
  <dcterms:modified xsi:type="dcterms:W3CDTF">2018-11-07T17:37:06Z</dcterms:modified>
</cp:coreProperties>
</file>