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4" r:id="rId1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3D54D-DA13-41BE-8692-2B044D0F83F2}" type="datetimeFigureOut">
              <a:rPr lang="es-MX" smtClean="0"/>
              <a:t>05/09/2018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0835-FF29-4637-93A4-4CFEC6DEB4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18784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3D54D-DA13-41BE-8692-2B044D0F83F2}" type="datetimeFigureOut">
              <a:rPr lang="es-MX" smtClean="0"/>
              <a:t>05/09/2018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0835-FF29-4637-93A4-4CFEC6DEB4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56113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3D54D-DA13-41BE-8692-2B044D0F83F2}" type="datetimeFigureOut">
              <a:rPr lang="es-MX" smtClean="0"/>
              <a:t>05/09/2018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0835-FF29-4637-93A4-4CFEC6DEB4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4032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3D54D-DA13-41BE-8692-2B044D0F83F2}" type="datetimeFigureOut">
              <a:rPr lang="es-MX" smtClean="0"/>
              <a:t>05/09/2018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0835-FF29-4637-93A4-4CFEC6DEB4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74165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3D54D-DA13-41BE-8692-2B044D0F83F2}" type="datetimeFigureOut">
              <a:rPr lang="es-MX" smtClean="0"/>
              <a:t>05/09/2018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0835-FF29-4637-93A4-4CFEC6DEB4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30205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3D54D-DA13-41BE-8692-2B044D0F83F2}" type="datetimeFigureOut">
              <a:rPr lang="es-MX" smtClean="0"/>
              <a:t>05/09/2018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0835-FF29-4637-93A4-4CFEC6DEB4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8355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3D54D-DA13-41BE-8692-2B044D0F83F2}" type="datetimeFigureOut">
              <a:rPr lang="es-MX" smtClean="0"/>
              <a:t>05/09/2018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0835-FF29-4637-93A4-4CFEC6DEB4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0392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3D54D-DA13-41BE-8692-2B044D0F83F2}" type="datetimeFigureOut">
              <a:rPr lang="es-MX" smtClean="0"/>
              <a:t>05/09/2018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0835-FF29-4637-93A4-4CFEC6DEB4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9583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3D54D-DA13-41BE-8692-2B044D0F83F2}" type="datetimeFigureOut">
              <a:rPr lang="es-MX" smtClean="0"/>
              <a:t>05/09/2018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0835-FF29-4637-93A4-4CFEC6DEB4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2337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3D54D-DA13-41BE-8692-2B044D0F83F2}" type="datetimeFigureOut">
              <a:rPr lang="es-MX" smtClean="0"/>
              <a:t>05/09/2018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0835-FF29-4637-93A4-4CFEC6DEB4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29530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3D54D-DA13-41BE-8692-2B044D0F83F2}" type="datetimeFigureOut">
              <a:rPr lang="es-MX" smtClean="0"/>
              <a:t>05/09/2018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30835-FF29-4637-93A4-4CFEC6DEB4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7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7000"/>
              </a:schemeClr>
            </a:gs>
            <a:gs pos="48000">
              <a:schemeClr val="accent3">
                <a:lumMod val="97000"/>
                <a:lumOff val="3000"/>
              </a:schemeClr>
            </a:gs>
            <a:gs pos="100000">
              <a:schemeClr val="accent3">
                <a:lumMod val="60000"/>
                <a:lumOff val="4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3D54D-DA13-41BE-8692-2B044D0F83F2}" type="datetimeFigureOut">
              <a:rPr lang="es-MX" smtClean="0"/>
              <a:t>05/09/2018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30835-FF29-4637-93A4-4CFEC6DEB4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5807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974975" y="209550"/>
            <a:ext cx="6511925" cy="995362"/>
          </a:xfrm>
        </p:spPr>
        <p:txBody>
          <a:bodyPr>
            <a:normAutofit fontScale="90000"/>
          </a:bodyPr>
          <a:lstStyle/>
          <a:p>
            <a:r>
              <a:rPr lang="es-MX" sz="6600" b="1" dirty="0" smtClean="0"/>
              <a:t>GRECIA ANTIGUA</a:t>
            </a:r>
            <a:endParaRPr lang="es-MX" sz="6600" b="1" dirty="0"/>
          </a:p>
        </p:txBody>
      </p:sp>
      <p:pic>
        <p:nvPicPr>
          <p:cNvPr id="1028" name="Picture 4" descr="Resultado de imagen para grecia antigu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92" y="1547812"/>
            <a:ext cx="10726089" cy="4567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350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339725"/>
            <a:ext cx="10515600" cy="1325563"/>
          </a:xfrm>
        </p:spPr>
        <p:txBody>
          <a:bodyPr/>
          <a:lstStyle/>
          <a:p>
            <a:r>
              <a:rPr lang="es-MX" dirty="0" smtClean="0"/>
              <a:t>Etapas del método científico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685800"/>
            <a:ext cx="10515600" cy="5491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1. Recopilación de hechos y datos significativos que permitan la definición del problema.</a:t>
            </a:r>
            <a:endParaRPr lang="es-MX" dirty="0"/>
          </a:p>
          <a:p>
            <a:pPr marL="0" indent="0">
              <a:buNone/>
            </a:pPr>
            <a:r>
              <a:rPr lang="es-MX" dirty="0" smtClean="0"/>
              <a:t>2. Elaboración de hipótesis que expliquen esos hechos.</a:t>
            </a:r>
          </a:p>
          <a:p>
            <a:pPr marL="0" indent="0">
              <a:buNone/>
            </a:pPr>
            <a:r>
              <a:rPr lang="es-MX" dirty="0" smtClean="0"/>
              <a:t>3. Deducción mental de las consecuencias que se desprenden de esas</a:t>
            </a:r>
          </a:p>
          <a:p>
            <a:pPr marL="0" indent="0">
              <a:buNone/>
            </a:pPr>
            <a:r>
              <a:rPr lang="es-MX" dirty="0" smtClean="0"/>
              <a:t>hipótesis.</a:t>
            </a:r>
          </a:p>
          <a:p>
            <a:pPr marL="0" indent="0">
              <a:buNone/>
            </a:pPr>
            <a:r>
              <a:rPr lang="es-MX" dirty="0" smtClean="0"/>
              <a:t>4. Verificación experimental de que las consecuencias deducidas son</a:t>
            </a:r>
          </a:p>
          <a:p>
            <a:pPr marL="0" indent="0">
              <a:buNone/>
            </a:pPr>
            <a:r>
              <a:rPr lang="es-MX" dirty="0" smtClean="0"/>
              <a:t>verdaderas.</a:t>
            </a:r>
          </a:p>
          <a:p>
            <a:pPr marL="0" indent="0">
              <a:buNone/>
            </a:pPr>
            <a:r>
              <a:rPr lang="es-MX" dirty="0" smtClean="0"/>
              <a:t>5. Creación de una ley general que explique el fenómeno y que resuelva</a:t>
            </a:r>
          </a:p>
          <a:p>
            <a:pPr marL="0" indent="0">
              <a:buNone/>
            </a:pPr>
            <a:r>
              <a:rPr lang="es-MX" dirty="0" smtClean="0"/>
              <a:t>el problema original.</a:t>
            </a:r>
          </a:p>
          <a:p>
            <a:pPr marL="0" indent="0">
              <a:buNone/>
            </a:pPr>
            <a:r>
              <a:rPr lang="es-MX" dirty="0" smtClean="0"/>
              <a:t>6. Manipulación y  transformación de la porción de realidad ligada al</a:t>
            </a:r>
          </a:p>
          <a:p>
            <a:pPr marL="0" indent="0">
              <a:buNone/>
            </a:pPr>
            <a:r>
              <a:rPr lang="es-MX" dirty="0" smtClean="0"/>
              <a:t>problema.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064958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EJERCICIO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4400" i="1" dirty="0" smtClean="0"/>
              <a:t>Elabora un mapa mental acerca de todo lo que aprendiste en sesión. Al terminar, realiza una serie de dibujos que representen las etapas del método científico y piensa en un problema sobre el cual lo aplicarías.  </a:t>
            </a:r>
            <a:endParaRPr lang="es-MX" sz="4400" i="1" dirty="0"/>
          </a:p>
        </p:txBody>
      </p:sp>
    </p:spTree>
    <p:extLst>
      <p:ext uri="{BB962C8B-B14F-4D97-AF65-F5344CB8AC3E}">
        <p14:creationId xmlns:p14="http://schemas.microsoft.com/office/powerpoint/2010/main" val="1715681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4393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51619"/>
            <a:ext cx="8877300" cy="5413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3429000" y="5810250"/>
            <a:ext cx="4953000" cy="837544"/>
          </a:xfrm>
        </p:spPr>
        <p:txBody>
          <a:bodyPr/>
          <a:lstStyle/>
          <a:p>
            <a:r>
              <a:rPr lang="es-MX" dirty="0" smtClean="0"/>
              <a:t>Ubicación geográfica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3412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3074" name="Picture 2" descr="Imagen relacionad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6" y="1"/>
            <a:ext cx="5953809" cy="31392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Resultado de imagen para monte olimpo greci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25" y="3139282"/>
            <a:ext cx="6365875" cy="36441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8289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5400" b="1" dirty="0" smtClean="0"/>
              <a:t>4 periodos</a:t>
            </a:r>
            <a:endParaRPr lang="es-MX" sz="54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600" dirty="0" smtClean="0"/>
              <a:t>Edad oscura (1100-750 a. C.) </a:t>
            </a:r>
          </a:p>
          <a:p>
            <a:endParaRPr lang="es-MX" sz="3600" dirty="0"/>
          </a:p>
          <a:p>
            <a:r>
              <a:rPr lang="pt-BR" sz="3600" dirty="0" smtClean="0"/>
              <a:t> Época Arcaica (750-480 a. C.)</a:t>
            </a:r>
          </a:p>
          <a:p>
            <a:endParaRPr lang="pt-BR" sz="3600" dirty="0"/>
          </a:p>
          <a:p>
            <a:r>
              <a:rPr lang="pt-BR" sz="3600" dirty="0" smtClean="0"/>
              <a:t> Período </a:t>
            </a:r>
            <a:r>
              <a:rPr lang="pt-BR" sz="3600" dirty="0" err="1" smtClean="0"/>
              <a:t>clásico</a:t>
            </a:r>
            <a:r>
              <a:rPr lang="pt-BR" sz="3600" dirty="0" smtClean="0"/>
              <a:t> (500-323 a. C.) </a:t>
            </a:r>
          </a:p>
          <a:p>
            <a:endParaRPr lang="pt-BR" sz="3600" dirty="0"/>
          </a:p>
          <a:p>
            <a:r>
              <a:rPr lang="pt-BR" sz="3600" dirty="0" smtClean="0"/>
              <a:t> Período helenístico (323-146 a. C.) 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1312983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/>
              <a:t>Breve historia del método científico(primeros aportes)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780381"/>
            <a:ext cx="5829300" cy="560388"/>
          </a:xfrm>
        </p:spPr>
        <p:txBody>
          <a:bodyPr/>
          <a:lstStyle/>
          <a:p>
            <a:r>
              <a:rPr lang="es-MX" dirty="0" err="1" smtClean="0"/>
              <a:t>Thales</a:t>
            </a:r>
            <a:r>
              <a:rPr lang="es-MX" dirty="0" smtClean="0"/>
              <a:t> de Mileto 640 al 546 a.C. </a:t>
            </a:r>
            <a:endParaRPr lang="es-MX" dirty="0"/>
          </a:p>
        </p:txBody>
      </p:sp>
      <p:pic>
        <p:nvPicPr>
          <p:cNvPr id="4098" name="Picture 2" descr="Resultado de imagen para tales de milet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974" y="2340768"/>
            <a:ext cx="3019426" cy="4517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arcador de contenido 2"/>
          <p:cNvSpPr txBox="1">
            <a:spLocks/>
          </p:cNvSpPr>
          <p:nvPr/>
        </p:nvSpPr>
        <p:spPr>
          <a:xfrm>
            <a:off x="8496300" y="2340768"/>
            <a:ext cx="2457450" cy="20863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Primero en predecir un eclipse el 28 de mayo del 585 a. C.</a:t>
            </a:r>
            <a:endParaRPr lang="es-MX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828674" y="2906117"/>
            <a:ext cx="2457450" cy="9800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Observación empírica</a:t>
            </a:r>
            <a:endParaRPr lang="es-MX" dirty="0"/>
          </a:p>
        </p:txBody>
      </p:sp>
      <p:sp>
        <p:nvSpPr>
          <p:cNvPr id="7" name="Marcador de contenido 2"/>
          <p:cNvSpPr txBox="1">
            <a:spLocks/>
          </p:cNvSpPr>
          <p:nvPr/>
        </p:nvSpPr>
        <p:spPr>
          <a:xfrm>
            <a:off x="828674" y="4599383"/>
            <a:ext cx="3638550" cy="18754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Midió las pirámides a través de su </a:t>
            </a:r>
            <a:r>
              <a:rPr lang="es-MX" dirty="0" smtClean="0"/>
              <a:t>sombra</a:t>
            </a:r>
            <a:r>
              <a:rPr lang="es-MX" dirty="0"/>
              <a:t> </a:t>
            </a:r>
            <a:r>
              <a:rPr lang="es-MX" dirty="0" smtClean="0"/>
              <a:t>y</a:t>
            </a:r>
            <a:r>
              <a:rPr lang="es-MX" dirty="0" smtClean="0"/>
              <a:t> </a:t>
            </a:r>
            <a:r>
              <a:rPr lang="es-MX" dirty="0" smtClean="0"/>
              <a:t>afirmó que la luna brillaba debido al </a:t>
            </a:r>
            <a:r>
              <a:rPr lang="es-MX" dirty="0" smtClean="0"/>
              <a:t>sol.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62393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-130175"/>
            <a:ext cx="10515600" cy="1325563"/>
          </a:xfrm>
        </p:spPr>
        <p:txBody>
          <a:bodyPr/>
          <a:lstStyle/>
          <a:p>
            <a:r>
              <a:rPr lang="es-MX" dirty="0" smtClean="0"/>
              <a:t>Pitágoras de Samos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95388"/>
            <a:ext cx="2743200" cy="1260475"/>
          </a:xfrm>
        </p:spPr>
        <p:txBody>
          <a:bodyPr/>
          <a:lstStyle/>
          <a:p>
            <a:pPr algn="just"/>
            <a:r>
              <a:rPr lang="es-MX" dirty="0" smtClean="0"/>
              <a:t>MATEMÁTICA ES LA CLAVE DE TODO.</a:t>
            </a:r>
            <a:endParaRPr lang="es-MX" dirty="0"/>
          </a:p>
        </p:txBody>
      </p:sp>
      <p:pic>
        <p:nvPicPr>
          <p:cNvPr id="5122" name="Picture 2" descr="Resultado de imagen para pitagora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6916" y="1195388"/>
            <a:ext cx="3938168" cy="4633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Marcador de contenido 2"/>
          <p:cNvSpPr txBox="1">
            <a:spLocks/>
          </p:cNvSpPr>
          <p:nvPr/>
        </p:nvSpPr>
        <p:spPr>
          <a:xfrm>
            <a:off x="8477250" y="1621631"/>
            <a:ext cx="2743200" cy="1260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dirty="0" smtClean="0"/>
              <a:t>Introdujo pesos y medidas en experimentos.</a:t>
            </a:r>
            <a:endParaRPr lang="es-MX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66750" y="3151188"/>
            <a:ext cx="3143250" cy="14398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dirty="0" smtClean="0"/>
              <a:t>Canalizar el fervor religioso en fervor intelectual.</a:t>
            </a:r>
            <a:endParaRPr lang="es-MX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8477250" y="3871119"/>
            <a:ext cx="2876550" cy="17105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MX" dirty="0" smtClean="0"/>
              <a:t>Elaborador de la teoría musical.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44517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48768"/>
            <a:ext cx="10515600" cy="861632"/>
          </a:xfrm>
        </p:spPr>
        <p:txBody>
          <a:bodyPr/>
          <a:lstStyle/>
          <a:p>
            <a:pPr algn="ctr"/>
            <a:r>
              <a:rPr lang="es-MX" dirty="0" smtClean="0"/>
              <a:t>	Versos de la tradición Pitagórica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914400"/>
            <a:ext cx="10515600" cy="5949696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es-MX" sz="7200" b="1" dirty="0"/>
              <a:t>Honra en primer lugar a los dioses inmortales como manda la ley</a:t>
            </a:r>
            <a:r>
              <a:rPr lang="es-MX" sz="7200" b="1" dirty="0" smtClean="0"/>
              <a:t>.</a:t>
            </a:r>
          </a:p>
          <a:p>
            <a:pPr marL="0" indent="0" algn="just">
              <a:buNone/>
            </a:pPr>
            <a:r>
              <a:rPr lang="es-MX" sz="7200" b="1" dirty="0"/>
              <a:t>A continuación, cumple el juramento que hiciste</a:t>
            </a:r>
            <a:r>
              <a:rPr lang="es-MX" sz="7200" b="1" dirty="0" smtClean="0"/>
              <a:t>.</a:t>
            </a:r>
          </a:p>
          <a:p>
            <a:pPr marL="0" indent="0" algn="just">
              <a:buNone/>
            </a:pPr>
            <a:r>
              <a:rPr lang="es-MX" sz="7200" b="1" dirty="0"/>
              <a:t>Homenajea entonces a los espíritus terrestres y manifiesta por ellos el debido respeto</a:t>
            </a:r>
            <a:r>
              <a:rPr lang="es-MX" sz="7200" b="1" dirty="0" smtClean="0"/>
              <a:t>.</a:t>
            </a:r>
          </a:p>
          <a:p>
            <a:pPr marL="0" indent="0" algn="just">
              <a:buNone/>
            </a:pPr>
            <a:r>
              <a:rPr lang="es-MX" sz="7200" b="1" dirty="0"/>
              <a:t>Honra en seguida a tus padres y a todos los miembros de tu familia</a:t>
            </a:r>
            <a:r>
              <a:rPr lang="es-MX" sz="7200" b="1" dirty="0" smtClean="0"/>
              <a:t>.</a:t>
            </a:r>
          </a:p>
          <a:p>
            <a:pPr marL="0" indent="0" algn="just">
              <a:buNone/>
            </a:pPr>
            <a:r>
              <a:rPr lang="es-MX" sz="7200" b="1" dirty="0"/>
              <a:t>Entre todos, escoge como amigo aquel que se distingue por su virtud</a:t>
            </a:r>
            <a:r>
              <a:rPr lang="es-MX" sz="7200" b="1" dirty="0" smtClean="0"/>
              <a:t>.</a:t>
            </a:r>
            <a:endParaRPr lang="es-MX" sz="7200" dirty="0"/>
          </a:p>
          <a:p>
            <a:pPr marL="0" indent="0" algn="just">
              <a:buNone/>
            </a:pPr>
            <a:r>
              <a:rPr lang="es-MX" sz="7200" b="1" dirty="0"/>
              <a:t>Aprovecha siempre sus suaves exhortaciones, y sigue el ejemplo de sus acciones virtuosas y útiles</a:t>
            </a:r>
            <a:r>
              <a:rPr lang="es-MX" sz="7200" b="1" dirty="0" smtClean="0"/>
              <a:t>.</a:t>
            </a:r>
          </a:p>
          <a:p>
            <a:pPr marL="0" indent="0" algn="just">
              <a:buNone/>
            </a:pPr>
            <a:r>
              <a:rPr lang="es-MX" sz="7200" b="1" dirty="0"/>
              <a:t>Pero evita, tanto cuánto posible, alejarte de tu amigo por un pequeño error</a:t>
            </a:r>
            <a:r>
              <a:rPr lang="es-MX" sz="7200" b="1" dirty="0" smtClean="0"/>
              <a:t>.</a:t>
            </a:r>
            <a:endParaRPr lang="es-MX" sz="7200" dirty="0"/>
          </a:p>
          <a:p>
            <a:pPr marL="0" indent="0" algn="just">
              <a:buNone/>
            </a:pPr>
            <a:r>
              <a:rPr lang="es-MX" sz="7200" b="1" dirty="0" smtClean="0"/>
              <a:t>Pues la capacidad mora cerca de la capacidad.</a:t>
            </a:r>
          </a:p>
          <a:p>
            <a:pPr marL="0" indent="0" algn="just">
              <a:buNone/>
            </a:pPr>
            <a:r>
              <a:rPr lang="es-MX" sz="7200" b="1" dirty="0"/>
              <a:t>Nunca hagas con otros, ni solo, algo que te dé vergüenza</a:t>
            </a:r>
            <a:r>
              <a:rPr lang="es-MX" sz="7200" b="1" dirty="0" smtClean="0"/>
              <a:t>.</a:t>
            </a:r>
            <a:endParaRPr lang="es-MX" sz="7200" dirty="0"/>
          </a:p>
          <a:p>
            <a:pPr marL="0" indent="0" algn="just">
              <a:buNone/>
            </a:pPr>
            <a:r>
              <a:rPr lang="es-MX" sz="7200" b="1" dirty="0" smtClean="0"/>
              <a:t>Y</a:t>
            </a:r>
            <a:r>
              <a:rPr lang="es-MX" sz="7200" b="1" dirty="0"/>
              <a:t>, sobre todo, respétate a ti mismo</a:t>
            </a:r>
            <a:r>
              <a:rPr lang="es-MX" sz="7200" b="1" dirty="0" smtClean="0"/>
              <a:t>.</a:t>
            </a:r>
            <a:endParaRPr lang="es-MX" sz="7200" dirty="0"/>
          </a:p>
          <a:p>
            <a:pPr marL="0" indent="0" algn="just">
              <a:buNone/>
            </a:pPr>
            <a:r>
              <a:rPr lang="es-MX" sz="7200" b="1" dirty="0"/>
              <a:t>Practica la justicia con tus actos y con tus palabras</a:t>
            </a:r>
            <a:r>
              <a:rPr lang="es-MX" sz="7200" b="1" dirty="0" smtClean="0"/>
              <a:t>.</a:t>
            </a:r>
            <a:endParaRPr lang="es-MX" sz="7200" dirty="0"/>
          </a:p>
          <a:p>
            <a:pPr marL="0" indent="0" algn="just">
              <a:buNone/>
            </a:pPr>
            <a:r>
              <a:rPr lang="es-MX" sz="7200" b="1" dirty="0" smtClean="0"/>
              <a:t>Y </a:t>
            </a:r>
            <a:r>
              <a:rPr lang="es-MX" sz="7200" b="1" dirty="0"/>
              <a:t>establece el hábito de nunca actuar sin pensar</a:t>
            </a:r>
            <a:r>
              <a:rPr lang="es-MX" sz="7200" b="1" dirty="0" smtClean="0"/>
              <a:t>.</a:t>
            </a:r>
            <a:endParaRPr lang="es-MX" sz="7200" dirty="0"/>
          </a:p>
          <a:p>
            <a:pPr marL="0" indent="0" algn="just">
              <a:buNone/>
            </a:pPr>
            <a:r>
              <a:rPr lang="es-MX" sz="7200" b="1" dirty="0" smtClean="0"/>
              <a:t>Pero </a:t>
            </a:r>
            <a:r>
              <a:rPr lang="es-MX" sz="7200" b="1" dirty="0"/>
              <a:t>recuerda siempre un hecho, que el destino establece que la muerte vendrá a </a:t>
            </a:r>
            <a:r>
              <a:rPr lang="es-MX" sz="7200" b="1" dirty="0" smtClean="0"/>
              <a:t>todos</a:t>
            </a:r>
            <a:r>
              <a:rPr lang="es-MX" sz="7200" b="1" dirty="0"/>
              <a:t>.</a:t>
            </a:r>
            <a:endParaRPr lang="es-MX" sz="7200" b="1" dirty="0" smtClean="0"/>
          </a:p>
          <a:p>
            <a:pPr marL="0" indent="0">
              <a:buNone/>
            </a:pPr>
            <a:r>
              <a:rPr lang="es-MX" sz="7200" b="1" dirty="0"/>
              <a:t>Cuando te acuestes, nunca dejes que el sueño se acerque a tus ojos </a:t>
            </a:r>
            <a:r>
              <a:rPr lang="es-MX" sz="7200" b="1" dirty="0" smtClean="0"/>
              <a:t>cansados,</a:t>
            </a:r>
            <a:r>
              <a:rPr lang="es-MX" sz="7200" dirty="0"/>
              <a:t> </a:t>
            </a:r>
            <a:r>
              <a:rPr lang="es-MX" sz="7200" b="1" dirty="0" smtClean="0"/>
              <a:t>s</a:t>
            </a:r>
            <a:r>
              <a:rPr lang="es-MX" sz="7200" b="1" dirty="0" smtClean="0"/>
              <a:t>in </a:t>
            </a:r>
            <a:r>
              <a:rPr lang="es-MX" sz="7200" b="1" dirty="0"/>
              <a:t>examinar con tu conciencia superior todas tus acciones del </a:t>
            </a:r>
            <a:r>
              <a:rPr lang="es-MX" sz="7200" b="1" dirty="0" smtClean="0"/>
              <a:t>día.</a:t>
            </a:r>
            <a:endParaRPr lang="es-MX" sz="7200" dirty="0" smtClean="0"/>
          </a:p>
          <a:p>
            <a:pPr marL="0" indent="0">
              <a:buNone/>
            </a:pPr>
            <a:r>
              <a:rPr lang="es-MX" sz="7200" b="1" dirty="0" smtClean="0"/>
              <a:t>Pregunta: “¿En qué erré? ¿En qué actué correctamente? ¿Qué deber queda por cumplir?”</a:t>
            </a:r>
            <a:r>
              <a:rPr lang="es-MX" sz="7200" dirty="0"/>
              <a:t> </a:t>
            </a:r>
          </a:p>
          <a:p>
            <a:pPr marL="0" indent="0">
              <a:buNone/>
            </a:pPr>
            <a:r>
              <a:rPr lang="es-MX" sz="7200" b="1" dirty="0" smtClean="0"/>
              <a:t>Recrimínate </a:t>
            </a:r>
            <a:r>
              <a:rPr lang="es-MX" sz="7200" b="1" dirty="0"/>
              <a:t>por tus errores, alégrate de tus aciertos.</a:t>
            </a:r>
            <a:endParaRPr lang="es-MX" sz="7200" dirty="0"/>
          </a:p>
          <a:p>
            <a:endParaRPr lang="es-MX" sz="4800" dirty="0"/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00500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4381500" cy="593725"/>
          </a:xfrm>
        </p:spPr>
        <p:txBody>
          <a:bodyPr/>
          <a:lstStyle/>
          <a:p>
            <a:r>
              <a:rPr lang="es-MX" dirty="0" smtClean="0"/>
              <a:t>Pisa, 1564- Toscana 1642</a:t>
            </a:r>
            <a:endParaRPr lang="es-MX" dirty="0"/>
          </a:p>
        </p:txBody>
      </p:sp>
      <p:pic>
        <p:nvPicPr>
          <p:cNvPr id="7170" name="Picture 2" descr="Resultado de imagen para galile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050" y="2493962"/>
            <a:ext cx="4000500" cy="32480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Galileo Galilei</a:t>
            </a:r>
            <a:endParaRPr lang="es-MX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8077200" y="2005012"/>
            <a:ext cx="4267200" cy="15382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Establece la experimentación a través del aprendizaje inductivo</a:t>
            </a:r>
            <a:endParaRPr lang="es-MX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8100" y="4057650"/>
            <a:ext cx="4114800" cy="217328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MX" dirty="0" smtClean="0"/>
              <a:t>1. Observar y medir los hechos naturales. </a:t>
            </a:r>
          </a:p>
          <a:p>
            <a:endParaRPr lang="es-MX" dirty="0"/>
          </a:p>
          <a:p>
            <a:r>
              <a:rPr lang="es-MX" dirty="0" smtClean="0"/>
              <a:t>2. Descubrir las leyes que los rigen.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36571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47700" y="-152400"/>
            <a:ext cx="10858500" cy="1325563"/>
          </a:xfrm>
        </p:spPr>
        <p:txBody>
          <a:bodyPr/>
          <a:lstStyle/>
          <a:p>
            <a:r>
              <a:rPr lang="es-MX" dirty="0" smtClean="0"/>
              <a:t>Características generales del método científico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173162"/>
            <a:ext cx="10515600" cy="5227637"/>
          </a:xfrm>
        </p:spPr>
        <p:txBody>
          <a:bodyPr>
            <a:normAutofit lnSpcReduction="10000"/>
          </a:bodyPr>
          <a:lstStyle/>
          <a:p>
            <a:r>
              <a:rPr lang="es-MX" dirty="0" smtClean="0"/>
              <a:t>El propósito de la ciencia es buscar la verdad. </a:t>
            </a:r>
          </a:p>
          <a:p>
            <a:endParaRPr lang="es-MX" dirty="0"/>
          </a:p>
          <a:p>
            <a:r>
              <a:rPr lang="es-MX" dirty="0" smtClean="0"/>
              <a:t>La esencia es la verificación experimental de teorías e hipótesis.</a:t>
            </a:r>
          </a:p>
          <a:p>
            <a:endParaRPr lang="es-MX" dirty="0"/>
          </a:p>
          <a:p>
            <a:r>
              <a:rPr lang="es-MX" dirty="0" smtClean="0"/>
              <a:t>Ninguna teoría se considerará jamás como una verdad absoluta. </a:t>
            </a:r>
          </a:p>
          <a:p>
            <a:endParaRPr lang="es-MX" dirty="0"/>
          </a:p>
          <a:p>
            <a:r>
              <a:rPr lang="es-MX" dirty="0" smtClean="0"/>
              <a:t>Se debe esperar que las teorías actuales sean reemplazadas por teorías más verdaderas. </a:t>
            </a:r>
          </a:p>
          <a:p>
            <a:endParaRPr lang="es-MX" dirty="0"/>
          </a:p>
          <a:p>
            <a:r>
              <a:rPr lang="es-MX" dirty="0" smtClean="0"/>
              <a:t>Es un proceso interminable de evolución científica a través de la creatividad.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24648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</TotalTime>
  <Words>562</Words>
  <Application>Microsoft Office PowerPoint</Application>
  <PresentationFormat>Panorámica</PresentationFormat>
  <Paragraphs>66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de Office</vt:lpstr>
      <vt:lpstr>GRECIA ANTIGUA</vt:lpstr>
      <vt:lpstr>Ubicación geográfica</vt:lpstr>
      <vt:lpstr>Presentación de PowerPoint</vt:lpstr>
      <vt:lpstr>4 periodos</vt:lpstr>
      <vt:lpstr>Breve historia del método científico(primeros aportes)</vt:lpstr>
      <vt:lpstr>Pitágoras de Samos</vt:lpstr>
      <vt:lpstr> Versos de la tradición Pitagórica</vt:lpstr>
      <vt:lpstr>Galileo Galilei</vt:lpstr>
      <vt:lpstr>Características generales del método científico</vt:lpstr>
      <vt:lpstr>Etapas del método científico</vt:lpstr>
      <vt:lpstr>EJERCICIO</vt:lpstr>
      <vt:lpstr>Presentación de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GRECIA ANTIGUA</dc:title>
  <dc:creator>HP</dc:creator>
  <cp:lastModifiedBy>HP</cp:lastModifiedBy>
  <cp:revision>9</cp:revision>
  <dcterms:created xsi:type="dcterms:W3CDTF">2018-09-05T12:20:19Z</dcterms:created>
  <dcterms:modified xsi:type="dcterms:W3CDTF">2018-09-05T15:42:25Z</dcterms:modified>
</cp:coreProperties>
</file>