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D5F96-B37A-4129-88C0-875C4BD05EAA}" type="datetimeFigureOut">
              <a:rPr lang="es-MX" smtClean="0"/>
              <a:t>20/08/2018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C839-6204-4A62-8ECB-307C9D3084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8629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D5F96-B37A-4129-88C0-875C4BD05EAA}" type="datetimeFigureOut">
              <a:rPr lang="es-MX" smtClean="0"/>
              <a:t>20/08/2018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C839-6204-4A62-8ECB-307C9D3084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0594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D5F96-B37A-4129-88C0-875C4BD05EAA}" type="datetimeFigureOut">
              <a:rPr lang="es-MX" smtClean="0"/>
              <a:t>20/08/2018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C839-6204-4A62-8ECB-307C9D3084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3107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D5F96-B37A-4129-88C0-875C4BD05EAA}" type="datetimeFigureOut">
              <a:rPr lang="es-MX" smtClean="0"/>
              <a:t>20/08/2018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C839-6204-4A62-8ECB-307C9D3084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061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D5F96-B37A-4129-88C0-875C4BD05EAA}" type="datetimeFigureOut">
              <a:rPr lang="es-MX" smtClean="0"/>
              <a:t>20/08/2018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C839-6204-4A62-8ECB-307C9D3084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8292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D5F96-B37A-4129-88C0-875C4BD05EAA}" type="datetimeFigureOut">
              <a:rPr lang="es-MX" smtClean="0"/>
              <a:t>20/08/2018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C839-6204-4A62-8ECB-307C9D3084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4557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D5F96-B37A-4129-88C0-875C4BD05EAA}" type="datetimeFigureOut">
              <a:rPr lang="es-MX" smtClean="0"/>
              <a:t>20/08/2018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C839-6204-4A62-8ECB-307C9D3084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6463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D5F96-B37A-4129-88C0-875C4BD05EAA}" type="datetimeFigureOut">
              <a:rPr lang="es-MX" smtClean="0"/>
              <a:t>20/08/2018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C839-6204-4A62-8ECB-307C9D3084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9479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D5F96-B37A-4129-88C0-875C4BD05EAA}" type="datetimeFigureOut">
              <a:rPr lang="es-MX" smtClean="0"/>
              <a:t>20/08/2018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C839-6204-4A62-8ECB-307C9D3084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0409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D5F96-B37A-4129-88C0-875C4BD05EAA}" type="datetimeFigureOut">
              <a:rPr lang="es-MX" smtClean="0"/>
              <a:t>20/08/2018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C839-6204-4A62-8ECB-307C9D3084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7996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D5F96-B37A-4129-88C0-875C4BD05EAA}" type="datetimeFigureOut">
              <a:rPr lang="es-MX" smtClean="0"/>
              <a:t>20/08/2018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C839-6204-4A62-8ECB-307C9D3084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9381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D5F96-B37A-4129-88C0-875C4BD05EAA}" type="datetimeFigureOut">
              <a:rPr lang="es-MX" smtClean="0"/>
              <a:t>20/08/2018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BC839-6204-4A62-8ECB-307C9D3084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688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484784"/>
            <a:ext cx="7772400" cy="4536504"/>
          </a:xfrm>
        </p:spPr>
        <p:txBody>
          <a:bodyPr>
            <a:normAutofit fontScale="90000"/>
          </a:bodyPr>
          <a:lstStyle/>
          <a:p>
            <a:r>
              <a:rPr lang="es-MX" sz="2800" dirty="0"/>
              <a:t>SECRETARIA DE EDUCACIÓN </a:t>
            </a:r>
            <a:r>
              <a:rPr lang="es-MX" sz="2800" dirty="0" smtClean="0"/>
              <a:t>PÚBLICA</a:t>
            </a:r>
            <a:br>
              <a:rPr lang="es-MX" sz="2800" dirty="0" smtClean="0"/>
            </a:br>
            <a:r>
              <a:rPr lang="es-MX" sz="2800" dirty="0"/>
              <a:t/>
            </a:r>
            <a:br>
              <a:rPr lang="es-MX" sz="2800" dirty="0"/>
            </a:br>
            <a:r>
              <a:rPr lang="es-MX" sz="2800" dirty="0"/>
              <a:t>SUBSECRETARÍA DE EDUCACIÓN MEDIA </a:t>
            </a:r>
            <a:r>
              <a:rPr lang="es-MX" sz="2800" dirty="0" smtClean="0"/>
              <a:t>SUPERIOR</a:t>
            </a:r>
            <a:br>
              <a:rPr lang="es-MX" sz="2800" dirty="0" smtClean="0"/>
            </a:br>
            <a:r>
              <a:rPr lang="es-MX" sz="2800" dirty="0" smtClean="0"/>
              <a:t> </a:t>
            </a:r>
            <a:r>
              <a:rPr lang="es-MX" sz="2800" dirty="0"/>
              <a:t/>
            </a:r>
            <a:br>
              <a:rPr lang="es-MX" sz="2800" dirty="0"/>
            </a:br>
            <a:r>
              <a:rPr lang="es-MX" sz="2800" dirty="0"/>
              <a:t>“INSTITUTO MIGUEL DE CERVANTES</a:t>
            </a:r>
            <a:r>
              <a:rPr lang="es-MX" sz="2800" dirty="0" smtClean="0"/>
              <a:t>”</a:t>
            </a:r>
            <a:br>
              <a:rPr lang="es-MX" sz="2800" dirty="0" smtClean="0"/>
            </a:br>
            <a:r>
              <a:rPr lang="es-MX" sz="2800" dirty="0" smtClean="0"/>
              <a:t/>
            </a:r>
            <a:br>
              <a:rPr lang="es-MX" sz="2800" dirty="0" smtClean="0"/>
            </a:br>
            <a:r>
              <a:rPr lang="es-MX" sz="2800" dirty="0" smtClean="0"/>
              <a:t>DOCENTE: J. SALVADOR DÍAZ AVILEZ</a:t>
            </a:r>
            <a:br>
              <a:rPr lang="es-MX" sz="2800" dirty="0" smtClean="0"/>
            </a:br>
            <a:r>
              <a:rPr lang="es-MX" sz="2800" dirty="0"/>
              <a:t/>
            </a:r>
            <a:br>
              <a:rPr lang="es-MX" sz="2800" dirty="0"/>
            </a:br>
            <a:r>
              <a:rPr lang="es-MX" sz="2800" dirty="0" smtClean="0"/>
              <a:t>CARÁTULA DE ASIGNATURA</a:t>
            </a:r>
            <a:br>
              <a:rPr lang="es-MX" sz="2800" dirty="0" smtClean="0"/>
            </a:br>
            <a:r>
              <a:rPr lang="es-MX" sz="2800" dirty="0"/>
              <a:t/>
            </a:r>
            <a:br>
              <a:rPr lang="es-MX" sz="2800" dirty="0"/>
            </a:br>
            <a:r>
              <a:rPr lang="es-MX" sz="2800" dirty="0"/>
              <a:t>MATERIA: TALLER DE LECTURA Y REDACCIÓN </a:t>
            </a:r>
            <a:r>
              <a:rPr lang="es-MX" sz="2800" dirty="0" smtClean="0"/>
              <a:t>I</a:t>
            </a:r>
            <a:r>
              <a:rPr lang="es-MX" sz="2200" dirty="0" smtClean="0"/>
              <a:t/>
            </a:r>
            <a:br>
              <a:rPr lang="es-MX" sz="2200" dirty="0" smtClean="0"/>
            </a:br>
            <a:endParaRPr lang="es-MX" dirty="0"/>
          </a:p>
        </p:txBody>
      </p:sp>
      <p:pic>
        <p:nvPicPr>
          <p:cNvPr id="4" name="3 Imagen" descr="http://institutomigueldecervantes.com.mx/wp-content/themes/Migueldecervantes/images/logotipo_quienessomo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1368152" cy="720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34" t="41100" r="67001" b="46278"/>
          <a:stretch>
            <a:fillRect/>
          </a:stretch>
        </p:blipFill>
        <p:spPr bwMode="auto">
          <a:xfrm>
            <a:off x="6948264" y="404664"/>
            <a:ext cx="170331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520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4000" dirty="0" smtClean="0"/>
              <a:t/>
            </a:r>
            <a:br>
              <a:rPr lang="es-MX" sz="4000" dirty="0" smtClean="0"/>
            </a:br>
            <a:r>
              <a:rPr lang="es-MX" sz="4000" dirty="0"/>
              <a:t/>
            </a:r>
            <a:br>
              <a:rPr lang="es-MX" sz="4000" dirty="0"/>
            </a:br>
            <a:r>
              <a:rPr lang="es-MX" sz="4000" dirty="0" smtClean="0"/>
              <a:t>Fechas y duración de bloques</a:t>
            </a:r>
            <a:r>
              <a:rPr lang="es-MX" sz="3100" dirty="0" smtClean="0"/>
              <a:t/>
            </a:r>
            <a:br>
              <a:rPr lang="es-MX" sz="3100" dirty="0" smtClean="0"/>
            </a:br>
            <a:r>
              <a:rPr lang="es-MX" sz="2700" dirty="0" smtClean="0"/>
              <a:t/>
            </a:r>
            <a:br>
              <a:rPr lang="es-MX" sz="2700" dirty="0" smtClean="0"/>
            </a:b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dirty="0"/>
          </a:p>
          <a:p>
            <a:r>
              <a:rPr lang="es-MX" sz="2800" dirty="0" smtClean="0"/>
              <a:t>Bloque I. Del 29 de Agosto al 7 de Septiembre.</a:t>
            </a:r>
          </a:p>
          <a:p>
            <a:r>
              <a:rPr lang="es-MX" sz="2800" dirty="0" smtClean="0"/>
              <a:t>Bloque II. Del 12 de Septiembre al 26 de Septiembre.</a:t>
            </a:r>
          </a:p>
          <a:p>
            <a:r>
              <a:rPr lang="es-MX" sz="2800" dirty="0" smtClean="0"/>
              <a:t>Bloque III. Del 27 de Septiembre al 10 de Octubre.</a:t>
            </a:r>
          </a:p>
          <a:p>
            <a:r>
              <a:rPr lang="es-MX" sz="2800" dirty="0" smtClean="0"/>
              <a:t>Bloque IV. Del 11 de Octubre al 26 de Octubre.</a:t>
            </a:r>
          </a:p>
          <a:p>
            <a:r>
              <a:rPr lang="es-MX" sz="2800" dirty="0" smtClean="0"/>
              <a:t>Bloque V. Del 31 de Octubre al 16 de Noviembre. </a:t>
            </a:r>
          </a:p>
          <a:p>
            <a:r>
              <a:rPr lang="es-MX" sz="2800" dirty="0" smtClean="0"/>
              <a:t>Bloque VI. Del 281de Noviembre al </a:t>
            </a:r>
            <a:r>
              <a:rPr lang="es-MX" sz="2800" dirty="0"/>
              <a:t>7</a:t>
            </a:r>
            <a:r>
              <a:rPr lang="es-MX" sz="2800" dirty="0" smtClean="0"/>
              <a:t> de Diciembre. </a:t>
            </a:r>
            <a:endParaRPr lang="es-MX" sz="2800" dirty="0"/>
          </a:p>
        </p:txBody>
      </p:sp>
      <p:pic>
        <p:nvPicPr>
          <p:cNvPr id="4" name="3 Imagen" descr="http://institutomigueldecervantes.com.mx/wp-content/themes/Migueldecervantes/images/logotipo_quienessomo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1152128" cy="57606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34" t="41100" r="67001" b="46278"/>
          <a:stretch>
            <a:fillRect/>
          </a:stretch>
        </p:blipFill>
        <p:spPr bwMode="auto">
          <a:xfrm>
            <a:off x="7380312" y="404664"/>
            <a:ext cx="1271270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315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temático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dirty="0" smtClean="0"/>
              <a:t>Bloque I. </a:t>
            </a:r>
          </a:p>
          <a:p>
            <a:r>
              <a:rPr lang="es-MX" dirty="0" smtClean="0"/>
              <a:t>1.1. </a:t>
            </a:r>
            <a:r>
              <a:rPr lang="es-MX" dirty="0"/>
              <a:t>¿Cómo se comunica el ser humano? Modelos y teorías lingüísticas.								</a:t>
            </a:r>
          </a:p>
          <a:p>
            <a:endParaRPr lang="es-MX" dirty="0" smtClean="0"/>
          </a:p>
          <a:p>
            <a:r>
              <a:rPr lang="es-MX" dirty="0" smtClean="0"/>
              <a:t>1.2. ¿Cómo y por qué hablamos? Composición y elementos del proceso comunicativo</a:t>
            </a:r>
            <a:r>
              <a:rPr lang="es-MX" dirty="0"/>
              <a:t>.</a:t>
            </a:r>
            <a:r>
              <a:rPr lang="es-MX" dirty="0" smtClean="0"/>
              <a:t>														</a:t>
            </a:r>
          </a:p>
          <a:p>
            <a:endParaRPr lang="es-MX" dirty="0"/>
          </a:p>
        </p:txBody>
      </p:sp>
      <p:pic>
        <p:nvPicPr>
          <p:cNvPr id="4" name="3 Imagen" descr="http://institutomigueldecervantes.com.mx/wp-content/themes/Migueldecervantes/images/logotipo_quienessomo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1368152" cy="720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34" t="41100" r="67001" b="46278"/>
          <a:stretch>
            <a:fillRect/>
          </a:stretch>
        </p:blipFill>
        <p:spPr bwMode="auto">
          <a:xfrm>
            <a:off x="6948264" y="404664"/>
            <a:ext cx="170331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7268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temático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MX" dirty="0" smtClean="0"/>
              <a:t>Bloque II</a:t>
            </a:r>
          </a:p>
          <a:p>
            <a:pPr marL="0" indent="0">
              <a:buNone/>
            </a:pPr>
            <a:r>
              <a:rPr lang="es-MX" dirty="0" smtClean="0"/>
              <a:t>2.1. </a:t>
            </a:r>
            <a:r>
              <a:rPr lang="es-MX" dirty="0"/>
              <a:t>La historia a través de la literatura	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									</a:t>
            </a:r>
          </a:p>
          <a:p>
            <a:pPr marL="0" indent="0">
              <a:buNone/>
            </a:pPr>
            <a:r>
              <a:rPr lang="es-MX" dirty="0" smtClean="0"/>
              <a:t>2.2. En búsqueda de la maximización de tu lectura.															</a:t>
            </a:r>
          </a:p>
          <a:p>
            <a:pPr marL="0" indent="0">
              <a:buNone/>
            </a:pPr>
            <a:r>
              <a:rPr lang="es-MX" dirty="0" smtClean="0"/>
              <a:t>2.3. La elección de un autor como la elección de un amigo.									</a:t>
            </a:r>
          </a:p>
          <a:p>
            <a:pPr marL="0" indent="0">
              <a:buNone/>
            </a:pPr>
            <a:endParaRPr lang="es-MX" dirty="0"/>
          </a:p>
        </p:txBody>
      </p:sp>
      <p:pic>
        <p:nvPicPr>
          <p:cNvPr id="4" name="3 Imagen" descr="http://institutomigueldecervantes.com.mx/wp-content/themes/Migueldecervantes/images/logotipo_quienessomo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1368152" cy="720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34" t="41100" r="67001" b="46278"/>
          <a:stretch>
            <a:fillRect/>
          </a:stretch>
        </p:blipFill>
        <p:spPr bwMode="auto">
          <a:xfrm>
            <a:off x="6948264" y="404664"/>
            <a:ext cx="170331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9775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MX" dirty="0" smtClean="0"/>
              <a:t>Bloque </a:t>
            </a:r>
            <a:r>
              <a:rPr lang="es-MX" dirty="0" smtClean="0"/>
              <a:t>III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3.1. ¿Por qué o para qué escribir correctamente? Principios básicos de la sintaxis.									</a:t>
            </a:r>
          </a:p>
          <a:p>
            <a:pPr marL="0" indent="0">
              <a:buNone/>
            </a:pPr>
            <a:r>
              <a:rPr lang="es-MX" dirty="0" smtClean="0"/>
              <a:t>3.2. Aprendiendo y recordando reglas semánticas.						</a:t>
            </a:r>
          </a:p>
          <a:p>
            <a:pPr marL="0" indent="0">
              <a:buNone/>
            </a:pPr>
            <a:r>
              <a:rPr lang="es-MX" dirty="0" smtClean="0"/>
              <a:t>3.3. ¿De qué sirve el orden al escribir? 					</a:t>
            </a:r>
          </a:p>
          <a:p>
            <a:pPr marL="0" indent="0">
              <a:buNone/>
            </a:pPr>
            <a:r>
              <a:rPr lang="es-MX" dirty="0" smtClean="0"/>
              <a:t>3.4</a:t>
            </a:r>
            <a:r>
              <a:rPr lang="es-MX" dirty="0" smtClean="0"/>
              <a:t>. Viviendo </a:t>
            </a:r>
            <a:r>
              <a:rPr lang="es-MX" dirty="0" smtClean="0"/>
              <a:t>el reportaje. De lo tradicional a lo </a:t>
            </a:r>
            <a:r>
              <a:rPr lang="es-MX" dirty="0" err="1" smtClean="0"/>
              <a:t>Gonzo</a:t>
            </a:r>
            <a:r>
              <a:rPr lang="es-MX" dirty="0" smtClean="0"/>
              <a:t> 								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 smtClean="0"/>
              <a:t>Contenido temático</a:t>
            </a:r>
            <a:endParaRPr lang="es-MX" dirty="0"/>
          </a:p>
        </p:txBody>
      </p:sp>
      <p:pic>
        <p:nvPicPr>
          <p:cNvPr id="5" name="4 Imagen" descr="http://institutomigueldecervantes.com.mx/wp-content/themes/Migueldecervantes/images/logotipo_quienessomo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1368152" cy="720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5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34" t="41100" r="67001" b="46278"/>
          <a:stretch>
            <a:fillRect/>
          </a:stretch>
        </p:blipFill>
        <p:spPr bwMode="auto">
          <a:xfrm>
            <a:off x="6948264" y="404664"/>
            <a:ext cx="170331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780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2000" dirty="0" smtClean="0"/>
              <a:t>Bloque IV</a:t>
            </a:r>
          </a:p>
          <a:p>
            <a:pPr marL="0" indent="0">
              <a:buNone/>
            </a:pPr>
            <a:r>
              <a:rPr lang="es-MX" sz="2000" dirty="0" smtClean="0"/>
              <a:t>4.1. ¿Son y la coherencia el orden importantes?									</a:t>
            </a:r>
          </a:p>
          <a:p>
            <a:pPr marL="0" indent="0">
              <a:buNone/>
            </a:pPr>
            <a:r>
              <a:rPr lang="es-MX" sz="2000" dirty="0" smtClean="0"/>
              <a:t>4.2. Cualquier hombre puede hacer historia; pero solo un gran hombre escribirla"-Oscar Wilde-. La narración									</a:t>
            </a:r>
          </a:p>
          <a:p>
            <a:pPr marL="0" indent="0">
              <a:buNone/>
            </a:pPr>
            <a:r>
              <a:rPr lang="es-MX" sz="2000" dirty="0" smtClean="0"/>
              <a:t>4.3. "Describir el espacio, significa nombrarlo"-Georges </a:t>
            </a:r>
            <a:r>
              <a:rPr lang="es-MX" sz="2000" dirty="0" err="1" smtClean="0"/>
              <a:t>Perec</a:t>
            </a:r>
            <a:r>
              <a:rPr lang="es-MX" sz="2000" dirty="0" smtClean="0"/>
              <a:t>-. La descripción								</a:t>
            </a:r>
          </a:p>
          <a:p>
            <a:pPr marL="0" indent="0">
              <a:buNone/>
            </a:pPr>
            <a:r>
              <a:rPr lang="es-MX" sz="2000" dirty="0" smtClean="0"/>
              <a:t>4.4. "Los hombres sabios hablan porque tienen algo que decir, los necios porque tienen que decir algo"-Platón-. La exposición									</a:t>
            </a:r>
          </a:p>
          <a:p>
            <a:pPr marL="0" indent="0">
              <a:buNone/>
            </a:pPr>
            <a:r>
              <a:rPr lang="es-MX" sz="2000" dirty="0" smtClean="0"/>
              <a:t>4.5. "El argumento es igual de efectivo contra un gigante o contra un enano"-Sir Francis Bacon-. La argumentación									</a:t>
            </a:r>
          </a:p>
          <a:p>
            <a:pPr marL="0" indent="0">
              <a:buNone/>
            </a:pPr>
            <a:r>
              <a:rPr lang="es-MX" sz="2000" dirty="0" smtClean="0"/>
              <a:t>4.6. "El diálogo no impone, no manipula, no domestica…"-Paulo Freire-. El diálogo.	</a:t>
            </a: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 smtClean="0"/>
              <a:t>Contenido temático</a:t>
            </a:r>
            <a:endParaRPr lang="es-MX" dirty="0"/>
          </a:p>
        </p:txBody>
      </p:sp>
      <p:pic>
        <p:nvPicPr>
          <p:cNvPr id="5" name="4 Imagen" descr="http://institutomigueldecervantes.com.mx/wp-content/themes/Migueldecervantes/images/logotipo_quienessomo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1368152" cy="720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5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34" t="41100" r="67001" b="46278"/>
          <a:stretch>
            <a:fillRect/>
          </a:stretch>
        </p:blipFill>
        <p:spPr bwMode="auto">
          <a:xfrm>
            <a:off x="6948264" y="404664"/>
            <a:ext cx="170331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898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s-MX" sz="9600" dirty="0" smtClean="0"/>
              <a:t>Bloque V</a:t>
            </a:r>
          </a:p>
          <a:p>
            <a:pPr marL="0" indent="0">
              <a:buNone/>
            </a:pPr>
            <a:endParaRPr lang="es-MX" sz="9600" dirty="0" smtClean="0"/>
          </a:p>
          <a:p>
            <a:pPr marL="0" indent="0">
              <a:buNone/>
            </a:pPr>
            <a:r>
              <a:rPr lang="es-MX" sz="9600" dirty="0" smtClean="0"/>
              <a:t>5.1. De lo personal a lo literario</a:t>
            </a:r>
          </a:p>
          <a:p>
            <a:pPr marL="0" indent="0">
              <a:buNone/>
            </a:pPr>
            <a:endParaRPr lang="es-MX" sz="9600" dirty="0"/>
          </a:p>
          <a:p>
            <a:pPr marL="0" indent="0">
              <a:buNone/>
            </a:pPr>
            <a:r>
              <a:rPr lang="es-MX" sz="9600" dirty="0" smtClean="0"/>
              <a:t>5.2. </a:t>
            </a:r>
            <a:r>
              <a:rPr lang="es-MX" sz="9600" dirty="0"/>
              <a:t>Leer para vivir, vivir para leer	</a:t>
            </a:r>
            <a:r>
              <a:rPr lang="es-MX" sz="9600" dirty="0" smtClean="0"/>
              <a:t>										</a:t>
            </a:r>
          </a:p>
          <a:p>
            <a:pPr marL="0" indent="0">
              <a:buNone/>
            </a:pPr>
            <a:r>
              <a:rPr lang="es-MX" sz="9600" dirty="0" smtClean="0"/>
              <a:t>5.3. Acercamiento y miradas familiares									</a:t>
            </a:r>
          </a:p>
          <a:p>
            <a:pPr marL="0" indent="0">
              <a:buNone/>
            </a:pPr>
            <a:r>
              <a:rPr lang="es-MX" sz="9600" dirty="0" smtClean="0"/>
              <a:t>5.4. Escritura escolar									</a:t>
            </a:r>
          </a:p>
          <a:p>
            <a:pPr marL="0" indent="0">
              <a:buNone/>
            </a:pPr>
            <a:r>
              <a:rPr lang="es-MX" sz="9600" dirty="0" smtClean="0"/>
              <a:t>5.5. Práctica y uso correcto de reglas gramáticas 									</a:t>
            </a:r>
          </a:p>
          <a:p>
            <a:pPr marL="0" indent="0">
              <a:buNone/>
            </a:pPr>
            <a:r>
              <a:rPr lang="es-MX" sz="9600" dirty="0" smtClean="0"/>
              <a:t>5.6. Las reglas, como el sentido de la vida. Aspectos verbales y semánticos de la lengua I									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 smtClean="0"/>
              <a:t>Contenido temático</a:t>
            </a:r>
            <a:endParaRPr lang="es-MX" dirty="0"/>
          </a:p>
        </p:txBody>
      </p:sp>
      <p:pic>
        <p:nvPicPr>
          <p:cNvPr id="5" name="4 Imagen" descr="http://institutomigueldecervantes.com.mx/wp-content/themes/Migueldecervantes/images/logotipo_quienessomo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1368152" cy="720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5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34" t="41100" r="67001" b="46278"/>
          <a:stretch>
            <a:fillRect/>
          </a:stretch>
        </p:blipFill>
        <p:spPr bwMode="auto">
          <a:xfrm>
            <a:off x="6948264" y="404664"/>
            <a:ext cx="170331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47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s-MX" sz="3400" dirty="0" smtClean="0"/>
              <a:t>Bloque VI</a:t>
            </a:r>
          </a:p>
          <a:p>
            <a:pPr marL="0" indent="0">
              <a:buNone/>
            </a:pPr>
            <a:r>
              <a:rPr lang="es-MX" sz="2400" dirty="0"/>
              <a:t>					</a:t>
            </a:r>
          </a:p>
          <a:p>
            <a:pPr marL="0" indent="0">
              <a:buNone/>
            </a:pPr>
            <a:r>
              <a:rPr lang="es-MX" sz="3800" dirty="0" smtClean="0"/>
              <a:t>6.1. Con </a:t>
            </a:r>
            <a:r>
              <a:rPr lang="es-MX" sz="3800" dirty="0"/>
              <a:t>todo y ante todo, conectando mi escritura.</a:t>
            </a:r>
            <a:endParaRPr lang="es-MX" sz="3800" dirty="0" smtClean="0"/>
          </a:p>
          <a:p>
            <a:pPr marL="0" indent="0">
              <a:buNone/>
            </a:pPr>
            <a:r>
              <a:rPr lang="es-MX" sz="3800" dirty="0" smtClean="0"/>
              <a:t>								</a:t>
            </a:r>
          </a:p>
          <a:p>
            <a:pPr marL="0" indent="0">
              <a:buNone/>
            </a:pPr>
            <a:r>
              <a:rPr lang="es-MX" sz="3800" dirty="0" smtClean="0"/>
              <a:t>6.2. </a:t>
            </a:r>
            <a:r>
              <a:rPr lang="es-MX" sz="3800" dirty="0" smtClean="0"/>
              <a:t>Navegando en la escritura expositiva									</a:t>
            </a:r>
          </a:p>
          <a:p>
            <a:pPr marL="0" indent="0">
              <a:buNone/>
            </a:pPr>
            <a:r>
              <a:rPr lang="es-MX" sz="3800" dirty="0" smtClean="0"/>
              <a:t>6.3. </a:t>
            </a:r>
            <a:r>
              <a:rPr lang="es-MX" sz="3800" dirty="0" smtClean="0"/>
              <a:t>Sumergiéndonos en la escritura expositiva									</a:t>
            </a:r>
          </a:p>
          <a:p>
            <a:pPr marL="0" indent="0">
              <a:buNone/>
            </a:pPr>
            <a:r>
              <a:rPr lang="es-MX" sz="3800" dirty="0" smtClean="0"/>
              <a:t>6.4. </a:t>
            </a:r>
            <a:r>
              <a:rPr lang="es-MX" sz="3800" dirty="0" smtClean="0"/>
              <a:t>Las reglas, como el sentido de la vida. Aspectos verbales y semánticos de la lengua II	</a:t>
            </a:r>
            <a:endParaRPr lang="es-MX" sz="3800" dirty="0" smtClean="0"/>
          </a:p>
          <a:p>
            <a:pPr marL="0" indent="0">
              <a:buNone/>
            </a:pPr>
            <a:endParaRPr lang="es-MX" sz="3800" dirty="0"/>
          </a:p>
          <a:p>
            <a:pPr marL="0" indent="0">
              <a:buNone/>
            </a:pPr>
            <a:r>
              <a:rPr lang="es-MX" sz="3800" dirty="0" smtClean="0"/>
              <a:t>6.5. Clasificando ando. Textos expositivos.</a:t>
            </a:r>
          </a:p>
          <a:p>
            <a:pPr marL="0" indent="0">
              <a:buNone/>
            </a:pPr>
            <a:r>
              <a:rPr lang="es-MX" sz="3800" dirty="0" smtClean="0"/>
              <a:t>					</a:t>
            </a:r>
            <a:endParaRPr lang="es-MX" sz="3800" dirty="0" smtClean="0"/>
          </a:p>
          <a:p>
            <a:pPr marL="0" indent="0">
              <a:buNone/>
            </a:pPr>
            <a:r>
              <a:rPr lang="es-MX" sz="3800" dirty="0" smtClean="0"/>
              <a:t>			</a:t>
            </a:r>
          </a:p>
          <a:p>
            <a:pPr marL="0" indent="0">
              <a:buNone/>
            </a:pPr>
            <a:r>
              <a:rPr lang="es-MX" sz="3800" dirty="0" smtClean="0"/>
              <a:t>6.6. Clasificando ando. Textos escolares e </a:t>
            </a:r>
            <a:r>
              <a:rPr lang="es-MX" sz="3800" dirty="0" smtClean="0"/>
              <a:t>históricos.</a:t>
            </a:r>
            <a:r>
              <a:rPr lang="es-MX" sz="3800" dirty="0" smtClean="0"/>
              <a:t>									</a:t>
            </a:r>
          </a:p>
          <a:p>
            <a:pPr marL="0" indent="0">
              <a:buNone/>
            </a:pPr>
            <a:r>
              <a:rPr lang="es-MX" sz="3400" dirty="0" smtClean="0"/>
              <a:t>	</a:t>
            </a:r>
            <a:r>
              <a:rPr lang="es-MX" dirty="0" smtClean="0"/>
              <a:t>								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 smtClean="0"/>
              <a:t>Contenido temático</a:t>
            </a:r>
            <a:endParaRPr lang="es-MX" dirty="0"/>
          </a:p>
        </p:txBody>
      </p:sp>
      <p:pic>
        <p:nvPicPr>
          <p:cNvPr id="5" name="4 Imagen" descr="http://institutomigueldecervantes.com.mx/wp-content/themes/Migueldecervantes/images/logotipo_quienessomo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1368152" cy="720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5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34" t="41100" r="67001" b="46278"/>
          <a:stretch>
            <a:fillRect/>
          </a:stretch>
        </p:blipFill>
        <p:spPr bwMode="auto">
          <a:xfrm>
            <a:off x="6948264" y="404664"/>
            <a:ext cx="170331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187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</TotalTime>
  <Words>169</Words>
  <Application>Microsoft Office PowerPoint</Application>
  <PresentationFormat>Presentación en pantalla (4:3)</PresentationFormat>
  <Paragraphs>58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SECRETARIA DE EDUCACIÓN PÚBLICA  SUBSECRETARÍA DE EDUCACIÓN MEDIA SUPERIOR   “INSTITUTO MIGUEL DE CERVANTES”  DOCENTE: J. SALVADOR DÍAZ AVILEZ  CARÁTULA DE ASIGNATURA  MATERIA: TALLER DE LECTURA Y REDACCIÓN I </vt:lpstr>
      <vt:lpstr>  Fechas y duración de bloques  </vt:lpstr>
      <vt:lpstr>Contenido temático</vt:lpstr>
      <vt:lpstr>Contenido temático</vt:lpstr>
      <vt:lpstr>Presentación de PowerPoint</vt:lpstr>
      <vt:lpstr>Presentación de PowerPoint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SECRETARIA DE EDUCACIÓN PÚBLICA  SUBSECRETARÍA DE EDUCACIÓN MEDIA SUPERIOR   “INSTITUTO MIGUEL DE CERVANTES”  CARÁTULA DE ASIGNATURA  MATERIA: TALLER DE LECTURA Y REDACCIÓN I</dc:title>
  <dc:creator>Paul Citli</dc:creator>
  <cp:lastModifiedBy>Paul Citli</cp:lastModifiedBy>
  <cp:revision>13</cp:revision>
  <dcterms:created xsi:type="dcterms:W3CDTF">2018-08-20T00:53:04Z</dcterms:created>
  <dcterms:modified xsi:type="dcterms:W3CDTF">2018-08-20T16:46:21Z</dcterms:modified>
</cp:coreProperties>
</file>