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85528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71056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56584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42113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27641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13169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898697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884225" algn="l" defTabSz="198552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8" d="100"/>
          <a:sy n="28" d="100"/>
        </p:scale>
        <p:origin x="-104" y="-8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3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8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4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4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4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6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9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97106" tIns="198553" rIns="397106" bIns="1985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397106" tIns="198553" rIns="397106" bIns="1985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4E1E9-88F8-7741-898E-15B2D23E06F9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D9391-011A-984B-99B4-2C035ADB1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2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85528" rtl="0" eaLnBrk="1" latinLnBrk="0" hangingPunct="1">
        <a:spcBef>
          <a:spcPct val="0"/>
        </a:spcBef>
        <a:buNone/>
        <a:defRPr sz="19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9146" indent="-1489146" algn="l" defTabSz="1985528" rtl="0" eaLnBrk="1" latinLnBrk="0" hangingPunct="1">
        <a:spcBef>
          <a:spcPct val="20000"/>
        </a:spcBef>
        <a:buFont typeface="Arial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26483" indent="-1240955" algn="l" defTabSz="1985528" rtl="0" eaLnBrk="1" latinLnBrk="0" hangingPunct="1">
        <a:spcBef>
          <a:spcPct val="20000"/>
        </a:spcBef>
        <a:buFont typeface="Arial"/>
        <a:buChar char="–"/>
        <a:defRPr sz="12200" kern="1200">
          <a:solidFill>
            <a:schemeClr val="tx1"/>
          </a:solidFill>
          <a:latin typeface="+mn-lt"/>
          <a:ea typeface="+mn-ea"/>
          <a:cs typeface="+mn-cs"/>
        </a:defRPr>
      </a:lvl2pPr>
      <a:lvl3pPr marL="4963820" indent="-992764" algn="l" defTabSz="1985528" rtl="0" eaLnBrk="1" latinLnBrk="0" hangingPunct="1">
        <a:spcBef>
          <a:spcPct val="20000"/>
        </a:spcBef>
        <a:buFont typeface="Arial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6949349" indent="-992764" algn="l" defTabSz="1985528" rtl="0" eaLnBrk="1" latinLnBrk="0" hangingPunct="1">
        <a:spcBef>
          <a:spcPct val="20000"/>
        </a:spcBef>
        <a:buFont typeface="Arial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34877" indent="-992764" algn="l" defTabSz="1985528" rtl="0" eaLnBrk="1" latinLnBrk="0" hangingPunct="1">
        <a:spcBef>
          <a:spcPct val="20000"/>
        </a:spcBef>
        <a:buFont typeface="Arial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20405" indent="-992764" algn="l" defTabSz="1985528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5933" indent="-992764" algn="l" defTabSz="1985528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91461" indent="-992764" algn="l" defTabSz="1985528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6989" indent="-992764" algn="l" defTabSz="1985528" rtl="0" eaLnBrk="1" latinLnBrk="0" hangingPunct="1">
        <a:spcBef>
          <a:spcPct val="20000"/>
        </a:spcBef>
        <a:buFont typeface="Arial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198552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7538" y="9572418"/>
            <a:ext cx="14822904" cy="3583115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+mn-lt"/>
              </a:rPr>
              <a:t>Challenges within the traditional vocal studio model: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7538" y="12497765"/>
            <a:ext cx="14822899" cy="4400065"/>
          </a:xfrm>
        </p:spPr>
        <p:txBody>
          <a:bodyPr>
            <a:normAutofit/>
          </a:bodyPr>
          <a:lstStyle/>
          <a:p>
            <a:pPr marL="794211" indent="-714790"/>
            <a:r>
              <a:rPr lang="en-US" sz="3200" dirty="0"/>
              <a:t>Inconsistent preparation/procrastination</a:t>
            </a:r>
          </a:p>
          <a:p>
            <a:pPr marL="794211" indent="-714790"/>
            <a:r>
              <a:rPr lang="en-US" sz="3200" dirty="0"/>
              <a:t>Loss of entire weeks of contact due to disorganization, sickness, miscommunication, or university calendars</a:t>
            </a:r>
          </a:p>
          <a:p>
            <a:pPr marL="794211" indent="-714790"/>
            <a:r>
              <a:rPr lang="en-US" sz="3200" dirty="0"/>
              <a:t>Lack of social/peer accountability</a:t>
            </a:r>
          </a:p>
          <a:p>
            <a:pPr marL="794211" indent="-714790"/>
            <a:r>
              <a:rPr lang="en-US" sz="3200" dirty="0"/>
              <a:t>Inability to learn through observation</a:t>
            </a:r>
          </a:p>
          <a:p>
            <a:pPr marL="794211" indent="-714790"/>
            <a:r>
              <a:rPr lang="en-US" sz="3200" dirty="0"/>
              <a:t>Risks to instructor hearing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IMG_385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558" y="23220055"/>
            <a:ext cx="11719074" cy="7812716"/>
          </a:xfrm>
          <a:prstGeom prst="rect">
            <a:avLst/>
          </a:prstGeom>
          <a:effectLst>
            <a:softEdge rad="177800"/>
          </a:effectLst>
        </p:spPr>
      </p:pic>
      <p:sp>
        <p:nvSpPr>
          <p:cNvPr id="6" name="TextBox 5"/>
          <p:cNvSpPr txBox="1"/>
          <p:nvPr/>
        </p:nvSpPr>
        <p:spPr>
          <a:xfrm>
            <a:off x="17389650" y="9012187"/>
            <a:ext cx="11179152" cy="3109418"/>
          </a:xfrm>
          <a:prstGeom prst="rect">
            <a:avLst/>
          </a:prstGeom>
          <a:noFill/>
        </p:spPr>
        <p:txBody>
          <a:bodyPr wrap="square" lIns="397106" tIns="198553" rIns="397106" bIns="198553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8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Proposed C</a:t>
            </a:r>
            <a:r>
              <a:rPr lang="en-US" sz="8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hanges to Vocal </a:t>
            </a:r>
            <a:r>
              <a:rPr lang="en-US" sz="8800" b="1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r>
              <a:rPr lang="en-US" sz="8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tudio </a:t>
            </a:r>
            <a:r>
              <a:rPr lang="en-US" sz="8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</a:t>
            </a:r>
            <a:r>
              <a:rPr lang="en-US" sz="8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odel:</a:t>
            </a:r>
            <a:endParaRPr lang="en-US" sz="8800" b="1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89650" y="12121605"/>
            <a:ext cx="10602634" cy="7418289"/>
          </a:xfrm>
          <a:prstGeom prst="rect">
            <a:avLst/>
          </a:prstGeom>
          <a:noFill/>
        </p:spPr>
        <p:txBody>
          <a:bodyPr wrap="square" lIns="397106" tIns="198553" rIns="397106" bIns="198553" rtlCol="0">
            <a:spAutoFit/>
          </a:bodyPr>
          <a:lstStyle/>
          <a:p>
            <a:pPr marL="744573" indent="-744573">
              <a:buFont typeface="Arial"/>
              <a:buChar char="•"/>
            </a:pPr>
            <a:r>
              <a:rPr lang="en-US" sz="5400" b="1" dirty="0">
                <a:solidFill>
                  <a:srgbClr val="604A7B"/>
                </a:solidFill>
                <a:effectLst/>
              </a:rPr>
              <a:t>Bi-weekly, consecutive 1/2 hour lessons</a:t>
            </a:r>
          </a:p>
          <a:p>
            <a:pPr marL="744573" indent="-744573">
              <a:buFont typeface="Arial"/>
              <a:buChar char="•"/>
            </a:pPr>
            <a:r>
              <a:rPr lang="en-US" sz="5400" b="1" dirty="0">
                <a:solidFill>
                  <a:srgbClr val="604A7B"/>
                </a:solidFill>
                <a:effectLst/>
              </a:rPr>
              <a:t>Exercises and technique M/T, repertoire with accompanist W/</a:t>
            </a:r>
            <a:r>
              <a:rPr lang="en-US" sz="5400" b="1" dirty="0" err="1">
                <a:solidFill>
                  <a:srgbClr val="604A7B"/>
                </a:solidFill>
                <a:effectLst/>
              </a:rPr>
              <a:t>Th</a:t>
            </a:r>
            <a:endParaRPr lang="en-US" sz="5400" b="1" dirty="0">
              <a:solidFill>
                <a:srgbClr val="604A7B"/>
              </a:solidFill>
              <a:effectLst/>
            </a:endParaRPr>
          </a:p>
          <a:p>
            <a:pPr marL="744573" indent="-744573">
              <a:buFont typeface="Arial"/>
              <a:buChar char="•"/>
            </a:pPr>
            <a:r>
              <a:rPr lang="en-US" sz="5400" b="1" dirty="0">
                <a:solidFill>
                  <a:srgbClr val="604A7B"/>
                </a:solidFill>
                <a:effectLst/>
              </a:rPr>
              <a:t>Larger acoustical space</a:t>
            </a:r>
          </a:p>
          <a:p>
            <a:pPr marL="744573" indent="-744573">
              <a:buFont typeface="Arial"/>
              <a:buChar char="•"/>
            </a:pPr>
            <a:r>
              <a:rPr lang="en-US" sz="5400" b="1" u="sng" dirty="0">
                <a:solidFill>
                  <a:srgbClr val="604A7B"/>
                </a:solidFill>
                <a:effectLst/>
              </a:rPr>
              <a:t>Required</a:t>
            </a:r>
            <a:r>
              <a:rPr lang="en-US" sz="5400" b="1" dirty="0">
                <a:solidFill>
                  <a:srgbClr val="604A7B"/>
                </a:solidFill>
                <a:effectLst/>
              </a:rPr>
              <a:t> outside attendance</a:t>
            </a:r>
          </a:p>
          <a:p>
            <a:endParaRPr lang="en-US" dirty="0"/>
          </a:p>
        </p:txBody>
      </p:sp>
      <p:pic>
        <p:nvPicPr>
          <p:cNvPr id="9" name="Picture 8" descr="IMG_385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6527" y="17528137"/>
            <a:ext cx="10503697" cy="10503697"/>
          </a:xfrm>
          <a:prstGeom prst="rect">
            <a:avLst/>
          </a:prstGeom>
          <a:effectLst>
            <a:softEdge rad="177800"/>
          </a:effectLst>
        </p:spPr>
      </p:pic>
      <p:sp>
        <p:nvSpPr>
          <p:cNvPr id="10" name="TextBox 9"/>
          <p:cNvSpPr txBox="1"/>
          <p:nvPr/>
        </p:nvSpPr>
        <p:spPr>
          <a:xfrm>
            <a:off x="15104780" y="27076967"/>
            <a:ext cx="31763371" cy="3955804"/>
          </a:xfrm>
          <a:prstGeom prst="rect">
            <a:avLst/>
          </a:prstGeom>
          <a:noFill/>
        </p:spPr>
        <p:txBody>
          <a:bodyPr wrap="square" lIns="397106" tIns="198553" rIns="397106" bIns="198553" rtlCol="0">
            <a:spAutoFit/>
          </a:bodyPr>
          <a:lstStyle/>
          <a:p>
            <a:endParaRPr lang="en-US" sz="6900" dirty="0">
              <a:solidFill>
                <a:prstClr val="black"/>
              </a:solidFill>
            </a:endParaRPr>
          </a:p>
          <a:p>
            <a:r>
              <a:rPr lang="en-US" sz="5400" b="1" dirty="0">
                <a:solidFill>
                  <a:srgbClr val="2F2F2F"/>
                </a:solidFill>
                <a:latin typeface="CenturyGothic"/>
              </a:rPr>
              <a:t>Scott MacLeod, DMA</a:t>
            </a:r>
            <a:r>
              <a:rPr lang="en-US" sz="5400" dirty="0">
                <a:solidFill>
                  <a:srgbClr val="2F2F2F"/>
                </a:solidFill>
                <a:latin typeface="CenturyGothic"/>
              </a:rPr>
              <a:t> | Assistant Professor of Music</a:t>
            </a:r>
            <a:endParaRPr lang="en-US" sz="5400" dirty="0">
              <a:solidFill>
                <a:srgbClr val="343434"/>
              </a:solidFill>
              <a:latin typeface="Helvetica"/>
            </a:endParaRPr>
          </a:p>
          <a:p>
            <a:r>
              <a:rPr lang="en-US" sz="5400" dirty="0">
                <a:solidFill>
                  <a:srgbClr val="2F2F2F"/>
                </a:solidFill>
                <a:latin typeface="CenturyGothic"/>
              </a:rPr>
              <a:t>                    </a:t>
            </a:r>
            <a:r>
              <a:rPr lang="en-US" sz="5400" dirty="0" err="1">
                <a:solidFill>
                  <a:srgbClr val="2F2F2F"/>
                </a:solidFill>
                <a:latin typeface="CenturyGothic"/>
              </a:rPr>
              <a:t>smacleod@highpoint.edu</a:t>
            </a:r>
            <a:endParaRPr lang="en-US" sz="5400" dirty="0">
              <a:solidFill>
                <a:srgbClr val="343434"/>
              </a:solidFill>
              <a:latin typeface="Helvetica"/>
            </a:endParaRPr>
          </a:p>
          <a:p>
            <a:r>
              <a:rPr lang="en-US" sz="5400" b="1" dirty="0">
                <a:solidFill>
                  <a:srgbClr val="2F2F2F"/>
                </a:solidFill>
                <a:latin typeface="CenturyGothic"/>
              </a:rPr>
              <a:t>www.highpoint.edu    </a:t>
            </a:r>
            <a:r>
              <a:rPr lang="en-US" sz="5400" dirty="0">
                <a:solidFill>
                  <a:srgbClr val="2F2F2F"/>
                </a:solidFill>
                <a:latin typeface="CenturyGothic"/>
              </a:rPr>
              <a:t>| </a:t>
            </a:r>
            <a:r>
              <a:rPr lang="en-US" sz="5400" b="1" dirty="0">
                <a:solidFill>
                  <a:srgbClr val="2F2F2F"/>
                </a:solidFill>
                <a:latin typeface="CenturyGothic"/>
              </a:rPr>
              <a:t>Choose to be extraordinary!®</a:t>
            </a:r>
            <a:endParaRPr lang="en-US" sz="5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617812" y="5461718"/>
            <a:ext cx="15248330" cy="1231981"/>
          </a:xfrm>
          <a:prstGeom prst="rect">
            <a:avLst/>
          </a:prstGeom>
          <a:noFill/>
        </p:spPr>
        <p:txBody>
          <a:bodyPr wrap="square" lIns="397106" tIns="198553" rIns="397106" bIns="198553" rtlCol="0">
            <a:spAutoFit/>
          </a:bodyPr>
          <a:lstStyle/>
          <a:p>
            <a:r>
              <a:rPr lang="en-US" sz="5400" dirty="0" smtClean="0"/>
              <a:t>Observed Results:</a:t>
            </a:r>
            <a:endParaRPr lang="en-US" sz="5400" dirty="0"/>
          </a:p>
        </p:txBody>
      </p:sp>
      <p:sp>
        <p:nvSpPr>
          <p:cNvPr id="13" name="TextBox 12"/>
          <p:cNvSpPr txBox="1"/>
          <p:nvPr/>
        </p:nvSpPr>
        <p:spPr>
          <a:xfrm>
            <a:off x="30210053" y="6824568"/>
            <a:ext cx="15014751" cy="6525737"/>
          </a:xfrm>
          <a:prstGeom prst="rect">
            <a:avLst/>
          </a:prstGeom>
          <a:noFill/>
        </p:spPr>
        <p:txBody>
          <a:bodyPr wrap="square" lIns="397106" tIns="198553" rIns="397106" bIns="198553" rtlCol="0">
            <a:spAutoFit/>
          </a:bodyPr>
          <a:lstStyle/>
          <a:p>
            <a:pPr marL="744573" indent="-744573">
              <a:buFont typeface="Arial"/>
              <a:buChar char="•"/>
            </a:pPr>
            <a:r>
              <a:rPr lang="en-US" sz="3200" dirty="0"/>
              <a:t>Better, more consistent overall preparation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More confidence in abilities 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Learning through observation = more efficient learning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Less long gaps between lessons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Greater ease and efficiency in scheduling accompanists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Perspective from peers, desire for peer approval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Greater accuracy and musicality in performance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More fun, social environment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Less risk to instructor hearing</a:t>
            </a:r>
          </a:p>
          <a:p>
            <a:pPr marL="744573" indent="-744573">
              <a:buFont typeface="Arial"/>
              <a:buChar char="•"/>
            </a:pPr>
            <a:r>
              <a:rPr lang="en-US" sz="3200" b="1" dirty="0"/>
              <a:t>Better project management </a:t>
            </a:r>
            <a:r>
              <a:rPr lang="en-US" sz="3200" dirty="0"/>
              <a:t>(recitals, etc.)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47538" y="5521122"/>
            <a:ext cx="13757242" cy="4894522"/>
          </a:xfrm>
          <a:prstGeom prst="rect">
            <a:avLst/>
          </a:prstGeom>
          <a:noFill/>
        </p:spPr>
        <p:txBody>
          <a:bodyPr wrap="square" lIns="397106" tIns="198553" rIns="397106" bIns="198553" rtlCol="0">
            <a:spAutoFit/>
          </a:bodyPr>
          <a:lstStyle/>
          <a:p>
            <a:r>
              <a:rPr lang="en-US" sz="5400" dirty="0" smtClean="0"/>
              <a:t>The traditional University voice </a:t>
            </a:r>
            <a:r>
              <a:rPr lang="en-US" sz="5400" dirty="0"/>
              <a:t>s</a:t>
            </a:r>
            <a:r>
              <a:rPr lang="en-US" sz="5400" dirty="0" smtClean="0"/>
              <a:t>tudio </a:t>
            </a:r>
            <a:r>
              <a:rPr lang="en-US" sz="5400" dirty="0"/>
              <a:t>m</a:t>
            </a:r>
            <a:r>
              <a:rPr lang="en-US" sz="5400" dirty="0" smtClean="0"/>
              <a:t>odel:</a:t>
            </a:r>
          </a:p>
          <a:p>
            <a:pPr marL="744573" indent="-744573">
              <a:buFont typeface="Arial"/>
              <a:buChar char="•"/>
            </a:pPr>
            <a:endParaRPr lang="en-US" sz="3200" dirty="0" smtClean="0"/>
          </a:p>
          <a:p>
            <a:pPr marL="744573" indent="-744573">
              <a:buFont typeface="Arial"/>
              <a:buChar char="•"/>
            </a:pPr>
            <a:r>
              <a:rPr lang="en-US" sz="3200" dirty="0" smtClean="0"/>
              <a:t>Weekly </a:t>
            </a:r>
            <a:r>
              <a:rPr lang="en-US" sz="3200" dirty="0"/>
              <a:t>one-on-one lessons in offices</a:t>
            </a:r>
          </a:p>
          <a:p>
            <a:pPr marL="744573" indent="-744573">
              <a:buFont typeface="Arial"/>
              <a:buChar char="•"/>
            </a:pPr>
            <a:r>
              <a:rPr lang="en-US" sz="3200" dirty="0"/>
              <a:t>First ½ hour = exercises and technique /   Second ½ hour = repertoire  </a:t>
            </a:r>
            <a:r>
              <a:rPr lang="en-US" sz="3200" dirty="0" smtClean="0"/>
              <a:t>     (</a:t>
            </a:r>
            <a:r>
              <a:rPr lang="en-US" sz="3200" dirty="0"/>
              <a:t>with accompanist)</a:t>
            </a:r>
          </a:p>
          <a:p>
            <a:pPr marL="744573" indent="-744573">
              <a:buFont typeface="Arial"/>
              <a:buChar char="•"/>
            </a:pPr>
            <a:r>
              <a:rPr lang="en-US" sz="3200" i="1" dirty="0"/>
              <a:t>Sometimes</a:t>
            </a:r>
            <a:r>
              <a:rPr lang="en-US" sz="3200" dirty="0"/>
              <a:t> weekly or bi-monthly studio classes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1521741"/>
            <a:ext cx="40233600" cy="4555968"/>
          </a:xfrm>
          <a:prstGeom prst="rect">
            <a:avLst/>
          </a:prstGeom>
          <a:noFill/>
        </p:spPr>
        <p:txBody>
          <a:bodyPr wrap="square" lIns="397106" tIns="198553" rIns="397106" bIns="198553" rtlCol="0">
            <a:spAutoFit/>
          </a:bodyPr>
          <a:lstStyle/>
          <a:p>
            <a:pPr algn="ctr"/>
            <a:r>
              <a:rPr lang="en-US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Suggested Adaptations to the </a:t>
            </a:r>
            <a:endParaRPr lang="en-US" sz="9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Traditional </a:t>
            </a:r>
            <a:r>
              <a:rPr lang="en-US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University Voice Studio Model</a:t>
            </a:r>
          </a:p>
          <a:p>
            <a:endParaRPr lang="en-US" dirty="0"/>
          </a:p>
        </p:txBody>
      </p:sp>
      <p:pic>
        <p:nvPicPr>
          <p:cNvPr id="16" name="Picture 15" descr="HPU-Roberts-hall-2-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5076" y="23381228"/>
            <a:ext cx="5556898" cy="369573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117558" y="17259861"/>
            <a:ext cx="1171907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/>
              <a:t>Having two lessons a week prompted me to practice more consistently throughout the week.  Rather than becoming overwhelmed with the many different technical, diction, dramatic, and stylistic comments given in one long lesson, </a:t>
            </a:r>
            <a:r>
              <a:rPr lang="en-US" sz="2400" i="1" dirty="0" smtClean="0"/>
              <a:t>my </a:t>
            </a:r>
            <a:r>
              <a:rPr lang="en-US" sz="2400" i="1" dirty="0"/>
              <a:t>lessons could be a little more focused</a:t>
            </a:r>
            <a:r>
              <a:rPr lang="en-US" sz="2400" i="1" dirty="0" smtClean="0"/>
              <a:t>.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~ Laura, Class of 2017</a:t>
            </a:r>
            <a:r>
              <a:rPr lang="en-US" sz="2400" i="1" dirty="0"/>
              <a:t> 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17558" y="20319177"/>
            <a:ext cx="11719074" cy="1938992"/>
          </a:xfrm>
          <a:prstGeom prst="rect">
            <a:avLst/>
          </a:prstGeom>
          <a:solidFill>
            <a:srgbClr val="B3A2C7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I </a:t>
            </a:r>
            <a:r>
              <a:rPr lang="en-US" sz="2400" i="1" dirty="0"/>
              <a:t>loved having two 30 minute </a:t>
            </a:r>
            <a:r>
              <a:rPr lang="en-US" sz="2400" i="1" dirty="0" smtClean="0"/>
              <a:t>segments </a:t>
            </a:r>
            <a:r>
              <a:rPr lang="en-US" sz="2400" i="1" dirty="0"/>
              <a:t>because I felt like I could really focus on the task at hand. My mind was not tired by the </a:t>
            </a:r>
            <a:r>
              <a:rPr lang="en-US" sz="2400" i="1" dirty="0" smtClean="0"/>
              <a:t>end, </a:t>
            </a:r>
            <a:r>
              <a:rPr lang="en-US" sz="2400" i="1" dirty="0"/>
              <a:t>as it often could be during hour-long sessions, but was rather excited for the next lesson later on in the week</a:t>
            </a:r>
            <a:r>
              <a:rPr lang="en-US" sz="2400" i="1" dirty="0" smtClean="0"/>
              <a:t>.</a:t>
            </a:r>
          </a:p>
          <a:p>
            <a:endParaRPr lang="en-US" sz="2400" i="1" dirty="0"/>
          </a:p>
          <a:p>
            <a:r>
              <a:rPr lang="en-US" sz="2400" i="1" dirty="0" smtClean="0"/>
              <a:t>~ Heather, Class of 2017</a:t>
            </a:r>
            <a:endParaRPr lang="en-US" sz="24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17788510" y="19110108"/>
            <a:ext cx="10203774" cy="2677656"/>
          </a:xfrm>
          <a:prstGeom prst="rect">
            <a:avLst/>
          </a:prstGeom>
          <a:solidFill>
            <a:srgbClr val="B3A2C7"/>
          </a:solidFill>
        </p:spPr>
        <p:txBody>
          <a:bodyPr wrap="square" rtlCol="0">
            <a:spAutoFit/>
          </a:bodyPr>
          <a:lstStyle/>
          <a:p>
            <a:r>
              <a:rPr lang="en-US" sz="2400" i="1" dirty="0"/>
              <a:t>I found that I was making improvements to my vocal technique quicker and learning repertoire in a more consistent fashion. It allowed me to check-in with </a:t>
            </a:r>
            <a:r>
              <a:rPr lang="en-US" sz="2400" i="1" dirty="0" smtClean="0"/>
              <a:t>my teacher throughout </a:t>
            </a:r>
            <a:r>
              <a:rPr lang="en-US" sz="2400" i="1" dirty="0"/>
              <a:t>the week, and he was able to address any vocal issues or misunderstandings from my previous lesson quicker. I saw the most growth in my vocal technique when the structure of the weekly applied lessons changed</a:t>
            </a:r>
            <a:r>
              <a:rPr lang="en-US" sz="2400" i="1" dirty="0" smtClean="0"/>
              <a:t>.</a:t>
            </a:r>
          </a:p>
          <a:p>
            <a:endParaRPr lang="en-US" sz="2400" i="1" dirty="0"/>
          </a:p>
          <a:p>
            <a:r>
              <a:rPr lang="en-US" sz="2400" i="1" dirty="0" smtClean="0"/>
              <a:t>~ Nick, Class of 2016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31026527" y="13157313"/>
            <a:ext cx="10503698" cy="3416320"/>
          </a:xfrm>
          <a:prstGeom prst="rect">
            <a:avLst/>
          </a:prstGeom>
          <a:solidFill>
            <a:srgbClr val="B3A2C7"/>
          </a:solidFill>
        </p:spPr>
        <p:txBody>
          <a:bodyPr wrap="square" rtlCol="0">
            <a:spAutoFit/>
          </a:bodyPr>
          <a:lstStyle/>
          <a:p>
            <a:r>
              <a:rPr lang="en-US" sz="2400" i="1" dirty="0"/>
              <a:t>I absolutely loved observing other lessons because a lot of the things he was saying to other students applied to me. Also, there were techniques that I observed others doing and tried for myself through trial and error and kept the ones that worked for me. Also, listening to your friends sing is very enjoyable! Overall, the 2 weekly lessons is a great idea and it really will benefit students tremendously and will make them more accountable in learning their music and being prepared. I think this model will motivate students to learn their music accurately and efficiently. </a:t>
            </a:r>
            <a:endParaRPr lang="en-US" sz="2400" i="1" dirty="0" smtClean="0"/>
          </a:p>
          <a:p>
            <a:endParaRPr lang="en-US" sz="2400" i="1" dirty="0"/>
          </a:p>
          <a:p>
            <a:r>
              <a:rPr lang="en-US" sz="2400" i="1" dirty="0" smtClean="0"/>
              <a:t>~ Alex, Class of 2017</a:t>
            </a:r>
            <a:endParaRPr lang="en-US" sz="24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17389650" y="6077709"/>
            <a:ext cx="10203774" cy="2308324"/>
          </a:xfrm>
          <a:prstGeom prst="rect">
            <a:avLst/>
          </a:prstGeom>
          <a:solidFill>
            <a:srgbClr val="B3A2C7"/>
          </a:solidFill>
        </p:spPr>
        <p:txBody>
          <a:bodyPr wrap="square" rtlCol="0">
            <a:spAutoFit/>
          </a:bodyPr>
          <a:lstStyle/>
          <a:p>
            <a:r>
              <a:rPr lang="en-US" sz="2400" i="1" dirty="0"/>
              <a:t>I loved being able to take advantage of a better acoustic space </a:t>
            </a:r>
            <a:r>
              <a:rPr lang="en-US" sz="2400" i="1" dirty="0" smtClean="0"/>
              <a:t>rather </a:t>
            </a:r>
            <a:r>
              <a:rPr lang="en-US" sz="2400" i="1" dirty="0"/>
              <a:t>than being confined to the small office. Meeting multiple times per week helped me to space out my preparation and reinforced technique and memorization throughout the week</a:t>
            </a:r>
            <a:r>
              <a:rPr lang="en-US" sz="2400" i="1" dirty="0" smtClean="0"/>
              <a:t>.</a:t>
            </a:r>
          </a:p>
          <a:p>
            <a:endParaRPr lang="en-US" sz="2400" i="1" dirty="0"/>
          </a:p>
          <a:p>
            <a:r>
              <a:rPr lang="en-US" sz="2400" i="1" dirty="0" smtClean="0"/>
              <a:t>~ Emily, Class of 2017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042460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3281</TotalTime>
  <Words>523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Challenges within the traditional vocal studio model: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 Scott</dc:creator>
  <cp:lastModifiedBy>MacLeod Scott</cp:lastModifiedBy>
  <cp:revision>28</cp:revision>
  <dcterms:created xsi:type="dcterms:W3CDTF">2018-03-10T21:07:50Z</dcterms:created>
  <dcterms:modified xsi:type="dcterms:W3CDTF">2018-03-13T03:49:20Z</dcterms:modified>
</cp:coreProperties>
</file>