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ers, McCala E" initials="WME" lastIdx="1" clrIdx="0">
    <p:extLst>
      <p:ext uri="{19B8F6BF-5375-455C-9EA6-DF929625EA0E}">
        <p15:presenceInfo xmlns:p15="http://schemas.microsoft.com/office/powerpoint/2012/main" userId="S-1-5-21-420551719-245851362-9522986-100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2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3B8BCB1-A0F0-4762-AC07-AAE4EFA534F3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12/13/2019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7879B90-DD71-47A4-ACF4-63E3C992934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443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3B8BCB1-A0F0-4762-AC07-AAE4EFA534F3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12/13/2019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7879B90-DD71-47A4-ACF4-63E3C992934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991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3B8BCB1-A0F0-4762-AC07-AAE4EFA534F3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12/13/2019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7879B90-DD71-47A4-ACF4-63E3C992934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092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3B8BCB1-A0F0-4762-AC07-AAE4EFA534F3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12/13/2019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7879B90-DD71-47A4-ACF4-63E3C992934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15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3B8BCB1-A0F0-4762-AC07-AAE4EFA534F3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12/13/2019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7879B90-DD71-47A4-ACF4-63E3C992934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77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3B8BCB1-A0F0-4762-AC07-AAE4EFA534F3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12/13/2019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7879B90-DD71-47A4-ACF4-63E3C992934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634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9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3B8BCB1-A0F0-4762-AC07-AAE4EFA534F3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12/13/2019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7879B90-DD71-47A4-ACF4-63E3C992934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452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3B8BCB1-A0F0-4762-AC07-AAE4EFA534F3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12/13/2019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7879B90-DD71-47A4-ACF4-63E3C992934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996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3B8BCB1-A0F0-4762-AC07-AAE4EFA534F3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12/13/2019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7879B90-DD71-47A4-ACF4-63E3C992934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025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lnSpc>
                <a:spcPct val="100000"/>
              </a:lnSpc>
            </a:pPr>
            <a:fld id="{13B8BCB1-A0F0-4762-AC07-AAE4EFA534F3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12/13/2019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7879B90-DD71-47A4-ACF4-63E3C9929345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02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2"/>
          <p:cNvSpPr txBox="1"/>
          <p:nvPr/>
        </p:nvSpPr>
        <p:spPr>
          <a:xfrm>
            <a:off x="1398449" y="411750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Annual HOA Budget Meeting for 2020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32" y="766440"/>
            <a:ext cx="5095875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How Can YOU Get Involved?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Join us at HOA board meetings. The first 15 minutes are always set up as an open forum where you can come bring suggestions and questions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Help out on a project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Participate in community events (like neighbor nights)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Join an HOA committee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Our board is committed to serving the members of the HOA. As volunteers we aim to speak on behalf of the community when making business decisions that impact our community.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HOA Board Member Introductions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Byron Henderson – President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Gail Forbes – Vice President/Treasurer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McCala Walters – Secretary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Paul Hinty – Director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Jim Forbes – Director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Roslyn Hoy – Director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Donna Murdoch - Director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How Is Our Budget Determined?	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838080" y="1454760"/>
            <a:ext cx="10515240" cy="5101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latin typeface="Calibri"/>
              </a:rPr>
              <a:t>Reserve Study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This is done by an outside company and looks at the size and age of the neighborhood to determine when upkeep projects may need to be done and gives a very generalized estimate of the cost. Dues are adjusted to ensure we have the funds available to cover the cost of the repairs/upgrades that are forecasted.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latin typeface="Calibri"/>
              </a:rPr>
              <a:t>Recurring Bills – for example: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Power/water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Contractors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b="0" strike="noStrike" spc="-1" dirty="0">
                <a:solidFill>
                  <a:srgbClr val="000000"/>
                </a:solidFill>
                <a:latin typeface="Calibri"/>
              </a:rPr>
              <a:t>Landscapers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b="0" strike="noStrike" spc="-1" dirty="0">
                <a:solidFill>
                  <a:srgbClr val="000000"/>
                </a:solidFill>
                <a:latin typeface="Calibri"/>
              </a:rPr>
              <a:t>Irrigation Specialists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 dirty="0">
                <a:solidFill>
                  <a:srgbClr val="000000"/>
                </a:solidFill>
                <a:latin typeface="Calibri"/>
              </a:rPr>
              <a:t>Management Costs – for example: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Administrative Fees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b="0" strike="noStrike" spc="-1" dirty="0">
                <a:solidFill>
                  <a:srgbClr val="000000"/>
                </a:solidFill>
                <a:latin typeface="Calibri"/>
              </a:rPr>
              <a:t>Professional Community Association Management (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Calibri"/>
              </a:rPr>
              <a:t>ProCAM</a:t>
            </a:r>
            <a:r>
              <a:rPr lang="en-US" sz="1900" b="0" strike="noStrike" spc="-1" dirty="0">
                <a:solidFill>
                  <a:srgbClr val="000000"/>
                </a:solidFill>
                <a:latin typeface="Calibri"/>
              </a:rPr>
              <a:t>), Martha Tackett (community association manager)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Lawyer fees</a:t>
            </a:r>
          </a:p>
          <a:p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38079" y="205535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2020 HOA Budget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248759-0206-4608-95C2-6B0D68BEF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710" y="1196473"/>
            <a:ext cx="6363979" cy="42961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C0BCA9-2FEF-4FFB-96B3-BD67EF913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927743" y="5492574"/>
            <a:ext cx="6335912" cy="9909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38080" y="6400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What Has The HOA Board Done This Year?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9000"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latin typeface="Calibri"/>
              </a:rPr>
              <a:t>Irrigation Survey and Maintenance Projects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latin typeface="Calibri"/>
              </a:rPr>
              <a:t>Supported National Night-Out Event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latin typeface="Calibri"/>
              </a:rPr>
              <a:t>Playground Equipment Survey and Replacement Project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latin typeface="Calibri"/>
              </a:rPr>
              <a:t>Architectural Change Committee Approvals Reviewed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latin typeface="Calibri"/>
              </a:rPr>
              <a:t>Main Entrance Monument Maintenance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latin typeface="Calibri"/>
              </a:rPr>
              <a:t>Social Committee formation for newsletter distribution and neighbor night gatherings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latin typeface="Calibri"/>
              </a:rPr>
              <a:t>Policy Updates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latin typeface="Calibri"/>
              </a:rPr>
              <a:t>Seasonal Holiday Awards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Unforeseen Costs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914400" y="1645920"/>
            <a:ext cx="10515240" cy="462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Inappropriate</a:t>
            </a:r>
            <a:r>
              <a:rPr lang="en-US" sz="2800" b="0" strike="noStrike" spc="-1" dirty="0">
                <a:solidFill>
                  <a:srgbClr val="C9211E"/>
                </a:solidFill>
                <a:latin typeface="Calibri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yard waste</a:t>
            </a:r>
            <a:r>
              <a:rPr lang="en-US" sz="2800" b="0" strike="noStrike" spc="-1" dirty="0">
                <a:latin typeface="Calibri"/>
              </a:rPr>
              <a:t> dumping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pc="-1" dirty="0">
                <a:solidFill>
                  <a:srgbClr val="000000"/>
                </a:solidFill>
                <a:latin typeface="Calibri"/>
              </a:rPr>
              <a:t>Removal and replacement of tree along with repair to irrigation line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latin typeface="Calibri"/>
              </a:rPr>
              <a:t>Irrigation line repair due to damage from real-estate signs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Attorney fees for collection of HOA dues/fines that are delinquent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Project list for 2020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066680" y="1512900"/>
            <a:ext cx="10515240" cy="473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latin typeface="Calibri"/>
              </a:rPr>
              <a:t>Playground Equipment Replacement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latin typeface="Calibri"/>
              </a:rPr>
              <a:t>Irrigation System Maintenance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latin typeface="Calibri"/>
              </a:rPr>
              <a:t>Main Entrance Monument Maintenance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Increasing neighborhood sense of community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Creating a volunteer beautification committee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Playground Project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758070" y="2003760"/>
            <a:ext cx="5603760" cy="5143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pc="-1" dirty="0">
                <a:latin typeface="Calibri"/>
              </a:rPr>
              <a:t>BOTH parks have outlived there lifespan and are beyond repair.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pc="-1" dirty="0">
                <a:latin typeface="Calibri"/>
              </a:rPr>
              <a:t> Existing WEST playground structure shall be replaced with a </a:t>
            </a:r>
            <a:r>
              <a:rPr lang="en-US" sz="2800" spc="-1" dirty="0">
                <a:latin typeface="Calibri"/>
              </a:rPr>
              <a:t>more durable</a:t>
            </a:r>
            <a:r>
              <a:rPr lang="en-US" sz="2800" b="0" spc="-1" dirty="0">
                <a:latin typeface="Calibri"/>
              </a:rPr>
              <a:t> structure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pc="-1" dirty="0">
                <a:latin typeface="Calibri"/>
              </a:rPr>
              <a:t>Existing EAST playground structure may be replaced with a possible pavilion or covered structure.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pc="-1" dirty="0">
              <a:latin typeface="Calibri"/>
            </a:endParaRPr>
          </a:p>
        </p:txBody>
      </p:sp>
      <p:pic>
        <p:nvPicPr>
          <p:cNvPr id="98" name="Picture 3"/>
          <p:cNvPicPr/>
          <p:nvPr/>
        </p:nvPicPr>
        <p:blipFill>
          <a:blip r:embed="rId2"/>
          <a:stretch/>
        </p:blipFill>
        <p:spPr>
          <a:xfrm>
            <a:off x="6553440" y="2003760"/>
            <a:ext cx="5303160" cy="398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3"/>
          <p:cNvPicPr/>
          <p:nvPr/>
        </p:nvPicPr>
        <p:blipFill>
          <a:blip r:embed="rId2"/>
          <a:stretch/>
        </p:blipFill>
        <p:spPr>
          <a:xfrm>
            <a:off x="4507020" y="4028760"/>
            <a:ext cx="2991960" cy="2332080"/>
          </a:xfrm>
          <a:prstGeom prst="rect">
            <a:avLst/>
          </a:prstGeom>
          <a:ln>
            <a:noFill/>
          </a:ln>
        </p:spPr>
      </p:pic>
      <p:sp>
        <p:nvSpPr>
          <p:cNvPr id="1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Playground Project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745380" y="1438020"/>
            <a:ext cx="10515240" cy="4701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Concerns include – adhering to current code for space allocation, price, durability, and for all age groups.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latin typeface="Calibri"/>
              </a:rPr>
              <a:t>Our current project is the removal of existing WEST playground equipment to eliminate the damaged equipment.  We are currently working with several contractor to find a playground that best accommodates our needs while being competitively priced.</a:t>
            </a:r>
            <a:endParaRPr lang="en-US" sz="2400" spc="-1" dirty="0"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latin typeface="Calibri"/>
              </a:rPr>
              <a:t>We would like to have the playground replaced by the summer, but limitations in cost and labor may inhibit us.</a:t>
            </a:r>
          </a:p>
        </p:txBody>
      </p:sp>
      <p:pic>
        <p:nvPicPr>
          <p:cNvPr id="102" name="Picture 4"/>
          <p:cNvPicPr/>
          <p:nvPr/>
        </p:nvPicPr>
        <p:blipFill>
          <a:blip r:embed="rId3"/>
          <a:stretch/>
        </p:blipFill>
        <p:spPr>
          <a:xfrm>
            <a:off x="838080" y="4387860"/>
            <a:ext cx="2871360" cy="1814220"/>
          </a:xfrm>
          <a:prstGeom prst="rect">
            <a:avLst/>
          </a:prstGeom>
          <a:ln>
            <a:noFill/>
          </a:ln>
        </p:spPr>
      </p:pic>
      <p:pic>
        <p:nvPicPr>
          <p:cNvPr id="103" name="Picture 5"/>
          <p:cNvPicPr/>
          <p:nvPr/>
        </p:nvPicPr>
        <p:blipFill>
          <a:blip r:embed="rId4"/>
          <a:stretch/>
        </p:blipFill>
        <p:spPr>
          <a:xfrm>
            <a:off x="8296560" y="4187520"/>
            <a:ext cx="3103920" cy="201456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5344800" y="6139260"/>
            <a:ext cx="6847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*** these are just examples, replacement is still to be determined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</TotalTime>
  <Words>470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Providence Health &amp;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Pacific Meadows HOA</dc:title>
  <dc:subject/>
  <dc:creator>Walters, McCala E</dc:creator>
  <dc:description/>
  <cp:lastModifiedBy>Walters, McCala E</cp:lastModifiedBy>
  <cp:revision>32</cp:revision>
  <dcterms:created xsi:type="dcterms:W3CDTF">2019-11-08T16:28:42Z</dcterms:created>
  <dcterms:modified xsi:type="dcterms:W3CDTF">2019-12-13T20:08:36Z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Providence Health &amp; Services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