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7" r:id="rId4"/>
    <p:sldId id="258" r:id="rId5"/>
    <p:sldId id="259" r:id="rId6"/>
    <p:sldId id="278" r:id="rId7"/>
    <p:sldId id="260" r:id="rId8"/>
    <p:sldId id="262" r:id="rId9"/>
    <p:sldId id="261" r:id="rId10"/>
    <p:sldId id="263" r:id="rId11"/>
    <p:sldId id="264" r:id="rId12"/>
    <p:sldId id="270" r:id="rId13"/>
    <p:sldId id="271" r:id="rId14"/>
    <p:sldId id="272" r:id="rId15"/>
    <p:sldId id="265" r:id="rId16"/>
    <p:sldId id="274" r:id="rId17"/>
    <p:sldId id="273" r:id="rId18"/>
    <p:sldId id="266" r:id="rId19"/>
    <p:sldId id="275" r:id="rId20"/>
    <p:sldId id="276"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0E76C-AE66-4CA8-A0EE-BB70B8FC1DD1}" type="datetimeFigureOut">
              <a:rPr lang="es-CO" smtClean="0"/>
              <a:t>09/04/2018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3071E-BF4A-4019-8153-5CB5048918FF}" type="slidenum">
              <a:rPr lang="es-CO" smtClean="0"/>
              <a:t>‹Nº›</a:t>
            </a:fld>
            <a:endParaRPr lang="es-CO"/>
          </a:p>
        </p:txBody>
      </p:sp>
    </p:spTree>
    <p:extLst>
      <p:ext uri="{BB962C8B-B14F-4D97-AF65-F5344CB8AC3E}">
        <p14:creationId xmlns:p14="http://schemas.microsoft.com/office/powerpoint/2010/main" val="40184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C33071E-BF4A-4019-8153-5CB5048918FF}" type="slidenum">
              <a:rPr lang="es-CO" smtClean="0"/>
              <a:t>2</a:t>
            </a:fld>
            <a:endParaRPr lang="es-CO"/>
          </a:p>
        </p:txBody>
      </p:sp>
    </p:spTree>
    <p:extLst>
      <p:ext uri="{BB962C8B-B14F-4D97-AF65-F5344CB8AC3E}">
        <p14:creationId xmlns:p14="http://schemas.microsoft.com/office/powerpoint/2010/main" val="129548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DE0AC8C-77CC-4B77-B9BD-881F199A8609}" type="datetimeFigureOut">
              <a:rPr lang="es-CO" smtClean="0"/>
              <a:t>09/04/2018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76BFB8-0140-4D58-9186-D82A38DCE9FB}" type="slidenum">
              <a:rPr lang="es-CO" smtClean="0"/>
              <a:t>‹Nº›</a:t>
            </a:fld>
            <a:endParaRPr lang="es-CO"/>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DE0AC8C-77CC-4B77-B9BD-881F199A8609}" type="datetimeFigureOut">
              <a:rPr lang="es-CO" smtClean="0"/>
              <a:t>09/04/2018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76BFB8-0140-4D58-9186-D82A38DCE9FB}"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E0AC8C-77CC-4B77-B9BD-881F199A8609}" type="datetimeFigureOut">
              <a:rPr lang="es-CO" smtClean="0"/>
              <a:t>09/04/2018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76BFB8-0140-4D58-9186-D82A38DCE9FB}"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E0AC8C-77CC-4B77-B9BD-881F199A8609}" type="datetimeFigureOut">
              <a:rPr lang="es-CO" smtClean="0"/>
              <a:t>09/04/2018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76BFB8-0140-4D58-9186-D82A38DCE9FB}" type="slidenum">
              <a:rPr lang="es-CO" smtClean="0"/>
              <a:t>‹Nº›</a:t>
            </a:fld>
            <a:endParaRPr lang="es-C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DE0AC8C-77CC-4B77-B9BD-881F199A8609}" type="datetimeFigureOut">
              <a:rPr lang="es-CO" smtClean="0"/>
              <a:t>09/04/2018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676BFB8-0140-4D58-9186-D82A38DCE9FB}"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E0AC8C-77CC-4B77-B9BD-881F199A8609}" type="datetimeFigureOut">
              <a:rPr lang="es-CO" smtClean="0"/>
              <a:t>09/04/2018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676BFB8-0140-4D58-9186-D82A38DCE9FB}" type="slidenum">
              <a:rPr lang="es-CO" smtClean="0"/>
              <a:t>‹Nº›</a:t>
            </a:fld>
            <a:endParaRPr lang="es-C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DE0AC8C-77CC-4B77-B9BD-881F199A8609}" type="datetimeFigureOut">
              <a:rPr lang="es-CO" smtClean="0"/>
              <a:t>09/04/2018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676BFB8-0140-4D58-9186-D82A38DCE9FB}" type="slidenum">
              <a:rPr lang="es-CO" smtClean="0"/>
              <a:t>‹Nº›</a:t>
            </a:fld>
            <a:endParaRPr lang="es-CO"/>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DE0AC8C-77CC-4B77-B9BD-881F199A8609}" type="datetimeFigureOut">
              <a:rPr lang="es-CO" smtClean="0"/>
              <a:t>09/04/2018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676BFB8-0140-4D58-9186-D82A38DCE9FB}"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0AC8C-77CC-4B77-B9BD-881F199A8609}" type="datetimeFigureOut">
              <a:rPr lang="es-CO" smtClean="0"/>
              <a:t>09/04/2018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676BFB8-0140-4D58-9186-D82A38DCE9FB}"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E0AC8C-77CC-4B77-B9BD-881F199A8609}" type="datetimeFigureOut">
              <a:rPr lang="es-CO" smtClean="0"/>
              <a:t>09/04/2018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676BFB8-0140-4D58-9186-D82A38DCE9FB}" type="slidenum">
              <a:rPr lang="es-CO" smtClean="0"/>
              <a:t>‹Nº›</a:t>
            </a:fld>
            <a:endParaRPr lang="es-CO"/>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E0AC8C-77CC-4B77-B9BD-881F199A8609}" type="datetimeFigureOut">
              <a:rPr lang="es-CO" smtClean="0"/>
              <a:t>09/04/2018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676BFB8-0140-4D58-9186-D82A38DCE9FB}" type="slidenum">
              <a:rPr lang="es-CO" smtClean="0"/>
              <a:t>‹Nº›</a:t>
            </a:fld>
            <a:endParaRPr lang="es-CO"/>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DE0AC8C-77CC-4B77-B9BD-881F199A8609}" type="datetimeFigureOut">
              <a:rPr lang="es-CO" smtClean="0"/>
              <a:t>09/04/2018</a:t>
            </a:fld>
            <a:endParaRPr lang="es-CO"/>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CO"/>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676BFB8-0140-4D58-9186-D82A38DCE9FB}"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Autofit/>
          </a:bodyPr>
          <a:lstStyle/>
          <a:p>
            <a:pPr algn="ctr"/>
            <a:r>
              <a:rPr lang="es-CO" sz="1600" b="1" dirty="0" smtClean="0"/>
              <a:t>UNIDAD No 2, FISICA DE ONDAS Y MODERNA</a:t>
            </a:r>
          </a:p>
          <a:p>
            <a:pPr algn="ctr"/>
            <a:r>
              <a:rPr lang="es-CO" sz="1600" b="1" dirty="0" smtClean="0"/>
              <a:t>PROFESORA: SARA RODRIGUEZ RUEDA, 2 semestre </a:t>
            </a:r>
          </a:p>
          <a:p>
            <a:pPr algn="ctr"/>
            <a:r>
              <a:rPr lang="es-CO" sz="1600" b="1" dirty="0" smtClean="0"/>
              <a:t>2017</a:t>
            </a:r>
            <a:endParaRPr lang="es-CO" sz="1600" b="1" dirty="0"/>
          </a:p>
        </p:txBody>
      </p:sp>
      <p:sp>
        <p:nvSpPr>
          <p:cNvPr id="2" name="1 Título"/>
          <p:cNvSpPr>
            <a:spLocks noGrp="1"/>
          </p:cNvSpPr>
          <p:nvPr>
            <p:ph type="ctrTitle"/>
          </p:nvPr>
        </p:nvSpPr>
        <p:spPr>
          <a:xfrm>
            <a:off x="971600" y="1340768"/>
            <a:ext cx="7175351" cy="1793167"/>
          </a:xfrm>
        </p:spPr>
        <p:txBody>
          <a:bodyPr/>
          <a:lstStyle/>
          <a:p>
            <a:pPr marL="182880" indent="0" algn="ctr">
              <a:buNone/>
            </a:pPr>
            <a:r>
              <a:rPr lang="es-CO" dirty="0" smtClean="0"/>
              <a:t>RADIACIÓN DEL CUERPO NEGRO</a:t>
            </a:r>
            <a:endParaRPr lang="es-CO" dirty="0"/>
          </a:p>
        </p:txBody>
      </p:sp>
    </p:spTree>
    <p:extLst>
      <p:ext uri="{BB962C8B-B14F-4D97-AF65-F5344CB8AC3E}">
        <p14:creationId xmlns:p14="http://schemas.microsoft.com/office/powerpoint/2010/main" val="1311165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764704"/>
            <a:ext cx="7920880" cy="5016758"/>
          </a:xfrm>
          <a:prstGeom prst="rect">
            <a:avLst/>
          </a:prstGeom>
          <a:noFill/>
        </p:spPr>
        <p:txBody>
          <a:bodyPr wrap="square" rtlCol="0">
            <a:spAutoFit/>
          </a:bodyPr>
          <a:lstStyle/>
          <a:p>
            <a:r>
              <a:rPr lang="es-CO" sz="2000" dirty="0" smtClean="0"/>
              <a:t>NO EXISTE EN LA NATURALEZA UN CUERPO NEGRO, INCLUSO EL NEGRO DE HUMO REFLEJA 1% DE LA  ENERGIA INCIDENTE.</a:t>
            </a:r>
          </a:p>
          <a:p>
            <a:endParaRPr lang="es-CO" sz="2000" dirty="0" smtClean="0"/>
          </a:p>
          <a:p>
            <a:endParaRPr lang="es-CO" sz="2000" dirty="0"/>
          </a:p>
          <a:p>
            <a:endParaRPr lang="es-CO" sz="2000" dirty="0"/>
          </a:p>
          <a:p>
            <a:endParaRPr lang="es-CO" sz="2000" dirty="0" smtClean="0"/>
          </a:p>
          <a:p>
            <a:endParaRPr lang="es-CO" sz="2000" dirty="0"/>
          </a:p>
          <a:p>
            <a:endParaRPr lang="es-CO" sz="2000" dirty="0" smtClean="0"/>
          </a:p>
          <a:p>
            <a:endParaRPr lang="es-CO" sz="2000" dirty="0"/>
          </a:p>
          <a:p>
            <a:pPr algn="just"/>
            <a:r>
              <a:rPr lang="es-CO" sz="2000" dirty="0" smtClean="0"/>
              <a:t>SIN EMBARGO UN CUERPO NEGRO SE PUEDE SUSTITUIR CON GRAN APROXIMACIÓN  POR UNA CAVIDAD CON UNA PEQUEÑA ABERTURA. LA ENERGÍA RADIANTE INCIDENTE A TRAVÉS DE LA ABERTURA , ES ABSORBIDA POR LAS PAREDES EN MULTIPLES REFLEXIONES Y SOLAMENTE UNA MINIMA  PROPORCIÓN ESCAPA (SE REFLEJA) A TRAVÉS  DE LA ABERTURA . PODEMOS POR TANTO DECIR, QUE TODA ENERGIA INCIDENTE ES ABSORBIDA</a:t>
            </a:r>
            <a:endParaRPr lang="es-CO"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362" y="1629297"/>
            <a:ext cx="18192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665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5146" y="260648"/>
            <a:ext cx="7483278" cy="1477328"/>
          </a:xfrm>
          <a:prstGeom prst="rect">
            <a:avLst/>
          </a:prstGeom>
          <a:noFill/>
        </p:spPr>
        <p:txBody>
          <a:bodyPr wrap="square" rtlCol="0">
            <a:spAutoFit/>
          </a:bodyPr>
          <a:lstStyle/>
          <a:p>
            <a:r>
              <a:rPr lang="es-CO" dirty="0" smtClean="0"/>
              <a:t>SE PUEDE DISEÑAR SISTEMAS QUE SE COMPORTEN COMO CUERPOS NEGROS BAJO DETERMINADAS  CIRCUNSTANCIAS,  DESDE METALES HASTA HORNOS DE ALTAS TEMPERATURAS, LAS MEDIDAS DE LAS FRECUENCIAS RADIADAS  O LONGITUDES DE ONDA RADIADAS Y SUS INTENSIDADES DIERON ESTE RESULTADO</a:t>
            </a:r>
            <a:endParaRPr lang="es-CO"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335" y="1737977"/>
            <a:ext cx="5279945" cy="425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307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404664"/>
            <a:ext cx="6624736" cy="830997"/>
          </a:xfrm>
          <a:prstGeom prst="rect">
            <a:avLst/>
          </a:prstGeom>
        </p:spPr>
        <p:txBody>
          <a:bodyPr wrap="square">
            <a:spAutoFit/>
          </a:bodyPr>
          <a:lstStyle/>
          <a:p>
            <a:pPr algn="ctr"/>
            <a:r>
              <a:rPr lang="es-ES" sz="2400" b="1" u="sng" kern="10" cap="all" dirty="0" smtClean="0">
                <a:ln w="12700">
                  <a:solidFill>
                    <a:srgbClr val="EAEAEA"/>
                  </a:solidFill>
                  <a:round/>
                  <a:headEnd/>
                  <a:tailEnd/>
                </a:ln>
                <a:effectLst>
                  <a:outerShdw dist="35921" dir="2700000" sy="50000" kx="2115830" algn="bl" rotWithShape="0">
                    <a:srgbClr val="C0C0C0">
                      <a:alpha val="80000"/>
                    </a:srgbClr>
                  </a:outerShdw>
                </a:effectLst>
              </a:rPr>
              <a:t>Leyes </a:t>
            </a:r>
            <a:r>
              <a:rPr lang="es-ES" sz="2400" b="1" u="sng" kern="10" cap="all" dirty="0" err="1" smtClean="0">
                <a:ln w="12700">
                  <a:solidFill>
                    <a:srgbClr val="EAEAEA"/>
                  </a:solidFill>
                  <a:round/>
                  <a:headEnd/>
                  <a:tailEnd/>
                </a:ln>
                <a:effectLst>
                  <a:outerShdw dist="35921" dir="2700000" sy="50000" kx="2115830" algn="bl" rotWithShape="0">
                    <a:srgbClr val="C0C0C0">
                      <a:alpha val="80000"/>
                    </a:srgbClr>
                  </a:outerShdw>
                </a:effectLst>
              </a:rPr>
              <a:t>empiricas</a:t>
            </a:r>
            <a:r>
              <a:rPr lang="es-ES" sz="2400" b="1" u="sng" kern="10" cap="all" dirty="0" smtClean="0">
                <a:ln w="12700">
                  <a:solidFill>
                    <a:srgbClr val="EAEAEA"/>
                  </a:solidFill>
                  <a:round/>
                  <a:headEnd/>
                  <a:tailEnd/>
                </a:ln>
                <a:effectLst>
                  <a:outerShdw dist="35921" dir="2700000" sy="50000" kx="2115830" algn="bl" rotWithShape="0">
                    <a:srgbClr val="C0C0C0">
                      <a:alpha val="80000"/>
                    </a:srgbClr>
                  </a:outerShdw>
                </a:effectLst>
              </a:rPr>
              <a:t> de la radiación del cuerpo negro</a:t>
            </a:r>
            <a:endParaRPr lang="es-CO" sz="2400" b="1" u="sng" cap="all" dirty="0"/>
          </a:p>
        </p:txBody>
      </p:sp>
      <p:sp>
        <p:nvSpPr>
          <p:cNvPr id="3" name="2 Rectángulo"/>
          <p:cNvSpPr/>
          <p:nvPr/>
        </p:nvSpPr>
        <p:spPr>
          <a:xfrm>
            <a:off x="1043608" y="1700808"/>
            <a:ext cx="6984776" cy="3416320"/>
          </a:xfrm>
          <a:prstGeom prst="rect">
            <a:avLst/>
          </a:prstGeom>
        </p:spPr>
        <p:txBody>
          <a:bodyPr wrap="square">
            <a:spAutoFit/>
          </a:bodyPr>
          <a:lstStyle/>
          <a:p>
            <a:pPr marL="88900" indent="0">
              <a:buNone/>
            </a:pPr>
            <a:r>
              <a:rPr lang="es-ES" sz="2400" dirty="0" smtClean="0"/>
              <a:t>La energía radiada  R que corresponde a la energía por unidad de área y por unidad de tiempo:</a:t>
            </a:r>
          </a:p>
          <a:p>
            <a:endParaRPr lang="es-ES" sz="2400" dirty="0" smtClean="0"/>
          </a:p>
          <a:p>
            <a:pPr marL="88900" indent="0">
              <a:buNone/>
            </a:pPr>
            <a:endParaRPr lang="es-ES" sz="2400" dirty="0" smtClean="0"/>
          </a:p>
          <a:p>
            <a:pPr marL="88900" indent="0">
              <a:buNone/>
            </a:pPr>
            <a:endParaRPr lang="es-ES" sz="2400" dirty="0" smtClean="0"/>
          </a:p>
          <a:p>
            <a:pPr marL="88900" indent="0">
              <a:buNone/>
            </a:pPr>
            <a:r>
              <a:rPr lang="es-ES" sz="2400" dirty="0" smtClean="0"/>
              <a:t>Es proporcional a la cuarta potencia de la temperatura  así:     R =</a:t>
            </a:r>
            <a:r>
              <a:rPr lang="el-GR" sz="2400" dirty="0" smtClean="0"/>
              <a:t>σ</a:t>
            </a:r>
            <a:r>
              <a:rPr lang="es-ES" sz="2400" dirty="0" smtClean="0"/>
              <a:t>. T</a:t>
            </a:r>
            <a:r>
              <a:rPr lang="es-ES" sz="2400" baseline="30000" dirty="0" smtClean="0"/>
              <a:t>4</a:t>
            </a:r>
          </a:p>
          <a:p>
            <a:r>
              <a:rPr lang="es-ES" sz="2400" dirty="0" smtClean="0"/>
              <a:t>   Siendo </a:t>
            </a:r>
            <a:r>
              <a:rPr lang="el-GR" sz="2400" dirty="0" smtClean="0"/>
              <a:t>σ</a:t>
            </a:r>
            <a:r>
              <a:rPr lang="es-ES" sz="2400" dirty="0" smtClean="0"/>
              <a:t> = 5,67 x 10 </a:t>
            </a:r>
            <a:r>
              <a:rPr lang="es-ES" sz="2400" baseline="30000" dirty="0" smtClean="0"/>
              <a:t>-8 </a:t>
            </a:r>
            <a:r>
              <a:rPr lang="es-ES" sz="2400" dirty="0" smtClean="0"/>
              <a:t>watt/m</a:t>
            </a:r>
            <a:r>
              <a:rPr lang="es-ES" sz="2400" baseline="30000" dirty="0" smtClean="0"/>
              <a:t>2</a:t>
            </a:r>
            <a:r>
              <a:rPr lang="es-ES" sz="2400" dirty="0" smtClean="0"/>
              <a:t> k</a:t>
            </a:r>
            <a:r>
              <a:rPr lang="es-ES" sz="2400" baseline="30000" dirty="0" smtClean="0"/>
              <a:t>4</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2971800"/>
            <a:ext cx="1181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971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620688"/>
            <a:ext cx="6912768" cy="1292662"/>
          </a:xfrm>
          <a:prstGeom prst="rect">
            <a:avLst/>
          </a:prstGeom>
        </p:spPr>
        <p:txBody>
          <a:bodyPr wrap="square">
            <a:spAutoFit/>
          </a:bodyPr>
          <a:lstStyle/>
          <a:p>
            <a:r>
              <a:rPr lang="es-ES" dirty="0" smtClean="0"/>
              <a:t/>
            </a:r>
            <a:br>
              <a:rPr lang="es-ES" dirty="0" smtClean="0"/>
            </a:br>
            <a:r>
              <a:rPr lang="es-ES" sz="2000" dirty="0" smtClean="0"/>
              <a:t>Esta energía se denomina radiancia  y su relación con la densidad de energía esta dada como: </a:t>
            </a:r>
            <a:br>
              <a:rPr lang="es-ES" sz="2000" dirty="0" smtClean="0"/>
            </a:br>
            <a:endParaRPr lang="es-CO" sz="2000" dirty="0"/>
          </a:p>
        </p:txBody>
      </p:sp>
      <p:graphicFrame>
        <p:nvGraphicFramePr>
          <p:cNvPr id="3" name="2 Objeto"/>
          <p:cNvGraphicFramePr>
            <a:graphicFrameLocks noChangeAspect="1"/>
          </p:cNvGraphicFramePr>
          <p:nvPr>
            <p:extLst>
              <p:ext uri="{D42A27DB-BD31-4B8C-83A1-F6EECF244321}">
                <p14:modId xmlns:p14="http://schemas.microsoft.com/office/powerpoint/2010/main" val="404466275"/>
              </p:ext>
            </p:extLst>
          </p:nvPr>
        </p:nvGraphicFramePr>
        <p:xfrm>
          <a:off x="1403648" y="1700808"/>
          <a:ext cx="2870051" cy="1415879"/>
        </p:xfrm>
        <a:graphic>
          <a:graphicData uri="http://schemas.openxmlformats.org/presentationml/2006/ole">
            <mc:AlternateContent xmlns:mc="http://schemas.openxmlformats.org/markup-compatibility/2006">
              <mc:Choice xmlns:v="urn:schemas-microsoft-com:vml" Requires="v">
                <p:oleObj spid="_x0000_s11274" name="Ecuación" r:id="rId3" imgW="977476" imgH="482391" progId="Equation.3">
                  <p:embed/>
                </p:oleObj>
              </mc:Choice>
              <mc:Fallback>
                <p:oleObj name="Ecuación" r:id="rId3" imgW="977476" imgH="482391" progId="Equation.3">
                  <p:embed/>
                  <p:pic>
                    <p:nvPicPr>
                      <p:cNvPr id="0" name="3 Marcador de conten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00808"/>
                        <a:ext cx="2870051" cy="1415879"/>
                      </a:xfrm>
                      <a:prstGeom prst="rect">
                        <a:avLst/>
                      </a:prstGeom>
                      <a:noFill/>
                      <a:ln>
                        <a:noFill/>
                      </a:ln>
                    </p:spPr>
                  </p:pic>
                </p:oleObj>
              </mc:Fallback>
            </mc:AlternateContent>
          </a:graphicData>
        </a:graphic>
      </p:graphicFrame>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068960"/>
            <a:ext cx="42576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227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1124744"/>
            <a:ext cx="7128792" cy="1631216"/>
          </a:xfrm>
          <a:prstGeom prst="rect">
            <a:avLst/>
          </a:prstGeom>
        </p:spPr>
        <p:txBody>
          <a:bodyPr wrap="square">
            <a:spAutoFit/>
          </a:bodyPr>
          <a:lstStyle/>
          <a:p>
            <a:pPr algn="just"/>
            <a:r>
              <a:rPr lang="es-ES" sz="2000" dirty="0" smtClean="0"/>
              <a:t>A medida que aumenta la temperatura absoluta del cuerpo negro, el máximo de densidad de energía se va corriendo  hacia frecuencias mayores.</a:t>
            </a:r>
          </a:p>
          <a:p>
            <a:pPr algn="just"/>
            <a:r>
              <a:rPr lang="es-ES" sz="2000" dirty="0" smtClean="0"/>
              <a:t>La temperatura y a frecuencia son directamente proporcionales.</a:t>
            </a:r>
          </a:p>
        </p:txBody>
      </p:sp>
      <p:sp>
        <p:nvSpPr>
          <p:cNvPr id="3" name="2 CuadroTexto"/>
          <p:cNvSpPr txBox="1"/>
          <p:nvPr/>
        </p:nvSpPr>
        <p:spPr>
          <a:xfrm>
            <a:off x="1331640" y="500701"/>
            <a:ext cx="6552728" cy="461665"/>
          </a:xfrm>
          <a:prstGeom prst="rect">
            <a:avLst/>
          </a:prstGeom>
          <a:noFill/>
        </p:spPr>
        <p:txBody>
          <a:bodyPr wrap="square" rtlCol="0">
            <a:spAutoFit/>
          </a:bodyPr>
          <a:lstStyle/>
          <a:p>
            <a:pPr algn="ctr"/>
            <a:r>
              <a:rPr lang="es-CO" sz="2400" b="1" u="sng" dirty="0" smtClean="0"/>
              <a:t>LEY DE DESPLAZAMIENTO DE WIEN</a:t>
            </a:r>
            <a:endParaRPr lang="es-CO" sz="2400" b="1" u="sng" dirty="0"/>
          </a:p>
        </p:txBody>
      </p:sp>
      <mc:AlternateContent xmlns:mc="http://schemas.openxmlformats.org/markup-compatibility/2006" xmlns:a14="http://schemas.microsoft.com/office/drawing/2010/main">
        <mc:Choice Requires="a14">
          <p:sp>
            <p:nvSpPr>
              <p:cNvPr id="5" name="4 Rectángulo"/>
              <p:cNvSpPr/>
              <p:nvPr/>
            </p:nvSpPr>
            <p:spPr>
              <a:xfrm>
                <a:off x="4847935" y="3091978"/>
                <a:ext cx="367240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O" sz="2400" b="1" i="1">
                          <a:latin typeface="Cambria Math"/>
                        </a:rPr>
                        <m:t>𝑻</m:t>
                      </m:r>
                      <m:sSub>
                        <m:sSubPr>
                          <m:ctrlPr>
                            <a:rPr lang="es-CO" sz="2400" b="1" i="1">
                              <a:latin typeface="Cambria Math"/>
                            </a:rPr>
                          </m:ctrlPr>
                        </m:sSubPr>
                        <m:e>
                          <m:r>
                            <a:rPr lang="es-CO" sz="2400" b="1" i="1">
                              <a:latin typeface="Cambria Math"/>
                            </a:rPr>
                            <m:t>𝝀</m:t>
                          </m:r>
                        </m:e>
                        <m:sub>
                          <m:r>
                            <a:rPr lang="es-CO" sz="2400" b="1" i="1">
                              <a:latin typeface="Cambria Math"/>
                            </a:rPr>
                            <m:t>𝒎𝒂𝒙</m:t>
                          </m:r>
                        </m:sub>
                      </m:sSub>
                      <m:r>
                        <a:rPr lang="es-CO" sz="2400" b="1" i="1">
                          <a:latin typeface="Cambria Math"/>
                        </a:rPr>
                        <m:t>=</m:t>
                      </m:r>
                      <m:r>
                        <a:rPr lang="es-CO" sz="2400" b="1" i="1">
                          <a:latin typeface="Cambria Math"/>
                        </a:rPr>
                        <m:t>𝟎</m:t>
                      </m:r>
                      <m:r>
                        <a:rPr lang="es-CO" sz="2400" b="1" i="1">
                          <a:latin typeface="Cambria Math"/>
                        </a:rPr>
                        <m:t>,</m:t>
                      </m:r>
                      <m:r>
                        <a:rPr lang="es-CO" sz="2400" b="1" i="1">
                          <a:latin typeface="Cambria Math"/>
                        </a:rPr>
                        <m:t>𝟎𝟎𝟐𝟖𝟗𝟖</m:t>
                      </m:r>
                      <m:r>
                        <a:rPr lang="es-CO" sz="2400" b="1" i="1">
                          <a:latin typeface="Cambria Math"/>
                        </a:rPr>
                        <m:t> </m:t>
                      </m:r>
                      <m:r>
                        <a:rPr lang="es-CO" sz="2400" b="1" i="1">
                          <a:latin typeface="Cambria Math"/>
                        </a:rPr>
                        <m:t>𝒎𝑲</m:t>
                      </m:r>
                    </m:oMath>
                  </m:oMathPara>
                </a14:m>
                <a:endParaRPr lang="es-CO" sz="2400" b="1" dirty="0"/>
              </a:p>
            </p:txBody>
          </p:sp>
        </mc:Choice>
        <mc:Fallback xmlns="">
          <p:sp>
            <p:nvSpPr>
              <p:cNvPr id="5" name="4 Rectángulo"/>
              <p:cNvSpPr>
                <a:spLocks noRot="1" noChangeAspect="1" noMove="1" noResize="1" noEditPoints="1" noAdjustHandles="1" noChangeArrowheads="1" noChangeShapeType="1" noTextEdit="1"/>
              </p:cNvSpPr>
              <p:nvPr/>
            </p:nvSpPr>
            <p:spPr>
              <a:xfrm>
                <a:off x="4847935" y="3091978"/>
                <a:ext cx="3672408" cy="461665"/>
              </a:xfrm>
              <a:prstGeom prst="rect">
                <a:avLst/>
              </a:prstGeom>
              <a:blipFill rotWithShape="1">
                <a:blip r:embed="rId2"/>
                <a:stretch>
                  <a:fillRect/>
                </a:stretch>
              </a:blipFill>
            </p:spPr>
            <p:txBody>
              <a:bodyPr/>
              <a:lstStyle/>
              <a:p>
                <a:r>
                  <a:rPr lang="es-CO">
                    <a:noFill/>
                  </a:rPr>
                  <a:t> </a:t>
                </a:r>
              </a:p>
            </p:txBody>
          </p:sp>
        </mc:Fallback>
      </mc:AlternateContent>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29" y="2924944"/>
            <a:ext cx="377800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880" y="4293096"/>
            <a:ext cx="3195512" cy="132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259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5656" y="553593"/>
            <a:ext cx="6086822" cy="830997"/>
          </a:xfrm>
          <a:prstGeom prst="rect">
            <a:avLst/>
          </a:prstGeom>
          <a:noFill/>
        </p:spPr>
        <p:txBody>
          <a:bodyPr wrap="square" rtlCol="0">
            <a:spAutoFit/>
          </a:bodyPr>
          <a:lstStyle/>
          <a:p>
            <a:pPr algn="ctr"/>
            <a:r>
              <a:rPr lang="es-CO" sz="2400" dirty="0" smtClean="0">
                <a:effectLst>
                  <a:outerShdw blurRad="38100" dist="38100" dir="2700000" algn="tl">
                    <a:srgbClr val="000000">
                      <a:alpha val="43137"/>
                    </a:srgbClr>
                  </a:outerShdw>
                </a:effectLst>
              </a:rPr>
              <a:t>LEYES TEORICAS DE LA RADIACION DEL CUERPO NEGRO</a:t>
            </a:r>
            <a:endParaRPr lang="es-CO" sz="2400" dirty="0">
              <a:effectLst>
                <a:outerShdw blurRad="38100" dist="38100" dir="2700000" algn="tl">
                  <a:srgbClr val="000000">
                    <a:alpha val="43137"/>
                  </a:srgbClr>
                </a:outerShdw>
              </a:effectLst>
            </a:endParaRPr>
          </a:p>
        </p:txBody>
      </p:sp>
      <p:sp>
        <p:nvSpPr>
          <p:cNvPr id="3" name="2 Rectángulo"/>
          <p:cNvSpPr/>
          <p:nvPr/>
        </p:nvSpPr>
        <p:spPr>
          <a:xfrm>
            <a:off x="1421841" y="1484784"/>
            <a:ext cx="6552728" cy="2246769"/>
          </a:xfrm>
          <a:prstGeom prst="rect">
            <a:avLst/>
          </a:prstGeom>
        </p:spPr>
        <p:txBody>
          <a:bodyPr wrap="square">
            <a:spAutoFit/>
          </a:bodyPr>
          <a:lstStyle/>
          <a:p>
            <a:pPr marL="342900" lvl="0" indent="-342900" algn="just">
              <a:spcBef>
                <a:spcPts val="800"/>
              </a:spcBef>
            </a:pPr>
            <a:r>
              <a:rPr lang="es-ES" sz="2000" dirty="0" smtClean="0">
                <a:solidFill>
                  <a:srgbClr val="000000"/>
                </a:solidFill>
                <a:latin typeface="Franklin Gothic Book"/>
              </a:rPr>
              <a:t>	En </a:t>
            </a:r>
            <a:r>
              <a:rPr lang="es-ES" sz="2000" dirty="0">
                <a:solidFill>
                  <a:srgbClr val="000000"/>
                </a:solidFill>
                <a:latin typeface="Franklin Gothic Book"/>
              </a:rPr>
              <a:t>1893 Wien estableció la siguiente relación para calcular la densidad de energía radiada en función de la frecuencia y de la temperatura, donde C</a:t>
            </a:r>
            <a:r>
              <a:rPr lang="es-ES" sz="2000" baseline="-25000" dirty="0">
                <a:solidFill>
                  <a:srgbClr val="000000"/>
                </a:solidFill>
                <a:latin typeface="Franklin Gothic Book"/>
              </a:rPr>
              <a:t>1</a:t>
            </a:r>
            <a:r>
              <a:rPr lang="es-ES" sz="2000" dirty="0">
                <a:solidFill>
                  <a:srgbClr val="000000"/>
                </a:solidFill>
                <a:latin typeface="Franklin Gothic Book"/>
              </a:rPr>
              <a:t> y C</a:t>
            </a:r>
            <a:r>
              <a:rPr lang="es-ES" sz="2000" baseline="-25000" dirty="0">
                <a:solidFill>
                  <a:srgbClr val="000000"/>
                </a:solidFill>
                <a:latin typeface="Franklin Gothic Book"/>
              </a:rPr>
              <a:t>2</a:t>
            </a:r>
            <a:r>
              <a:rPr lang="es-ES" sz="2000" dirty="0">
                <a:solidFill>
                  <a:srgbClr val="000000"/>
                </a:solidFill>
                <a:latin typeface="Franklin Gothic Book"/>
              </a:rPr>
              <a:t> son constantes arbitrarias que se ajustan a la curva. Esta formula se ajusta muy bien para frecuencias grandes pero para las pequeñas se aleja bastante de la parte </a:t>
            </a:r>
            <a:r>
              <a:rPr lang="es-ES" sz="2000" dirty="0" smtClean="0">
                <a:solidFill>
                  <a:srgbClr val="000000"/>
                </a:solidFill>
                <a:latin typeface="Franklin Gothic Book"/>
              </a:rPr>
              <a:t>experimental.</a:t>
            </a:r>
            <a:endParaRPr lang="es-ES" sz="2000" dirty="0">
              <a:solidFill>
                <a:srgbClr val="000000"/>
              </a:solidFill>
              <a:latin typeface="Franklin Gothic Book"/>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991" y="3956298"/>
            <a:ext cx="3086427" cy="119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32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334988" y="1000108"/>
            <a:ext cx="8094664" cy="4786346"/>
          </a:xfrm>
          <a:prstGeom prst="rect">
            <a:avLst/>
          </a:prstGeom>
          <a:noFill/>
          <a:ln w="9525">
            <a:noFill/>
            <a:miter lim="800000"/>
            <a:headEnd/>
            <a:tailEnd/>
          </a:ln>
          <a:effectLst/>
        </p:spPr>
      </p:pic>
    </p:spTree>
    <p:extLst>
      <p:ext uri="{BB962C8B-B14F-4D97-AF65-F5344CB8AC3E}">
        <p14:creationId xmlns:p14="http://schemas.microsoft.com/office/powerpoint/2010/main" val="3291243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051720" y="655457"/>
            <a:ext cx="4536504" cy="461665"/>
          </a:xfrm>
          <a:prstGeom prst="rect">
            <a:avLst/>
          </a:prstGeom>
          <a:noFill/>
        </p:spPr>
        <p:txBody>
          <a:bodyPr wrap="square" rtlCol="0">
            <a:spAutoFit/>
          </a:bodyPr>
          <a:lstStyle/>
          <a:p>
            <a:pPr algn="ctr"/>
            <a:r>
              <a:rPr lang="es-CO" sz="2400" dirty="0" smtClean="0">
                <a:effectLst>
                  <a:outerShdw blurRad="38100" dist="38100" dir="2700000" algn="tl">
                    <a:srgbClr val="000000">
                      <a:alpha val="43137"/>
                    </a:srgbClr>
                  </a:outerShdw>
                </a:effectLst>
              </a:rPr>
              <a:t>CATASTROFE   ULTRAVIOLETA</a:t>
            </a:r>
            <a:endParaRPr lang="es-CO" sz="2400" dirty="0">
              <a:effectLst>
                <a:outerShdw blurRad="38100" dist="38100" dir="2700000" algn="tl">
                  <a:srgbClr val="000000">
                    <a:alpha val="43137"/>
                  </a:srgbClr>
                </a:outerShdw>
              </a:effectLst>
            </a:endParaRPr>
          </a:p>
        </p:txBody>
      </p:sp>
      <p:sp>
        <p:nvSpPr>
          <p:cNvPr id="4" name="3 Rectángulo"/>
          <p:cNvSpPr/>
          <p:nvPr/>
        </p:nvSpPr>
        <p:spPr>
          <a:xfrm>
            <a:off x="2754094" y="1412776"/>
            <a:ext cx="4318618" cy="461665"/>
          </a:xfrm>
          <a:prstGeom prst="rect">
            <a:avLst/>
          </a:prstGeom>
        </p:spPr>
        <p:txBody>
          <a:bodyPr wrap="none">
            <a:spAutoFit/>
          </a:bodyPr>
          <a:lstStyle/>
          <a:p>
            <a:r>
              <a:rPr lang="es-CO" sz="2400" b="1" u="sng" dirty="0" smtClean="0"/>
              <a:t>LEY DE RAYLEIGHT  -  JEANS </a:t>
            </a:r>
            <a:endParaRPr lang="es-CO" sz="2400" b="1" u="sng"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41941"/>
            <a:ext cx="18669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754094" y="2060848"/>
            <a:ext cx="6138386" cy="3416320"/>
          </a:xfrm>
          <a:prstGeom prst="rect">
            <a:avLst/>
          </a:prstGeom>
          <a:noFill/>
        </p:spPr>
        <p:txBody>
          <a:bodyPr wrap="square" rtlCol="0">
            <a:spAutoFit/>
          </a:bodyPr>
          <a:lstStyle/>
          <a:p>
            <a:r>
              <a:rPr lang="es-CO" sz="2400" dirty="0" smtClean="0"/>
              <a:t>En el siglo XIX los físicos ya tenían a su disposición el electromagnetismo de Maxwell y la termodinámica.</a:t>
            </a:r>
          </a:p>
          <a:p>
            <a:r>
              <a:rPr lang="es-CO" sz="2400" dirty="0" smtClean="0"/>
              <a:t>Esto es lo que hace falta para el estudiar el equilibrio de un sistema de radiación electromagnética, como es el caso.</a:t>
            </a:r>
          </a:p>
          <a:p>
            <a:r>
              <a:rPr lang="es-CO" sz="2400" dirty="0" smtClean="0"/>
              <a:t>Así que se pusieron a buscar formulas que dieran el comportamiento que vemos en el cuerpo negro a saber: </a:t>
            </a:r>
            <a:endParaRPr lang="es-CO" sz="2400" dirty="0"/>
          </a:p>
        </p:txBody>
      </p:sp>
    </p:spTree>
    <p:extLst>
      <p:ext uri="{BB962C8B-B14F-4D97-AF65-F5344CB8AC3E}">
        <p14:creationId xmlns:p14="http://schemas.microsoft.com/office/powerpoint/2010/main" val="4192785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908720"/>
            <a:ext cx="752475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227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76672"/>
            <a:ext cx="8064896" cy="1938992"/>
          </a:xfrm>
          <a:prstGeom prst="rect">
            <a:avLst/>
          </a:prstGeom>
        </p:spPr>
        <p:txBody>
          <a:bodyPr wrap="square">
            <a:spAutoFit/>
          </a:bodyPr>
          <a:lstStyle/>
          <a:p>
            <a:pPr algn="ctr"/>
            <a:r>
              <a:rPr lang="es-ES" sz="2400" dirty="0" smtClean="0"/>
              <a:t>CONSIDERACIONES</a:t>
            </a:r>
          </a:p>
          <a:p>
            <a:pPr marL="342900" indent="-342900">
              <a:buFont typeface="Arial" panose="020B0604020202020204" pitchFamily="34" charset="0"/>
              <a:buChar char="•"/>
            </a:pPr>
            <a:r>
              <a:rPr lang="es-ES" sz="2400" dirty="0" smtClean="0"/>
              <a:t>La física clásica puede describir teóricamente la distribución emitida por el cuerpo negro.</a:t>
            </a:r>
          </a:p>
          <a:p>
            <a:pPr marL="342900" indent="-342900">
              <a:buFont typeface="Arial" panose="020B0604020202020204" pitchFamily="34" charset="0"/>
              <a:buChar char="•"/>
            </a:pPr>
            <a:r>
              <a:rPr lang="es-ES" sz="2400" dirty="0" smtClean="0"/>
              <a:t>El cuerpo negro y la radiación que emite debe estar en equilibrio térmico</a:t>
            </a:r>
          </a:p>
        </p:txBody>
      </p:sp>
      <p:sp>
        <p:nvSpPr>
          <p:cNvPr id="3" name="2 Rectángulo"/>
          <p:cNvSpPr/>
          <p:nvPr/>
        </p:nvSpPr>
        <p:spPr>
          <a:xfrm>
            <a:off x="617743" y="2425683"/>
            <a:ext cx="7632848" cy="2308324"/>
          </a:xfrm>
          <a:prstGeom prst="rect">
            <a:avLst/>
          </a:prstGeom>
        </p:spPr>
        <p:txBody>
          <a:bodyPr wrap="square">
            <a:spAutoFit/>
          </a:bodyPr>
          <a:lstStyle/>
          <a:p>
            <a:pPr marL="342900" indent="-342900">
              <a:buFont typeface="Arial" panose="020B0604020202020204" pitchFamily="34" charset="0"/>
              <a:buChar char="•"/>
            </a:pPr>
            <a:r>
              <a:rPr lang="es-ES" sz="2400" u="sng" dirty="0" smtClean="0">
                <a:solidFill>
                  <a:schemeClr val="accent2">
                    <a:lumMod val="75000"/>
                  </a:schemeClr>
                </a:solidFill>
              </a:rPr>
              <a:t>Al calentar el cuerpo negro los electrones de los átomos que lo constituyen oscilan alrededor de un posición de equilibrio y estas cargas en movimiento emiten radiación que tiene una frecuencia igual a la frecuencia de la carga oscilante.</a:t>
            </a:r>
          </a:p>
          <a:p>
            <a:r>
              <a:rPr lang="es-ES" sz="2400" dirty="0"/>
              <a:t> </a:t>
            </a:r>
            <a:r>
              <a:rPr lang="es-ES" sz="2400" dirty="0" smtClean="0"/>
              <a:t>   La energía promedio de las cargas oscilantes  es:   </a:t>
            </a:r>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3843597430"/>
              </p:ext>
            </p:extLst>
          </p:nvPr>
        </p:nvGraphicFramePr>
        <p:xfrm>
          <a:off x="3286125" y="4929189"/>
          <a:ext cx="2293987" cy="815794"/>
        </p:xfrm>
        <a:graphic>
          <a:graphicData uri="http://schemas.openxmlformats.org/presentationml/2006/ole">
            <mc:AlternateContent xmlns:mc="http://schemas.openxmlformats.org/markup-compatibility/2006">
              <mc:Choice xmlns:v="urn:schemas-microsoft-com:vml" Requires="v">
                <p:oleObj spid="_x0000_s14343" name="Ecuación" r:id="rId3" imgW="571252" imgH="203112" progId="Equation.3">
                  <p:embed/>
                </p:oleObj>
              </mc:Choice>
              <mc:Fallback>
                <p:oleObj name="Ecuación" r:id="rId3" imgW="571252" imgH="203112" progId="Equation.3">
                  <p:embed/>
                  <p:pic>
                    <p:nvPicPr>
                      <p:cNvPr id="0" name="5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4929189"/>
                        <a:ext cx="2293987" cy="81579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98324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3"/>
          </p:nvPr>
        </p:nvSpPr>
        <p:spPr>
          <a:xfrm>
            <a:off x="1143000" y="731520"/>
            <a:ext cx="6400800" cy="5001736"/>
          </a:xfrm>
        </p:spPr>
        <p:txBody>
          <a:bodyPr>
            <a:normAutofit lnSpcReduction="10000"/>
          </a:bodyPr>
          <a:lstStyle/>
          <a:p>
            <a:r>
              <a:rPr lang="es-CO" u="sng" dirty="0" smtClean="0">
                <a:effectLst>
                  <a:outerShdw blurRad="38100" dist="38100" dir="2700000" algn="tl">
                    <a:srgbClr val="000000">
                      <a:alpha val="43137"/>
                    </a:srgbClr>
                  </a:outerShdw>
                </a:effectLst>
              </a:rPr>
              <a:t>RADIACIÓN</a:t>
            </a:r>
            <a:r>
              <a:rPr lang="es-CO" u="sng" dirty="0" smtClean="0"/>
              <a:t>:</a:t>
            </a:r>
          </a:p>
          <a:p>
            <a:pPr marL="45720" indent="0">
              <a:buNone/>
            </a:pPr>
            <a:r>
              <a:rPr lang="es-CO" dirty="0" smtClean="0"/>
              <a:t>UNA DE LAS FORMAS DE CONDUCIR, CALOR.</a:t>
            </a:r>
          </a:p>
          <a:p>
            <a:pPr marL="45720" indent="0">
              <a:buNone/>
            </a:pPr>
            <a:r>
              <a:rPr lang="es-CO" dirty="0" smtClean="0"/>
              <a:t>SIEMPRE TIENE UNA ONDA ASOCIADA.</a:t>
            </a:r>
          </a:p>
          <a:p>
            <a:pPr marL="45720" indent="0">
              <a:buNone/>
            </a:pPr>
            <a:r>
              <a:rPr lang="es-CO" dirty="0" smtClean="0"/>
              <a:t>EJEMPLO: LA RADIACIÓN QUE RECIBIMOS DEL SOL, LLEGA A NUESTRO PLANETA, A TRAVÉS DE UN ESPACIO VACIO. ESO SOLO ES POSIBLE CUANDO LA ONDA ES ELECTROMAGNETICA</a:t>
            </a:r>
          </a:p>
          <a:p>
            <a:r>
              <a:rPr lang="es-CO" u="sng" dirty="0" smtClean="0">
                <a:effectLst>
                  <a:outerShdw blurRad="38100" dist="38100" dir="2700000" algn="tl">
                    <a:srgbClr val="000000">
                      <a:alpha val="43137"/>
                    </a:srgbClr>
                  </a:outerShdw>
                </a:effectLst>
              </a:rPr>
              <a:t>RADIACION TERMICA:</a:t>
            </a:r>
          </a:p>
          <a:p>
            <a:pPr marL="45720" indent="0">
              <a:buNone/>
            </a:pPr>
            <a:r>
              <a:rPr lang="es-CO" dirty="0" smtClean="0"/>
              <a:t>UN CUERPO POR EL SOLO HECHO DE ESTAR A UNA DETERMINADA TEMPERATURA EMITE RADIACIÓN, </a:t>
            </a:r>
          </a:p>
          <a:p>
            <a:pPr marL="45720" indent="0">
              <a:buNone/>
            </a:pPr>
            <a:r>
              <a:rPr lang="es-CO" dirty="0" smtClean="0"/>
              <a:t>LA RADIACIÓN ES EMITIDA EN TODAS LAS FRECUENCIAS , PERO EMITE MAS INTENSAMENTE PARA UNA FRECUENCIA ESPECIFICA QUE SE PUEDE CALCULAR </a:t>
            </a:r>
          </a:p>
          <a:p>
            <a:pPr marL="45720" indent="0">
              <a:buNone/>
            </a:pPr>
            <a:endParaRPr lang="es-CO" dirty="0"/>
          </a:p>
        </p:txBody>
      </p:sp>
    </p:spTree>
    <p:extLst>
      <p:ext uri="{BB962C8B-B14F-4D97-AF65-F5344CB8AC3E}">
        <p14:creationId xmlns:p14="http://schemas.microsoft.com/office/powerpoint/2010/main" val="3063359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548680"/>
            <a:ext cx="7272808" cy="1200329"/>
          </a:xfrm>
          <a:prstGeom prst="rect">
            <a:avLst/>
          </a:prstGeom>
        </p:spPr>
        <p:txBody>
          <a:bodyPr wrap="square">
            <a:spAutoFit/>
          </a:bodyPr>
          <a:lstStyle/>
          <a:p>
            <a:r>
              <a:rPr lang="es-ES" sz="2400" dirty="0" smtClean="0"/>
              <a:t>Teniendo en cuenta  la </a:t>
            </a:r>
            <a:r>
              <a:rPr lang="es-ES" sz="2400" dirty="0" err="1" smtClean="0"/>
              <a:t>equipartición</a:t>
            </a:r>
            <a:r>
              <a:rPr lang="es-ES" sz="2400" dirty="0" smtClean="0"/>
              <a:t> de la energía encontraron la siguiente relación entre la densidad de energía y la frecuencia.</a:t>
            </a:r>
            <a:endParaRPr lang="es-E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7" y="1916832"/>
            <a:ext cx="32480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115616" y="3408574"/>
            <a:ext cx="6984775" cy="2308324"/>
          </a:xfrm>
          <a:prstGeom prst="rect">
            <a:avLst/>
          </a:prstGeom>
        </p:spPr>
        <p:txBody>
          <a:bodyPr wrap="square">
            <a:spAutoFit/>
          </a:bodyPr>
          <a:lstStyle/>
          <a:p>
            <a:pPr algn="just"/>
            <a:r>
              <a:rPr lang="es-ES" sz="2400" dirty="0" smtClean="0"/>
              <a:t>Esto implica que conforme aumente la frecuencia, la densidad de energía va en aumento, y esto no se da en los resultados experimentales, específicamente para frecuencias grandes, esto se llamo CATASTROFE ULTRAVIOLETA</a:t>
            </a:r>
            <a:endParaRPr lang="es-ES" sz="2400" dirty="0"/>
          </a:p>
        </p:txBody>
      </p:sp>
    </p:spTree>
    <p:extLst>
      <p:ext uri="{BB962C8B-B14F-4D97-AF65-F5344CB8AC3E}">
        <p14:creationId xmlns:p14="http://schemas.microsoft.com/office/powerpoint/2010/main" val="3951060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Resultado de imagen para ESPECTRO DE LA LUZ S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458" y="779811"/>
            <a:ext cx="365910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Resultado de imagen para ESPECTRO DE LA LU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84528"/>
            <a:ext cx="6624812" cy="327151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947621" y="174019"/>
            <a:ext cx="6984776" cy="369332"/>
          </a:xfrm>
          <a:prstGeom prst="rect">
            <a:avLst/>
          </a:prstGeom>
          <a:noFill/>
        </p:spPr>
        <p:txBody>
          <a:bodyPr wrap="square" rtlCol="0">
            <a:spAutoFit/>
          </a:bodyPr>
          <a:lstStyle/>
          <a:p>
            <a:pPr algn="ctr"/>
            <a:r>
              <a:rPr lang="es-CO" dirty="0" smtClean="0"/>
              <a:t>ESPECTRO ELECTROMAGNETICO</a:t>
            </a:r>
            <a:endParaRPr lang="es-CO" dirty="0"/>
          </a:p>
        </p:txBody>
      </p:sp>
    </p:spTree>
    <p:extLst>
      <p:ext uri="{BB962C8B-B14F-4D97-AF65-F5344CB8AC3E}">
        <p14:creationId xmlns:p14="http://schemas.microsoft.com/office/powerpoint/2010/main" val="239642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725144"/>
            <a:ext cx="6512511" cy="1143000"/>
          </a:xfrm>
        </p:spPr>
        <p:txBody>
          <a:bodyPr/>
          <a:lstStyle/>
          <a:p>
            <a:pPr marL="0" indent="0" algn="l">
              <a:buNone/>
            </a:pPr>
            <a:r>
              <a:rPr lang="es-CO" sz="1800" dirty="0" smtClean="0"/>
              <a:t>LA ESTUFA DE LA FOTOGRAFIA ESTA EMITIENDO VARIAS FRECUENCIA, HAY ONDAS INFRARROJAS PORQUE CALIENTA, PERO LA MÁS INTENSA ES LA LUZ ROJA, ALCANZAN TEMPERATURA DE ALREDEDOR DE 300°C</a:t>
            </a:r>
            <a:endParaRPr lang="es-CO" sz="1800" dirty="0"/>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3062766" y="731838"/>
            <a:ext cx="3093410" cy="403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691680" y="260648"/>
            <a:ext cx="5544616" cy="369332"/>
          </a:xfrm>
          <a:prstGeom prst="rect">
            <a:avLst/>
          </a:prstGeom>
          <a:noFill/>
        </p:spPr>
        <p:txBody>
          <a:bodyPr wrap="square" rtlCol="0">
            <a:spAutoFit/>
          </a:bodyPr>
          <a:lstStyle/>
          <a:p>
            <a:pPr algn="ctr"/>
            <a:r>
              <a:rPr lang="es-CO" dirty="0" smtClean="0"/>
              <a:t>RADIACION TERMICA</a:t>
            </a:r>
            <a:endParaRPr lang="es-CO" dirty="0"/>
          </a:p>
        </p:txBody>
      </p:sp>
    </p:spTree>
    <p:extLst>
      <p:ext uri="{BB962C8B-B14F-4D97-AF65-F5344CB8AC3E}">
        <p14:creationId xmlns:p14="http://schemas.microsoft.com/office/powerpoint/2010/main" val="3661320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3289" y="5085184"/>
            <a:ext cx="6523127" cy="792088"/>
          </a:xfrm>
        </p:spPr>
        <p:txBody>
          <a:bodyPr/>
          <a:lstStyle/>
          <a:p>
            <a:pPr marL="0" indent="0" algn="l">
              <a:buNone/>
            </a:pPr>
            <a:r>
              <a:rPr lang="es-CO" sz="2200" dirty="0" smtClean="0">
                <a:effectLst>
                  <a:outerShdw blurRad="38100" dist="38100" dir="2700000" algn="tl">
                    <a:srgbClr val="000000">
                      <a:alpha val="43137"/>
                    </a:srgbClr>
                  </a:outerShdw>
                  <a:reflection blurRad="6350" stA="55000" endA="300" endPos="45500" dir="5400000" sy="-100000" algn="bl" rotWithShape="0"/>
                </a:effectLst>
              </a:rPr>
              <a:t>Soldadura de Acero inoxidable, radiación predominante color azul, hasta 1000 °C</a:t>
            </a:r>
            <a:endParaRPr lang="es-CO" sz="2200" dirty="0">
              <a:effectLst>
                <a:outerShdw blurRad="38100" dist="38100" dir="2700000" algn="tl">
                  <a:srgbClr val="000000">
                    <a:alpha val="43137"/>
                  </a:srgbClr>
                </a:outerShdw>
                <a:reflection blurRad="6350" stA="55000" endA="300" endPos="45500" dir="5400000" sy="-100000" algn="bl" rotWithShape="0"/>
              </a:effectLst>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909900" y="731838"/>
            <a:ext cx="5830451" cy="416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661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800" dirty="0" smtClean="0"/>
              <a:t>BOMBILLA DE FILAMENTO</a:t>
            </a:r>
            <a:endParaRPr lang="es-CO" sz="2800" dirty="0"/>
          </a:p>
        </p:txBody>
      </p:sp>
      <p:sp>
        <p:nvSpPr>
          <p:cNvPr id="3" name="2 Marcador de contenido"/>
          <p:cNvSpPr>
            <a:spLocks noGrp="1"/>
          </p:cNvSpPr>
          <p:nvPr>
            <p:ph sz="quarter" idx="13"/>
          </p:nvPr>
        </p:nvSpPr>
        <p:spPr/>
        <p:txBody>
          <a:bodyPr/>
          <a:lstStyle/>
          <a:p>
            <a:endParaRPr lang="es-CO"/>
          </a:p>
        </p:txBody>
      </p:sp>
      <p:pic>
        <p:nvPicPr>
          <p:cNvPr id="16386" name="Picture 2" descr="Resultado de imagen para COLOR ASOCIADO A UNA TEMPER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8001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01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143000" y="731520"/>
            <a:ext cx="7173416" cy="4857720"/>
          </a:xfrm>
        </p:spPr>
        <p:txBody>
          <a:bodyPr>
            <a:noAutofit/>
          </a:bodyPr>
          <a:lstStyle/>
          <a:p>
            <a:pPr algn="just"/>
            <a:endParaRPr lang="es-CO" sz="2400" dirty="0" smtClean="0"/>
          </a:p>
          <a:p>
            <a:pPr algn="just"/>
            <a:r>
              <a:rPr lang="es-CO" sz="2400" u="sng" dirty="0" smtClean="0"/>
              <a:t>CUERPO NEGRO:</a:t>
            </a:r>
          </a:p>
          <a:p>
            <a:pPr marL="45720" indent="0" algn="just">
              <a:buNone/>
            </a:pPr>
            <a:r>
              <a:rPr lang="es-CO" sz="2400" dirty="0" smtClean="0"/>
              <a:t>Un </a:t>
            </a:r>
            <a:r>
              <a:rPr lang="es-CO" sz="2400" dirty="0"/>
              <a:t>cuerpo negro es aquel que absorbe toda la radiación (en todas las frecuencias) que le llega. Generalmente se piensa en un cuerpo negro como en una caja cerrada donde la materia y la radiación están en equilibrio. Por lo tanto, todo lo que es absorbido vuelve a ser emitido y la radiación está, de manera efectiva, rebotando por las paredes.  Este sistema es ciertamente ideal, en la vida real no existe nada que absorba a todas las frecuencias por igual.</a:t>
            </a:r>
          </a:p>
        </p:txBody>
      </p:sp>
    </p:spTree>
    <p:extLst>
      <p:ext uri="{BB962C8B-B14F-4D97-AF65-F5344CB8AC3E}">
        <p14:creationId xmlns:p14="http://schemas.microsoft.com/office/powerpoint/2010/main" val="3788820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5504059" y="4437112"/>
            <a:ext cx="3346704" cy="648072"/>
          </a:xfrm>
        </p:spPr>
        <p:txBody>
          <a:bodyPr/>
          <a:lstStyle/>
          <a:p>
            <a:r>
              <a:rPr lang="es-CO" sz="2200" dirty="0" smtClean="0"/>
              <a:t>CUERPO NEGRO</a:t>
            </a:r>
          </a:p>
        </p:txBody>
      </p:sp>
      <p:sp>
        <p:nvSpPr>
          <p:cNvPr id="7" name="6 Marcador de texto"/>
          <p:cNvSpPr>
            <a:spLocks noGrp="1"/>
          </p:cNvSpPr>
          <p:nvPr>
            <p:ph type="body" sz="quarter" idx="3"/>
          </p:nvPr>
        </p:nvSpPr>
        <p:spPr>
          <a:xfrm>
            <a:off x="4570243" y="166510"/>
            <a:ext cx="3816424" cy="750594"/>
          </a:xfrm>
        </p:spPr>
        <p:txBody>
          <a:bodyPr/>
          <a:lstStyle/>
          <a:p>
            <a:r>
              <a:rPr lang="es-CO" sz="2200" dirty="0" smtClean="0"/>
              <a:t>SUPERFICIE REFRACTARIA</a:t>
            </a:r>
            <a:endParaRPr lang="es-CO" sz="2200"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87624" y="908720"/>
            <a:ext cx="300357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88024" y="980728"/>
            <a:ext cx="3346450" cy="271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90" y="3717032"/>
            <a:ext cx="2593414" cy="230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4 Marcador de texto"/>
          <p:cNvSpPr txBox="1">
            <a:spLocks/>
          </p:cNvSpPr>
          <p:nvPr/>
        </p:nvSpPr>
        <p:spPr>
          <a:xfrm>
            <a:off x="1196008" y="269032"/>
            <a:ext cx="3346704" cy="64807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r>
              <a:rPr lang="es-CO" sz="2200" smtClean="0"/>
              <a:t>SUPERFICIE LISA</a:t>
            </a:r>
            <a:endParaRPr lang="es-CO" sz="2200"/>
          </a:p>
        </p:txBody>
      </p:sp>
    </p:spTree>
    <p:extLst>
      <p:ext uri="{BB962C8B-B14F-4D97-AF65-F5344CB8AC3E}">
        <p14:creationId xmlns:p14="http://schemas.microsoft.com/office/powerpoint/2010/main" val="523572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143000" y="731520"/>
            <a:ext cx="6400800" cy="5548400"/>
          </a:xfrm>
        </p:spPr>
        <p:txBody>
          <a:bodyPr>
            <a:normAutofit/>
          </a:bodyPr>
          <a:lstStyle/>
          <a:p>
            <a:pPr algn="just" fontAlgn="base"/>
            <a:r>
              <a:rPr lang="es-CO" sz="2400" dirty="0"/>
              <a:t>Evidentemente este sistema tiene que estar cerrado para que el equilibrio térmico sea posible. Sin embargo, podemos pensar que hacemos un agujero minúsculo por el que la radiación escapa de muy poco en poco y eso nos permite ver qué frecuencias y con qué intensidad está la radiación dentro del cuerpo negro.</a:t>
            </a:r>
          </a:p>
          <a:p>
            <a:pPr marL="45720" indent="0">
              <a:buNone/>
            </a:pP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717032"/>
            <a:ext cx="3240359" cy="256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552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164</TotalTime>
  <Words>733</Words>
  <Application>Microsoft Office PowerPoint</Application>
  <PresentationFormat>Presentación en pantalla (4:3)</PresentationFormat>
  <Paragraphs>60</Paragraphs>
  <Slides>20</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Transmisión de listas</vt:lpstr>
      <vt:lpstr>Ecuación</vt:lpstr>
      <vt:lpstr>RADIACIÓN DEL CUERPO NEGRO</vt:lpstr>
      <vt:lpstr>Presentación de PowerPoint</vt:lpstr>
      <vt:lpstr>Presentación de PowerPoint</vt:lpstr>
      <vt:lpstr>LA ESTUFA DE LA FOTOGRAFIA ESTA EMITIENDO VARIAS FRECUENCIA, HAY ONDAS INFRARROJAS PORQUE CALIENTA, PERO LA MÁS INTENSA ES LA LUZ ROJA, ALCANZAN TEMPERATURA DE ALREDEDOR DE 300°C</vt:lpstr>
      <vt:lpstr>Soldadura de Acero inoxidable, radiación predominante color azul, hasta 1000 °C</vt:lpstr>
      <vt:lpstr>BOMBILLA DE FILAMENTO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RADIACIÓN DEL CUERPO NEGRO</dc:title>
  <dc:creator>Windows User</dc:creator>
  <cp:lastModifiedBy>Windows User</cp:lastModifiedBy>
  <cp:revision>16</cp:revision>
  <dcterms:created xsi:type="dcterms:W3CDTF">2017-09-12T02:19:38Z</dcterms:created>
  <dcterms:modified xsi:type="dcterms:W3CDTF">2018-04-09T17:40:24Z</dcterms:modified>
</cp:coreProperties>
</file>