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8" r:id="rId3"/>
    <p:sldId id="289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80" r:id="rId15"/>
    <p:sldId id="281" r:id="rId16"/>
    <p:sldId id="269" r:id="rId17"/>
    <p:sldId id="268" r:id="rId18"/>
    <p:sldId id="270" r:id="rId19"/>
    <p:sldId id="271" r:id="rId20"/>
    <p:sldId id="282" r:id="rId21"/>
    <p:sldId id="283" r:id="rId22"/>
    <p:sldId id="284" r:id="rId23"/>
    <p:sldId id="285" r:id="rId24"/>
    <p:sldId id="286" r:id="rId25"/>
    <p:sldId id="287" r:id="rId26"/>
    <p:sldId id="277" r:id="rId27"/>
    <p:sldId id="278" r:id="rId28"/>
    <p:sldId id="279" r:id="rId29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>
        <p:scale>
          <a:sx n="76" d="100"/>
          <a:sy n="76" d="100"/>
        </p:scale>
        <p:origin x="-996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4654CC9A-4736-477E-8482-72DE059A1FF3}" type="datetimeFigureOut">
              <a:rPr lang="es-CO" smtClean="0"/>
              <a:t>03/04/2018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4ECDF99C-C28B-4CAF-BC69-756F7FFED35B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4654CC9A-4736-477E-8482-72DE059A1FF3}" type="datetimeFigureOut">
              <a:rPr lang="es-CO" smtClean="0"/>
              <a:t>03/04/2018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4ECDF99C-C28B-4CAF-BC69-756F7FFED35B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4654CC9A-4736-477E-8482-72DE059A1FF3}" type="datetimeFigureOut">
              <a:rPr lang="es-CO" smtClean="0"/>
              <a:t>03/04/2018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4ECDF99C-C28B-4CAF-BC69-756F7FFED35B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4654CC9A-4736-477E-8482-72DE059A1FF3}" type="datetimeFigureOut">
              <a:rPr lang="es-CO" smtClean="0"/>
              <a:t>03/04/2018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4ECDF99C-C28B-4CAF-BC69-756F7FFED35B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4654CC9A-4736-477E-8482-72DE059A1FF3}" type="datetimeFigureOut">
              <a:rPr lang="es-CO" smtClean="0"/>
              <a:t>03/04/2018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4ECDF99C-C28B-4CAF-BC69-756F7FFED35B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4654CC9A-4736-477E-8482-72DE059A1FF3}" type="datetimeFigureOut">
              <a:rPr lang="es-CO" smtClean="0"/>
              <a:t>03/04/2018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4ECDF99C-C28B-4CAF-BC69-756F7FFED35B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4654CC9A-4736-477E-8482-72DE059A1FF3}" type="datetimeFigureOut">
              <a:rPr lang="es-CO" smtClean="0"/>
              <a:t>03/04/2018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4ECDF99C-C28B-4CAF-BC69-756F7FFED35B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4654CC9A-4736-477E-8482-72DE059A1FF3}" type="datetimeFigureOut">
              <a:rPr lang="es-CO" smtClean="0"/>
              <a:t>03/04/2018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4ECDF99C-C28B-4CAF-BC69-756F7FFED35B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4654CC9A-4736-477E-8482-72DE059A1FF3}" type="datetimeFigureOut">
              <a:rPr lang="es-CO" smtClean="0"/>
              <a:t>03/04/2018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4ECDF99C-C28B-4CAF-BC69-756F7FFED35B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4654CC9A-4736-477E-8482-72DE059A1FF3}" type="datetimeFigureOut">
              <a:rPr lang="es-CO" smtClean="0"/>
              <a:t>03/04/2018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4ECDF99C-C28B-4CAF-BC69-756F7FFED35B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4654CC9A-4736-477E-8482-72DE059A1FF3}" type="datetimeFigureOut">
              <a:rPr lang="es-CO" smtClean="0"/>
              <a:t>03/04/2018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4ECDF99C-C28B-4CAF-BC69-756F7FFED35B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4654CC9A-4736-477E-8482-72DE059A1FF3}" type="datetimeFigureOut">
              <a:rPr lang="es-CO" smtClean="0"/>
              <a:t>03/04/2018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DF99C-C28B-4CAF-BC69-756F7FFED35B}" type="slidenum">
              <a:rPr lang="es-CO" smtClean="0"/>
              <a:t>‹Nº›</a:t>
            </a:fld>
            <a:endParaRPr lang="es-CO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POSTULADOS DE LA TEORIA DE LA RELATIVIDAD 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s-CO" sz="4800" dirty="0" smtClean="0"/>
              <a:t>DE   EINSTEIN</a:t>
            </a:r>
            <a:endParaRPr lang="es-CO" sz="4800" dirty="0"/>
          </a:p>
        </p:txBody>
      </p:sp>
    </p:spTree>
    <p:extLst>
      <p:ext uri="{BB962C8B-B14F-4D97-AF65-F5344CB8AC3E}">
        <p14:creationId xmlns:p14="http://schemas.microsoft.com/office/powerpoint/2010/main" val="18602362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72" y="1052736"/>
            <a:ext cx="9177345" cy="504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30574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6752761" cy="6237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59205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64" y="1124743"/>
            <a:ext cx="4788519" cy="1838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132" y="3113087"/>
            <a:ext cx="3758028" cy="244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27193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55576" y="1052736"/>
            <a:ext cx="66247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smtClean="0"/>
              <a:t>Dividiendo tanto numerador como denominador por  c y teniendo en cuenta que el tiempo medido por el observador que va en movimiento es:</a:t>
            </a:r>
            <a:endParaRPr lang="es-CO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341420"/>
            <a:ext cx="1275064" cy="1222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175" y="4581128"/>
            <a:ext cx="1530350" cy="123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755576" y="4581128"/>
            <a:ext cx="3744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/>
              <a:t>Por lo tanto el tiempo medido para el observador que esta en movimiento es: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40716250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CuadroTexto"/>
              <p:cNvSpPr txBox="1"/>
              <p:nvPr/>
            </p:nvSpPr>
            <p:spPr>
              <a:xfrm>
                <a:off x="1009345" y="4748974"/>
                <a:ext cx="6696744" cy="751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s-CO" sz="2800" dirty="0" smtClean="0">
                    <a:solidFill>
                      <a:schemeClr val="tx1">
                        <a:lumMod val="85000"/>
                      </a:schemeClr>
                    </a:solidFill>
                    <a:latin typeface="Times New Roman"/>
                  </a:rPr>
                  <a:t>El factor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O" sz="2800" i="1">
                            <a:solidFill>
                              <a:schemeClr val="tx1">
                                <a:lumMod val="8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s-CO" sz="2800" i="1">
                            <a:solidFill>
                              <a:schemeClr val="tx1">
                                <a:lumMod val="8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s-CO" sz="2800" i="1">
                            <a:solidFill>
                              <a:schemeClr val="tx1">
                                <a:lumMod val="85000"/>
                              </a:schemeClr>
                            </a:solidFill>
                            <a:latin typeface="Cambria Math"/>
                          </a:rPr>
                          <m:t>𝛾</m:t>
                        </m:r>
                      </m:den>
                    </m:f>
                  </m:oMath>
                </a14:m>
                <a:r>
                  <a:rPr lang="es-CO" sz="2800" dirty="0">
                    <a:solidFill>
                      <a:schemeClr val="tx1">
                        <a:lumMod val="85000"/>
                      </a:schemeClr>
                    </a:solidFill>
                    <a:latin typeface="Times New Roman"/>
                  </a:rPr>
                  <a:t>  es siempre menor que 1, </a:t>
                </a:r>
              </a:p>
            </p:txBody>
          </p:sp>
        </mc:Choice>
        <mc:Fallback xmlns="">
          <p:sp>
            <p:nvSpPr>
              <p:cNvPr id="2" name="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345" y="4748974"/>
                <a:ext cx="6696744" cy="751488"/>
              </a:xfrm>
              <a:prstGeom prst="rect">
                <a:avLst/>
              </a:prstGeom>
              <a:blipFill rotWithShape="1">
                <a:blip r:embed="rId2"/>
                <a:stretch>
                  <a:fillRect l="-1913" b="-3252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CuadroTexto"/>
              <p:cNvSpPr txBox="1"/>
              <p:nvPr/>
            </p:nvSpPr>
            <p:spPr>
              <a:xfrm>
                <a:off x="971600" y="764704"/>
                <a:ext cx="5904656" cy="1522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400" i="1">
                          <a:latin typeface="Cambria Math"/>
                        </a:rPr>
                        <m:t>𝛾</m:t>
                      </m:r>
                      <m:r>
                        <a:rPr lang="es-CO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CO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CO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s-CO" sz="24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s-CO" sz="2400" i="1">
                                  <a:latin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s-CO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s-CO" sz="24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CO" sz="2400" i="1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es-CO" sz="24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s-CO" sz="24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CO" sz="2400" i="1"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s-CO" sz="24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es-CO" dirty="0"/>
              </a:p>
              <a:p>
                <a:endParaRPr lang="es-CO" dirty="0"/>
              </a:p>
            </p:txBody>
          </p:sp>
        </mc:Choice>
        <mc:Fallback xmlns="">
          <p:sp>
            <p:nvSpPr>
              <p:cNvPr id="3" name="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764704"/>
                <a:ext cx="5904656" cy="152253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CuadroTexto"/>
              <p:cNvSpPr txBox="1"/>
              <p:nvPr/>
            </p:nvSpPr>
            <p:spPr>
              <a:xfrm>
                <a:off x="1163205" y="2564904"/>
                <a:ext cx="54006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2400" dirty="0" smtClean="0"/>
                  <a:t>Observe que como todas las velocidades posibles son menores que la velocidad de la luz, el factor </a:t>
                </a:r>
                <a14:m>
                  <m:oMath xmlns:m="http://schemas.openxmlformats.org/officeDocument/2006/math">
                    <m:r>
                      <a:rPr lang="es-CO" sz="2400" i="1">
                        <a:latin typeface="Cambria Math"/>
                      </a:rPr>
                      <m:t>𝛾</m:t>
                    </m:r>
                  </m:oMath>
                </a14:m>
                <a:r>
                  <a:rPr lang="es-CO" sz="2400" dirty="0" smtClean="0"/>
                  <a:t> gamma, siempre será mayor que </a:t>
                </a:r>
                <a:r>
                  <a:rPr lang="es-CO" dirty="0" smtClean="0"/>
                  <a:t>!</a:t>
                </a:r>
                <a:endParaRPr lang="es-CO" dirty="0"/>
              </a:p>
            </p:txBody>
          </p:sp>
        </mc:Choice>
        <mc:Fallback xmlns="">
          <p:sp>
            <p:nvSpPr>
              <p:cNvPr id="4" name="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205" y="2564904"/>
                <a:ext cx="5400600" cy="1569660"/>
              </a:xfrm>
              <a:prstGeom prst="rect">
                <a:avLst/>
              </a:prstGeom>
              <a:blipFill rotWithShape="1">
                <a:blip r:embed="rId4"/>
                <a:stretch>
                  <a:fillRect l="-1806" t="-2724" b="-8560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43185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836712"/>
            <a:ext cx="7867650" cy="504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547638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CONTRACCIÓN DE LA LONGITUD</a:t>
            </a:r>
            <a:endParaRPr lang="es-CO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2581274"/>
            <a:ext cx="5125782" cy="322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74976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113" y="836712"/>
            <a:ext cx="2401887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Marcador de contenido"/>
          <p:cNvSpPr>
            <a:spLocks noGrp="1"/>
          </p:cNvSpPr>
          <p:nvPr>
            <p:ph sz="half" idx="1"/>
          </p:nvPr>
        </p:nvSpPr>
        <p:spPr>
          <a:xfrm>
            <a:off x="853224" y="404664"/>
            <a:ext cx="5230944" cy="5791459"/>
          </a:xfrm>
        </p:spPr>
        <p:txBody>
          <a:bodyPr/>
          <a:lstStyle/>
          <a:p>
            <a:pPr marL="0" indent="0">
              <a:buNone/>
            </a:pPr>
            <a:r>
              <a:rPr lang="es-CO" dirty="0" smtClean="0"/>
              <a:t>Como ya se ha visto los tiempos medidos no son absolutos; es decir el intervalo de tiempo entre los dos eventos no es los mismo  para sistemas de referencia en reposo y en movimiento</a:t>
            </a:r>
          </a:p>
          <a:p>
            <a:pPr marL="0" indent="0">
              <a:buNone/>
            </a:pPr>
            <a:r>
              <a:rPr lang="es-CO" dirty="0" smtClean="0"/>
              <a:t>Consideremos la </a:t>
            </a:r>
            <a:r>
              <a:rPr lang="es-CO" b="1" i="1" u="sng" dirty="0" smtClean="0"/>
              <a:t>longitud propia</a:t>
            </a:r>
            <a:r>
              <a:rPr lang="es-CO" dirty="0" smtClean="0"/>
              <a:t>, como la longitud del objeto medida por alguien que esta en reposo respecto al objeto y la designamos </a:t>
            </a:r>
            <a:r>
              <a:rPr lang="es-CO" sz="3200" b="1" dirty="0" smtClean="0"/>
              <a:t>Lo</a:t>
            </a:r>
            <a:endParaRPr lang="es-CO" sz="3200" b="1" dirty="0"/>
          </a:p>
        </p:txBody>
      </p:sp>
    </p:spTree>
    <p:extLst>
      <p:ext uri="{BB962C8B-B14F-4D97-AF65-F5344CB8AC3E}">
        <p14:creationId xmlns:p14="http://schemas.microsoft.com/office/powerpoint/2010/main" val="20414477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Contracción de la </a:t>
            </a:r>
            <a:r>
              <a:rPr lang="es-CO" sz="6000" dirty="0" smtClean="0"/>
              <a:t>longitud</a:t>
            </a:r>
            <a:endParaRPr lang="es-CO" sz="6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97933"/>
            <a:ext cx="5792412" cy="3888220"/>
          </a:xfrm>
        </p:spPr>
        <p:txBody>
          <a:bodyPr/>
          <a:lstStyle/>
          <a:p>
            <a:pPr marL="0" indent="0">
              <a:buNone/>
            </a:pPr>
            <a:r>
              <a:rPr lang="es-CO" dirty="0" smtClean="0"/>
              <a:t>La longitud de un objeto medido por alguien  que se encuentra en un sistema de referencia en movimiento respecto al objeto siempre es menor que la longitud propia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737369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708104"/>
            <a:ext cx="17335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844848" y="708104"/>
            <a:ext cx="5343100" cy="417804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CO" dirty="0" smtClean="0"/>
              <a:t>Consideremos una nave espacial que se desplaza con velocidad v de una estrella a la otra y dos observadores; uno en la tierra y otro en la nave espacial.</a:t>
            </a:r>
          </a:p>
          <a:p>
            <a:pPr marL="0" indent="0">
              <a:buNone/>
            </a:pPr>
            <a:r>
              <a:rPr lang="es-CO" dirty="0" smtClean="0"/>
              <a:t>El de la tierra que esta en reposo mide la distancia entre las dos estrella  igual a Lo (longitud propia)</a:t>
            </a:r>
            <a:endParaRPr lang="es-CO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25144"/>
            <a:ext cx="25336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42753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PREGUNTA 1.</a:t>
            </a:r>
          </a:p>
          <a:p>
            <a:pPr marL="0" indent="0">
              <a:buNone/>
            </a:pPr>
            <a:r>
              <a:rPr lang="es-CO" dirty="0" smtClean="0"/>
              <a:t>¿Cuál fue la gran conclusión del experimento de </a:t>
            </a:r>
            <a:r>
              <a:rPr lang="es-CO" dirty="0" err="1" smtClean="0"/>
              <a:t>Michelson</a:t>
            </a:r>
            <a:r>
              <a:rPr lang="es-CO" dirty="0" smtClean="0"/>
              <a:t> y </a:t>
            </a:r>
            <a:r>
              <a:rPr lang="es-CO" dirty="0" err="1" smtClean="0"/>
              <a:t>Morley</a:t>
            </a:r>
            <a:r>
              <a:rPr lang="es-CO" dirty="0" smtClean="0"/>
              <a:t>?</a:t>
            </a:r>
          </a:p>
          <a:p>
            <a:pPr marL="0" indent="0">
              <a:buNone/>
            </a:pPr>
            <a:r>
              <a:rPr lang="es-CO" dirty="0" smtClean="0"/>
              <a:t>PREGUNTA 2.</a:t>
            </a:r>
          </a:p>
          <a:p>
            <a:pPr marL="0" indent="0">
              <a:buNone/>
            </a:pPr>
            <a:r>
              <a:rPr lang="es-CO" dirty="0" smtClean="0"/>
              <a:t>¿Cuáles son los postulados de la relatividad especial de Einstein?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3424338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31" y="1052736"/>
            <a:ext cx="8307569" cy="496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540824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7126528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277283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866774"/>
            <a:ext cx="8220075" cy="53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935131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63" y="800100"/>
            <a:ext cx="7922746" cy="5077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834011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9" y="1500188"/>
            <a:ext cx="7633096" cy="4305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7430041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Rectángulo"/>
              <p:cNvSpPr/>
              <p:nvPr/>
            </p:nvSpPr>
            <p:spPr>
              <a:xfrm>
                <a:off x="1403648" y="836712"/>
                <a:ext cx="6840760" cy="36384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800" b="1" i="1">
                          <a:latin typeface="Cambria Math"/>
                        </a:rPr>
                        <m:t>𝑳</m:t>
                      </m:r>
                      <m:r>
                        <a:rPr lang="es-CO" sz="2800" b="1" i="1">
                          <a:latin typeface="Cambria Math"/>
                        </a:rPr>
                        <m:t>=</m:t>
                      </m:r>
                      <m:r>
                        <a:rPr lang="es-CO" sz="2800" b="1" i="1">
                          <a:latin typeface="Cambria Math"/>
                        </a:rPr>
                        <m:t>𝒗</m:t>
                      </m:r>
                      <m:r>
                        <a:rPr lang="es-CO" sz="2800" b="1" i="1">
                          <a:latin typeface="Cambria Math"/>
                        </a:rPr>
                        <m:t>∆</m:t>
                      </m:r>
                      <m:sSub>
                        <m:sSubPr>
                          <m:ctrlPr>
                            <a:rPr lang="es-CO" sz="28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CO" sz="2800" b="1" i="1">
                              <a:latin typeface="Cambria Math"/>
                            </a:rPr>
                            <m:t>𝒕</m:t>
                          </m:r>
                        </m:e>
                        <m:sub>
                          <m:r>
                            <a:rPr lang="es-CO" sz="2800" b="1" i="1"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s-CO" sz="2800" b="1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s-CO" sz="28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CO" sz="2800" b="1" i="1">
                              <a:latin typeface="Cambria Math"/>
                            </a:rPr>
                            <m:t>𝒗</m:t>
                          </m:r>
                          <m:r>
                            <a:rPr lang="es-CO" sz="2800" b="1" i="1">
                              <a:latin typeface="Cambria Math"/>
                            </a:rPr>
                            <m:t>.∆</m:t>
                          </m:r>
                          <m:sSub>
                            <m:sSubPr>
                              <m:ctrlPr>
                                <a:rPr lang="es-CO" sz="28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CO" sz="2800" b="1" i="1">
                                  <a:latin typeface="Cambria Math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s-CO" sz="2800" b="1" i="1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s-CO" sz="2800" b="1" i="1">
                              <a:latin typeface="Cambria Math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s-CO" sz="2800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s-CO" sz="2800" b="1" i="1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s-CO" sz="2800" b="1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s-CO" sz="2800" b="1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s-CO" sz="2800" b="1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CO" sz="2800" b="1" i="1">
                                          <a:latin typeface="Cambria Math"/>
                                        </a:rPr>
                                        <m:t>𝒗</m:t>
                                      </m:r>
                                    </m:e>
                                    <m:sup>
                                      <m:r>
                                        <a:rPr lang="es-CO" sz="2800" b="1" i="1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s-CO" sz="2800" b="1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CO" sz="2800" b="1" i="1">
                                          <a:latin typeface="Cambria Math"/>
                                        </a:rPr>
                                        <m:t>𝒄</m:t>
                                      </m:r>
                                    </m:e>
                                    <m:sup>
                                      <m:r>
                                        <a:rPr lang="es-CO" sz="2800" b="1" i="1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e>
                      </m:d>
                    </m:oMath>
                  </m:oMathPara>
                </a14:m>
                <a:endParaRPr lang="es-CO" sz="28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800" b="1" i="1">
                          <a:latin typeface="Cambria Math"/>
                        </a:rPr>
                        <m:t>𝒗</m:t>
                      </m:r>
                      <m:r>
                        <a:rPr lang="es-CO" sz="2800" b="1" i="1">
                          <a:latin typeface="Cambria Math"/>
                        </a:rPr>
                        <m:t>∆</m:t>
                      </m:r>
                      <m:sSub>
                        <m:sSubPr>
                          <m:ctrlPr>
                            <a:rPr lang="es-CO" sz="28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CO" sz="2800" b="1" i="1">
                              <a:latin typeface="Cambria Math"/>
                            </a:rPr>
                            <m:t>𝒕</m:t>
                          </m:r>
                        </m:e>
                        <m:sub>
                          <m:r>
                            <a:rPr lang="es-CO" sz="2800" b="1" i="1"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s-CO" sz="2800" b="1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s-CO" sz="28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CO" sz="2800" b="1" i="1">
                              <a:latin typeface="Cambria Math"/>
                            </a:rPr>
                            <m:t>𝑳</m:t>
                          </m:r>
                        </m:e>
                        <m:sub>
                          <m:r>
                            <a:rPr lang="es-CO" sz="2800" b="1" i="1">
                              <a:latin typeface="Cambria Math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s-CO" sz="2800" b="1" dirty="0" smtClean="0"/>
              </a:p>
              <a:p>
                <a:endParaRPr lang="es-CO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800" i="1">
                          <a:latin typeface="Cambria Math"/>
                        </a:rPr>
                        <m:t>𝐿</m:t>
                      </m:r>
                      <m:r>
                        <a:rPr lang="es-CO" sz="28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s-CO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CO" sz="2800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s-CO" sz="2800" i="1">
                              <a:latin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s-CO" sz="2800" i="1">
                              <a:latin typeface="Cambria Math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s-CO" sz="28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s-CO" sz="2800" i="1">
                                  <a:latin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s-CO" sz="28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s-CO" sz="28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CO" sz="2800" i="1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es-CO" sz="28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s-CO" sz="28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CO" sz="2800" i="1"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s-CO" sz="28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e>
                      </m:d>
                    </m:oMath>
                  </m:oMathPara>
                </a14:m>
                <a:endParaRPr lang="es-CO" sz="2800" dirty="0"/>
              </a:p>
            </p:txBody>
          </p:sp>
        </mc:Choice>
        <mc:Fallback xmlns="">
          <p:sp>
            <p:nvSpPr>
              <p:cNvPr id="2" name="1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836712"/>
                <a:ext cx="6840760" cy="36384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27068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900113"/>
            <a:ext cx="8450263" cy="506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0604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860425"/>
            <a:ext cx="7553325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971600" y="305407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err="1" smtClean="0"/>
              <a:t>Comprobacion</a:t>
            </a:r>
            <a:r>
              <a:rPr lang="es-CO" sz="3200" b="1" dirty="0" smtClean="0"/>
              <a:t> experimental</a:t>
            </a:r>
            <a:endParaRPr lang="es-CO" sz="3200" b="1" dirty="0"/>
          </a:p>
        </p:txBody>
      </p:sp>
    </p:spTree>
    <p:extLst>
      <p:ext uri="{BB962C8B-B14F-4D97-AF65-F5344CB8AC3E}">
        <p14:creationId xmlns:p14="http://schemas.microsoft.com/office/powerpoint/2010/main" val="23407306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839788"/>
            <a:ext cx="7370763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40321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¿Para cuál de los observadores se dilata el tiempo de un suceso?</a:t>
            </a:r>
          </a:p>
          <a:p>
            <a:r>
              <a:rPr lang="es-CO" dirty="0" smtClean="0"/>
              <a:t>¿Qué conclusión se saco del factor </a:t>
            </a:r>
            <a:r>
              <a:rPr lang="es-CO" dirty="0" smtClean="0">
                <a:latin typeface="Cambria Math"/>
                <a:ea typeface="Cambria Math"/>
              </a:rPr>
              <a:t>𝛄?</a:t>
            </a:r>
          </a:p>
          <a:p>
            <a:r>
              <a:rPr lang="es-CO" dirty="0" smtClean="0">
                <a:latin typeface="Cambria Math"/>
                <a:ea typeface="Cambria Math"/>
              </a:rPr>
              <a:t>¿Cuál es el valor de C, velocidad de la luz?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2726794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39552" y="1484784"/>
            <a:ext cx="77768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3200" dirty="0" smtClean="0"/>
              <a:t>LAS LEYES DE LA FISICA SON LAS MISMAS EN CUALQUIER MARCO INERCIAL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3200" dirty="0" smtClean="0"/>
              <a:t>LA VELOCIDAD DE LA LUZ EN EL VACIO TIENE EL MISMO VALOR C EN CUALQUIER MARCO INERCIAL DE REFERENCIA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33646522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CINEMATICA RELATIVISTA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417937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DILATACIÓN DEL TIEMPO</a:t>
            </a:r>
            <a:endParaRPr lang="es-C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844824"/>
            <a:ext cx="4362647" cy="3306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62438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1052736"/>
            <a:ext cx="8358187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53377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06525"/>
            <a:ext cx="8206680" cy="4542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451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24" y="409426"/>
            <a:ext cx="7866524" cy="5899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58722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TC101859865[[fn=Kilter]]</Template>
  <TotalTime>223</TotalTime>
  <Words>411</Words>
  <Application>Microsoft Office PowerPoint</Application>
  <PresentationFormat>Presentación en pantalla (4:3)</PresentationFormat>
  <Paragraphs>30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Kilter</vt:lpstr>
      <vt:lpstr>POSTULADOS DE LA TEORIA DE LA RELATIVIDAD </vt:lpstr>
      <vt:lpstr>Presentación de PowerPoint</vt:lpstr>
      <vt:lpstr>Presentación de PowerPoint</vt:lpstr>
      <vt:lpstr>Presentación de PowerPoint</vt:lpstr>
      <vt:lpstr>CINEMATICA RELATIVISTA</vt:lpstr>
      <vt:lpstr>DILATACIÓN DEL TIEMPO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CONTRACCIÓN DE LA LONGITUD</vt:lpstr>
      <vt:lpstr>Presentación de PowerPoint</vt:lpstr>
      <vt:lpstr>Contracción de la longitud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POSTULADOS DE LA TEORIA DE LA RELATIVIDAD</dc:title>
  <dc:creator>usuario</dc:creator>
  <cp:lastModifiedBy>Windows User</cp:lastModifiedBy>
  <cp:revision>20</cp:revision>
  <dcterms:created xsi:type="dcterms:W3CDTF">2014-02-27T01:56:52Z</dcterms:created>
  <dcterms:modified xsi:type="dcterms:W3CDTF">2018-04-03T15:20:08Z</dcterms:modified>
</cp:coreProperties>
</file>