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A3905-9295-4E30-9DD4-2BF637F3A627}" type="datetimeFigureOut">
              <a:rPr lang="es-CO" smtClean="0"/>
              <a:t>13/03/2018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04623-F7EA-41C8-AFA0-C38FB0E6C7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481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04623-F7EA-41C8-AFA0-C38FB0E6C7E5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423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3/13/2018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UNIDAD No 1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CONCEPTOS DE RELATIVIDAD ESPECIAL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309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55576" y="620688"/>
            <a:ext cx="74168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CONSECUENCIAS DE LA VELOCIDAD DE LA LUZ Y SUS CONSECUENCIAS</a:t>
            </a:r>
            <a:endParaRPr lang="es-CO" b="1" dirty="0"/>
          </a:p>
        </p:txBody>
      </p:sp>
      <p:sp>
        <p:nvSpPr>
          <p:cNvPr id="4" name="3 Rectángulo"/>
          <p:cNvSpPr/>
          <p:nvPr/>
        </p:nvSpPr>
        <p:spPr>
          <a:xfrm>
            <a:off x="1048125" y="1844824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CO" b="1" dirty="0"/>
              <a:t>Un fenómeno que ocurre de manera simultánea en un sistema de</a:t>
            </a:r>
          </a:p>
          <a:p>
            <a:r>
              <a:rPr lang="es-ES" altLang="es-CO" b="1" dirty="0"/>
              <a:t>Referencia no necesariamente ocurre de manera simultánea en un </a:t>
            </a:r>
            <a:r>
              <a:rPr lang="es-ES" altLang="es-CO" b="1" dirty="0" smtClean="0"/>
              <a:t>sistema que </a:t>
            </a:r>
            <a:r>
              <a:rPr lang="es-ES" altLang="es-CO" b="1" dirty="0"/>
              <a:t>se mueva de manera relativa respecto al primero</a:t>
            </a:r>
            <a:r>
              <a:rPr lang="es-ES" altLang="es-CO" dirty="0"/>
              <a:t>. </a:t>
            </a:r>
            <a:endParaRPr lang="es-ES" altLang="es-CO" dirty="0"/>
          </a:p>
        </p:txBody>
      </p:sp>
      <p:sp>
        <p:nvSpPr>
          <p:cNvPr id="5" name="4 Rectángulo"/>
          <p:cNvSpPr/>
          <p:nvPr/>
        </p:nvSpPr>
        <p:spPr>
          <a:xfrm>
            <a:off x="1228145" y="335114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b="1" dirty="0"/>
              <a:t>Esta es una de las primeras indicaciones de que  la suposición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t=t´ </a:t>
            </a:r>
            <a:r>
              <a:rPr lang="es-ES" b="1" dirty="0"/>
              <a:t>tiene que</a:t>
            </a:r>
          </a:p>
          <a:p>
            <a:pPr>
              <a:defRPr/>
            </a:pPr>
            <a:r>
              <a:rPr lang="es-ES" b="1" dirty="0"/>
              <a:t>Ser vista con cautela. 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1229468" y="4581128"/>
            <a:ext cx="6469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CO" b="1" dirty="0"/>
              <a:t>La pregunta importante, en vista de lo anterior es: ¿ cómo se transforman </a:t>
            </a:r>
          </a:p>
          <a:p>
            <a:r>
              <a:rPr lang="es-ES" altLang="es-CO" b="1" dirty="0"/>
              <a:t>Las coordenadas entre dos sistemas en movimiento relativo, en vista </a:t>
            </a:r>
          </a:p>
          <a:p>
            <a:r>
              <a:rPr lang="es-ES" altLang="es-CO" b="1" dirty="0"/>
              <a:t>De la velocidad finita de la luz</a:t>
            </a:r>
            <a:r>
              <a:rPr lang="es-ES" altLang="es-CO" dirty="0"/>
              <a:t>?  </a:t>
            </a:r>
            <a:endParaRPr lang="es-ES" altLang="es-CO" dirty="0"/>
          </a:p>
        </p:txBody>
      </p:sp>
    </p:spTree>
    <p:extLst>
      <p:ext uri="{BB962C8B-B14F-4D97-AF65-F5344CB8AC3E}">
        <p14:creationId xmlns:p14="http://schemas.microsoft.com/office/powerpoint/2010/main" val="250190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338262"/>
            <a:ext cx="4320480" cy="467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9 CuadroTexto"/>
          <p:cNvSpPr txBox="1">
            <a:spLocks noChangeArrowheads="1"/>
          </p:cNvSpPr>
          <p:nvPr/>
        </p:nvSpPr>
        <p:spPr bwMode="auto">
          <a:xfrm>
            <a:off x="4788025" y="1285875"/>
            <a:ext cx="3960440" cy="729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Llamaremos Sistema</a:t>
            </a:r>
            <a:r>
              <a:rPr kumimoji="0" lang="es-ES" altLang="es-CO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Inercial de Referencia, o Marcos Inerciales de referencia, los referentes que cumplen la primera ley de Movimiento de Isaac Newton</a:t>
            </a:r>
            <a:endParaRPr kumimoji="0" lang="es-ES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altLang="es-CO" kern="0" dirty="0">
              <a:solidFill>
                <a:prstClr val="black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Observados según dos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Sistemas de referencia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1 estacionario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P(</a:t>
            </a:r>
            <a:r>
              <a:rPr kumimoji="0" lang="es-ES" altLang="es-C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x,y,z,t</a:t>
            </a: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Otro en movimiento relativo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P´(</a:t>
            </a:r>
            <a:r>
              <a:rPr kumimoji="0" lang="es-ES" altLang="es-C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x´,y´,z´,t</a:t>
            </a: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´)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Un acontecimiento físico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Toma lugar en un lugar y tiempo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específicos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899592" y="260648"/>
            <a:ext cx="711713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SISTEMAS INERCIALES DE REFERENCIA</a:t>
            </a:r>
            <a:endParaRPr lang="es-CO" sz="28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642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11760" y="404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altLang="es-CO" dirty="0"/>
              <a:t>Las leyes físicas, pero  ¿Cuáles? </a:t>
            </a:r>
          </a:p>
          <a:p>
            <a:endParaRPr lang="es-ES" altLang="es-CO" dirty="0"/>
          </a:p>
        </p:txBody>
      </p:sp>
      <p:sp>
        <p:nvSpPr>
          <p:cNvPr id="3" name="2 Rectángulo"/>
          <p:cNvSpPr/>
          <p:nvPr/>
        </p:nvSpPr>
        <p:spPr>
          <a:xfrm>
            <a:off x="683568" y="2869695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altLang="es-CO" dirty="0" smtClean="0"/>
          </a:p>
          <a:p>
            <a:r>
              <a:rPr lang="es-ES" altLang="es-CO" dirty="0" smtClean="0"/>
              <a:t>Una </a:t>
            </a:r>
            <a:r>
              <a:rPr lang="es-ES" altLang="es-CO" dirty="0"/>
              <a:t>de las premisas fundamentales de las transformaciones de galileo consiste en suponer que la luz se propaga a velocidades infinitas, y que un dos eventos que ocurren simultáneamente en un sistema de referencia, ocurren también simultáneamente en el sistema primado</a:t>
            </a:r>
          </a:p>
          <a:p>
            <a:endParaRPr lang="es-ES" altLang="es-CO" dirty="0"/>
          </a:p>
          <a:p>
            <a:endParaRPr lang="es-ES" altLang="es-CO" dirty="0"/>
          </a:p>
        </p:txBody>
      </p:sp>
      <p:sp>
        <p:nvSpPr>
          <p:cNvPr id="4" name="3 Rectángulo"/>
          <p:cNvSpPr/>
          <p:nvPr/>
        </p:nvSpPr>
        <p:spPr>
          <a:xfrm>
            <a:off x="2411760" y="836712"/>
            <a:ext cx="50405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es-CO" dirty="0" smtClean="0"/>
              <a:t>a)Las </a:t>
            </a:r>
            <a:r>
              <a:rPr lang="es-ES" altLang="es-CO" dirty="0"/>
              <a:t>leyes de </a:t>
            </a:r>
            <a:r>
              <a:rPr lang="es-ES" altLang="es-CO" dirty="0" smtClean="0"/>
              <a:t>Newton</a:t>
            </a:r>
          </a:p>
          <a:p>
            <a:pPr algn="ctr"/>
            <a:r>
              <a:rPr lang="es-ES" dirty="0" smtClean="0"/>
              <a:t>b)Las leyes de Maxwell</a:t>
            </a:r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738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 CuadroTexto"/>
          <p:cNvSpPr txBox="1">
            <a:spLocks noChangeArrowheads="1"/>
          </p:cNvSpPr>
          <p:nvPr/>
        </p:nvSpPr>
        <p:spPr bwMode="auto">
          <a:xfrm>
            <a:off x="1115617" y="764704"/>
            <a:ext cx="76328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O" sz="2000" dirty="0"/>
              <a:t>Las coordenadas de estos sistemas están </a:t>
            </a:r>
            <a:r>
              <a:rPr lang="es-ES" altLang="es-CO" sz="2000" dirty="0" smtClean="0"/>
              <a:t>relacionadas</a:t>
            </a:r>
            <a:r>
              <a:rPr lang="es-ES" altLang="es-CO" sz="2000" dirty="0"/>
              <a:t> </a:t>
            </a:r>
            <a:r>
              <a:rPr lang="es-ES" altLang="es-CO" sz="2000" dirty="0" smtClean="0"/>
              <a:t>de la siguiente manera: v es la velocidad que lleva MIR en movimiento </a:t>
            </a:r>
            <a:endParaRPr lang="es-ES" altLang="es-CO" sz="2000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857375"/>
            <a:ext cx="2987233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319" y="1857374"/>
            <a:ext cx="1477302" cy="185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139952" y="3645024"/>
            <a:ext cx="502733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Cómo se transforman las velocidades? </a:t>
            </a:r>
            <a:endParaRPr lang="es-E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286" y="4232274"/>
            <a:ext cx="4610178" cy="71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42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55776" y="47667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Cómo se transforman las aceleraciones? 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612" y="1214438"/>
            <a:ext cx="3406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708176" y="20608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derivada de v respecto al tiempo  ?</a:t>
            </a:r>
          </a:p>
          <a:p>
            <a:pPr>
              <a:defRPr/>
            </a:pP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Porque desaparece? 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7564" y="4005064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CO" dirty="0"/>
              <a:t>Lo anterior es manifestación de un principio más profundo: el principio</a:t>
            </a:r>
          </a:p>
          <a:p>
            <a:r>
              <a:rPr lang="es-ES" altLang="es-CO" dirty="0"/>
              <a:t>De invariancia </a:t>
            </a:r>
            <a:r>
              <a:rPr lang="es-ES" altLang="es-CO" dirty="0" err="1"/>
              <a:t>Galileano</a:t>
            </a:r>
            <a:r>
              <a:rPr lang="es-ES" altLang="es-CO" dirty="0"/>
              <a:t>: </a:t>
            </a:r>
          </a:p>
          <a:p>
            <a:endParaRPr lang="es-ES" altLang="es-CO" dirty="0"/>
          </a:p>
          <a:p>
            <a:endParaRPr lang="es-ES" altLang="es-CO" dirty="0"/>
          </a:p>
          <a:p>
            <a:r>
              <a:rPr lang="es-ES" altLang="es-CO" dirty="0"/>
              <a:t>“Las leyes de la física son las mismas en sistemas de referencia </a:t>
            </a:r>
          </a:p>
          <a:p>
            <a:r>
              <a:rPr lang="es-ES" altLang="es-CO" dirty="0"/>
              <a:t>                                               inerciales”</a:t>
            </a:r>
          </a:p>
          <a:p>
            <a:endParaRPr lang="es-ES" altLang="es-CO" dirty="0"/>
          </a:p>
        </p:txBody>
      </p:sp>
      <p:sp>
        <p:nvSpPr>
          <p:cNvPr id="6" name="5 Rectángulo"/>
          <p:cNvSpPr/>
          <p:nvPr/>
        </p:nvSpPr>
        <p:spPr>
          <a:xfrm>
            <a:off x="1187624" y="2707179"/>
            <a:ext cx="6480720" cy="577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¿Cómo es la medida de la aceleración medida por los dos observadores?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095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47667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CO" b="1" dirty="0"/>
              <a:t>.- </a:t>
            </a:r>
            <a:r>
              <a:rPr lang="es-ES" altLang="es-CO" dirty="0"/>
              <a:t>Constancia de la velocidad de la luz y sus consecuencias, concepto de simultaneidad</a:t>
            </a:r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539552" y="155679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O" dirty="0">
                <a:solidFill>
                  <a:prstClr val="black"/>
                </a:solidFill>
                <a:latin typeface="Arial" charset="0"/>
              </a:rPr>
              <a:t>La velocidad de la luz no es infinitamente grande. ¿cómo se llegó a esta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O" dirty="0">
                <a:solidFill>
                  <a:prstClr val="black"/>
                </a:solidFill>
                <a:latin typeface="Arial" charset="0"/>
              </a:rPr>
              <a:t>Conclusión?</a:t>
            </a:r>
            <a:endParaRPr lang="es-ES" altLang="es-CO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83568" y="2143125"/>
            <a:ext cx="720472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a) Aristóteles establecía que la velocidad de la luz era infinita…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539553" y="2857500"/>
            <a:ext cx="8280919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  b) Galileo trató de determinar experimentalmente si esto era cierto, sin éxito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330262" y="3468086"/>
            <a:ext cx="86995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  evidencias: )  - Olaf </a:t>
            </a:r>
            <a:r>
              <a:rPr kumimoji="0" lang="es-ES" altLang="es-C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Roemer</a:t>
            </a: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(1676), el retraso en los eclipses de </a:t>
            </a:r>
            <a:r>
              <a:rPr kumimoji="0" lang="es-ES" altLang="es-C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Io</a:t>
            </a: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en Júpiter 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                         -James Bradley (1728), sobre la lluvia y el paralaje de las estrellas.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                         -1850 </a:t>
            </a:r>
            <a:r>
              <a:rPr kumimoji="0" lang="es-ES" altLang="es-C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Fizeau</a:t>
            </a: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y </a:t>
            </a:r>
            <a:r>
              <a:rPr kumimoji="0" lang="es-ES" altLang="es-C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Focault</a:t>
            </a: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en Francia. Experimentos de medida de la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                            velocidad de la luz precisión: 0.5%</a:t>
            </a:r>
            <a:endParaRPr kumimoji="0" lang="es-ES" altLang="es-CO" sz="1800" b="0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                          - 1877 </a:t>
            </a:r>
            <a:r>
              <a:rPr kumimoji="0" lang="es-ES" altLang="es-C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Michelson</a:t>
            </a:r>
            <a:r>
              <a:rPr kumimoji="0" lang="es-ES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mide con C con una precisión de  0.01 % 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9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755576" y="1268760"/>
            <a:ext cx="74888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O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La velocidad de la luz es C,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O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¨ </a:t>
            </a:r>
            <a:r>
              <a:rPr kumimoji="0" lang="es-CL" altLang="es-CO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respecto a qué sistema de referencia?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39552" y="2655888"/>
            <a:ext cx="8707636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La tierra se mueve a 28.8 km/s, junto con el sol. El sol se mueve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En uno de los brazos espirales de la galaxia, la galaxia se mueve junto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Al cumulo de galaxias conocidas como “el grupo local”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L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?quien esta en reposo?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L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En el siglo 19 se postuló que existía El Sistema Inercial Absoluto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que estaba en reposo respecto al resto del Universo.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L" altLang="es-CO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La luz se propagaba a una velocidad C respecto a ese sistema de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referencia.  ?se puede probar esta afirmación?)</a:t>
            </a:r>
          </a:p>
        </p:txBody>
      </p:sp>
    </p:spTree>
    <p:extLst>
      <p:ext uri="{BB962C8B-B14F-4D97-AF65-F5344CB8AC3E}">
        <p14:creationId xmlns:p14="http://schemas.microsoft.com/office/powerpoint/2010/main" val="355090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9572" y="4221088"/>
            <a:ext cx="79928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O" dirty="0">
                <a:solidFill>
                  <a:prstClr val="black"/>
                </a:solidFill>
                <a:latin typeface="Arial" charset="0"/>
              </a:rPr>
              <a:t>Pero aún, </a:t>
            </a:r>
            <a:r>
              <a:rPr lang="es-ES" altLang="es-CO" dirty="0" err="1">
                <a:solidFill>
                  <a:prstClr val="black"/>
                </a:solidFill>
                <a:latin typeface="Arial" charset="0"/>
              </a:rPr>
              <a:t>Michelson</a:t>
            </a:r>
            <a:r>
              <a:rPr lang="es-ES" altLang="es-CO" dirty="0">
                <a:solidFill>
                  <a:prstClr val="black"/>
                </a:solidFill>
                <a:latin typeface="Arial" charset="0"/>
              </a:rPr>
              <a:t> probó experimentalmente que no sólo la luz es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O" dirty="0">
                <a:solidFill>
                  <a:prstClr val="black"/>
                </a:solidFill>
                <a:latin typeface="Arial" charset="0"/>
              </a:rPr>
              <a:t>Finita, sino que es la misma si uno se mueve, o si está quieto. El arreglo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O" dirty="0">
                <a:solidFill>
                  <a:prstClr val="black"/>
                </a:solidFill>
                <a:latin typeface="Arial" charset="0"/>
              </a:rPr>
              <a:t>Experimental con el que probó esto es el siguiente</a:t>
            </a:r>
            <a:endParaRPr lang="es-ES" altLang="es-CO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1979712" y="404664"/>
            <a:ext cx="568863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La Velocidad de la luz es constante para cualquier sistema de Referencia</a:t>
            </a:r>
            <a:endParaRPr lang="es-CO" dirty="0"/>
          </a:p>
        </p:txBody>
      </p:sp>
      <p:sp>
        <p:nvSpPr>
          <p:cNvPr id="4" name="3 Rectángulo redondeado"/>
          <p:cNvSpPr/>
          <p:nvPr/>
        </p:nvSpPr>
        <p:spPr>
          <a:xfrm>
            <a:off x="1475656" y="2204864"/>
            <a:ext cx="64807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Si lo anterior es cierto, Entonces las transformadas de Galileo Que?, acaso la luz no responde a estas transformadas  y que implicaciones tiene esto?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0510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1 Imagen" descr="michels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212976"/>
            <a:ext cx="6253163" cy="343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14500" y="332656"/>
            <a:ext cx="64579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INTEREFEROMETRO DE MICHELSO Y MORLEY</a:t>
            </a:r>
            <a:endParaRPr lang="es-CO" dirty="0"/>
          </a:p>
        </p:txBody>
      </p:sp>
      <p:sp>
        <p:nvSpPr>
          <p:cNvPr id="4" name="3 Elipse"/>
          <p:cNvSpPr/>
          <p:nvPr/>
        </p:nvSpPr>
        <p:spPr>
          <a:xfrm>
            <a:off x="395536" y="1556792"/>
            <a:ext cx="561662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Qué se </a:t>
            </a:r>
            <a:r>
              <a:rPr lang="es-CO" dirty="0" err="1" smtClean="0"/>
              <a:t>pretendia</a:t>
            </a:r>
            <a:r>
              <a:rPr lang="es-CO" dirty="0" smtClean="0"/>
              <a:t> con este experimento?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6732240" y="170080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Que dificultades encontraron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61493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652</Words>
  <Application>Microsoft Office PowerPoint</Application>
  <PresentationFormat>Presentación en pantalla (4:3)</PresentationFormat>
  <Paragraphs>80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Viajes</vt:lpstr>
      <vt:lpstr>UNIDAD No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No 1</dc:title>
  <dc:creator>Windows User</dc:creator>
  <cp:lastModifiedBy>Windows User</cp:lastModifiedBy>
  <cp:revision>4</cp:revision>
  <dcterms:created xsi:type="dcterms:W3CDTF">2018-03-14T00:02:35Z</dcterms:created>
  <dcterms:modified xsi:type="dcterms:W3CDTF">2018-03-14T00:42:29Z</dcterms:modified>
</cp:coreProperties>
</file>