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6/12/2018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6/12/2018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6/12/2018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6/12/2018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6/12/2018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B3EC8-CD99-4235-84A7-EB35A3C1EB9C}"/>
              </a:ext>
            </a:extLst>
          </p:cNvPr>
          <p:cNvSpPr>
            <a:spLocks noGrp="1"/>
          </p:cNvSpPr>
          <p:nvPr>
            <p:ph type="ctrTitle"/>
          </p:nvPr>
        </p:nvSpPr>
        <p:spPr/>
        <p:txBody>
          <a:bodyPr/>
          <a:lstStyle/>
          <a:p>
            <a:r>
              <a:rPr lang="es-ES" dirty="0"/>
              <a:t>Fundamentos del diseño</a:t>
            </a:r>
          </a:p>
        </p:txBody>
      </p:sp>
      <p:sp>
        <p:nvSpPr>
          <p:cNvPr id="3" name="Subtítulo 2">
            <a:extLst>
              <a:ext uri="{FF2B5EF4-FFF2-40B4-BE49-F238E27FC236}">
                <a16:creationId xmlns:a16="http://schemas.microsoft.com/office/drawing/2014/main" id="{3FDDCA19-F743-4606-A56B-2CE79BC73C45}"/>
              </a:ext>
            </a:extLst>
          </p:cNvPr>
          <p:cNvSpPr>
            <a:spLocks noGrp="1"/>
          </p:cNvSpPr>
          <p:nvPr>
            <p:ph type="subTitle" idx="1"/>
          </p:nvPr>
        </p:nvSpPr>
        <p:spPr/>
        <p:txBody>
          <a:bodyPr/>
          <a:lstStyle/>
          <a:p>
            <a:r>
              <a:rPr lang="es-ES" dirty="0"/>
              <a:t>E.P.V.</a:t>
            </a:r>
          </a:p>
        </p:txBody>
      </p:sp>
    </p:spTree>
    <p:extLst>
      <p:ext uri="{BB962C8B-B14F-4D97-AF65-F5344CB8AC3E}">
        <p14:creationId xmlns:p14="http://schemas.microsoft.com/office/powerpoint/2010/main" val="300380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texto, mapa&#10;&#10;Descripción generada con confianza muy alta">
            <a:extLst>
              <a:ext uri="{FF2B5EF4-FFF2-40B4-BE49-F238E27FC236}">
                <a16:creationId xmlns:a16="http://schemas.microsoft.com/office/drawing/2014/main" id="{4AEA4EA1-3180-403D-A3A1-89985757FF50}"/>
              </a:ext>
            </a:extLst>
          </p:cNvPr>
          <p:cNvPicPr>
            <a:picLocks noChangeAspect="1"/>
          </p:cNvPicPr>
          <p:nvPr/>
        </p:nvPicPr>
        <p:blipFill rotWithShape="1">
          <a:blip r:embed="rId2"/>
          <a:srcRect l="23074" r="28096" b="1"/>
          <a:stretch/>
        </p:blipFill>
        <p:spPr>
          <a:xfrm>
            <a:off x="7338646" y="10"/>
            <a:ext cx="4853354" cy="6857990"/>
          </a:xfrm>
          <a:prstGeom prst="rect">
            <a:avLst/>
          </a:prstGeom>
        </p:spPr>
      </p:pic>
      <p:sp>
        <p:nvSpPr>
          <p:cNvPr id="16"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DBBF51A4-BBFC-45C5-B158-1C1CD6971571}"/>
              </a:ext>
            </a:extLst>
          </p:cNvPr>
          <p:cNvSpPr>
            <a:spLocks noGrp="1"/>
          </p:cNvSpPr>
          <p:nvPr>
            <p:ph type="title"/>
          </p:nvPr>
        </p:nvSpPr>
        <p:spPr>
          <a:xfrm>
            <a:off x="765051" y="382385"/>
            <a:ext cx="6015897" cy="1492132"/>
          </a:xfrm>
        </p:spPr>
        <p:txBody>
          <a:bodyPr>
            <a:normAutofit/>
          </a:bodyPr>
          <a:lstStyle/>
          <a:p>
            <a:r>
              <a:rPr lang="es-ES" dirty="0"/>
              <a:t>¿Qué es el diseño?</a:t>
            </a:r>
          </a:p>
        </p:txBody>
      </p:sp>
      <p:sp>
        <p:nvSpPr>
          <p:cNvPr id="17" name="Rectangle 11">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75DA29CB-8D50-4247-9848-57A6B82A2676}"/>
              </a:ext>
            </a:extLst>
          </p:cNvPr>
          <p:cNvSpPr>
            <a:spLocks noGrp="1"/>
          </p:cNvSpPr>
          <p:nvPr>
            <p:ph idx="1"/>
          </p:nvPr>
        </p:nvSpPr>
        <p:spPr>
          <a:xfrm>
            <a:off x="765051" y="1874517"/>
            <a:ext cx="6015897" cy="4798845"/>
          </a:xfrm>
        </p:spPr>
        <p:txBody>
          <a:bodyPr>
            <a:normAutofit fontScale="92500"/>
          </a:bodyPr>
          <a:lstStyle/>
          <a:p>
            <a:r>
              <a:rPr lang="es-ES" sz="2200" dirty="0"/>
              <a:t>La finalidad principal del diseño es cubrir las necesidades funcionales y estéticas de la sociedad.</a:t>
            </a:r>
          </a:p>
          <a:p>
            <a:r>
              <a:rPr lang="es-ES" sz="2200" dirty="0"/>
              <a:t>El diseño es un lenguaje visual muy amplio y tiene diversos ámbitos de aplicación. Las cuatro disciplinas fundamentales del diseño son: diseño gráfico, diseño del producto (industrial), diseño de interiores y diseño de moda.</a:t>
            </a:r>
          </a:p>
          <a:p>
            <a:endParaRPr lang="es-ES" dirty="0"/>
          </a:p>
          <a:p>
            <a:endParaRPr lang="es-ES" dirty="0"/>
          </a:p>
          <a:p>
            <a:endParaRPr lang="es-ES" dirty="0"/>
          </a:p>
          <a:p>
            <a:pPr marL="0" indent="0">
              <a:buNone/>
            </a:pPr>
            <a:endParaRPr lang="es-ES" dirty="0"/>
          </a:p>
          <a:p>
            <a:pPr algn="r"/>
            <a:endParaRPr lang="es-ES" sz="1300" dirty="0"/>
          </a:p>
          <a:p>
            <a:pPr marL="0" indent="0" algn="r">
              <a:buNone/>
            </a:pPr>
            <a:r>
              <a:rPr lang="es-ES" sz="1300" dirty="0"/>
              <a:t>Figura 1. Ilustración ¨Diseño gráfico¨, Red de escuelas metodistas de </a:t>
            </a:r>
            <a:r>
              <a:rPr lang="es-ES" sz="1300" dirty="0" err="1"/>
              <a:t>Mexico</a:t>
            </a:r>
            <a:r>
              <a:rPr lang="es-ES" sz="1300" dirty="0"/>
              <a:t> (2018)</a:t>
            </a:r>
          </a:p>
          <a:p>
            <a:pPr marL="0" indent="0">
              <a:buNone/>
            </a:pPr>
            <a:endParaRPr lang="es-ES" dirty="0"/>
          </a:p>
          <a:p>
            <a:endParaRPr lang="es-ES" dirty="0"/>
          </a:p>
        </p:txBody>
      </p:sp>
    </p:spTree>
    <p:extLst>
      <p:ext uri="{BB962C8B-B14F-4D97-AF65-F5344CB8AC3E}">
        <p14:creationId xmlns:p14="http://schemas.microsoft.com/office/powerpoint/2010/main" val="123641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BF939-25B9-49E4-A2B2-FDC7BD6C9E7F}"/>
              </a:ext>
            </a:extLst>
          </p:cNvPr>
          <p:cNvSpPr>
            <a:spLocks noGrp="1"/>
          </p:cNvSpPr>
          <p:nvPr>
            <p:ph type="title"/>
          </p:nvPr>
        </p:nvSpPr>
        <p:spPr/>
        <p:txBody>
          <a:bodyPr/>
          <a:lstStyle/>
          <a:p>
            <a:r>
              <a:rPr lang="es-ES" dirty="0"/>
              <a:t>¿Qué es el diseño gráfico?</a:t>
            </a:r>
          </a:p>
        </p:txBody>
      </p:sp>
      <p:sp>
        <p:nvSpPr>
          <p:cNvPr id="3" name="Marcador de contenido 2">
            <a:extLst>
              <a:ext uri="{FF2B5EF4-FFF2-40B4-BE49-F238E27FC236}">
                <a16:creationId xmlns:a16="http://schemas.microsoft.com/office/drawing/2014/main" id="{D269CD7D-E379-4476-8E39-03F93013EA3B}"/>
              </a:ext>
            </a:extLst>
          </p:cNvPr>
          <p:cNvSpPr>
            <a:spLocks noGrp="1"/>
          </p:cNvSpPr>
          <p:nvPr>
            <p:ph idx="1"/>
          </p:nvPr>
        </p:nvSpPr>
        <p:spPr>
          <a:xfrm>
            <a:off x="1251678" y="1248509"/>
            <a:ext cx="10178322" cy="4631084"/>
          </a:xfrm>
        </p:spPr>
        <p:txBody>
          <a:bodyPr>
            <a:normAutofit lnSpcReduction="10000"/>
          </a:bodyPr>
          <a:lstStyle/>
          <a:p>
            <a:r>
              <a:rPr lang="es-ES" dirty="0"/>
              <a:t>El Diseño gráfico es una profesión cuya actividad es la acción de concebir, programar, proyectar y realizar comunicaciones visuales mediante elementos gráficos.</a:t>
            </a:r>
          </a:p>
          <a:p>
            <a:r>
              <a:rPr lang="es-ES" sz="3300" b="1" dirty="0"/>
              <a:t>Las áreas del diseño son:</a:t>
            </a:r>
          </a:p>
          <a:p>
            <a:pPr marL="0" indent="0">
              <a:buNone/>
            </a:pPr>
            <a:r>
              <a:rPr lang="es-ES" b="1" dirty="0">
                <a:solidFill>
                  <a:schemeClr val="accent1"/>
                </a:solidFill>
              </a:rPr>
              <a:t> 1. Imagen corporativa: </a:t>
            </a:r>
            <a:r>
              <a:rPr lang="es-ES" dirty="0"/>
              <a:t>logotipos, marcas…</a:t>
            </a:r>
          </a:p>
          <a:p>
            <a:pPr marL="0" indent="0">
              <a:buNone/>
            </a:pPr>
            <a:r>
              <a:rPr lang="es-ES" b="1" dirty="0">
                <a:solidFill>
                  <a:schemeClr val="accent1"/>
                </a:solidFill>
              </a:rPr>
              <a:t> 2. Empaquetado: </a:t>
            </a:r>
            <a:r>
              <a:rPr lang="es-ES" dirty="0"/>
              <a:t>Etiquetas, envases…</a:t>
            </a:r>
          </a:p>
          <a:p>
            <a:pPr marL="0" indent="0">
              <a:buNone/>
            </a:pPr>
            <a:r>
              <a:rPr lang="es-ES" dirty="0"/>
              <a:t> </a:t>
            </a:r>
            <a:r>
              <a:rPr lang="es-ES" b="1" dirty="0">
                <a:solidFill>
                  <a:schemeClr val="accent1"/>
                </a:solidFill>
              </a:rPr>
              <a:t>3. Comunicación visual: </a:t>
            </a:r>
            <a:r>
              <a:rPr lang="es-ES" dirty="0"/>
              <a:t>Señales, pictogramas…</a:t>
            </a:r>
          </a:p>
          <a:p>
            <a:pPr marL="0" indent="0">
              <a:buNone/>
            </a:pPr>
            <a:r>
              <a:rPr lang="es-ES" dirty="0"/>
              <a:t> </a:t>
            </a:r>
            <a:r>
              <a:rPr lang="es-ES" b="1" dirty="0">
                <a:solidFill>
                  <a:schemeClr val="accent1"/>
                </a:solidFill>
              </a:rPr>
              <a:t>4. Diseño editorial: </a:t>
            </a:r>
            <a:r>
              <a:rPr lang="es-ES" dirty="0"/>
              <a:t>revistas, periódicos, libros…</a:t>
            </a:r>
          </a:p>
          <a:p>
            <a:pPr marL="0" indent="0">
              <a:buNone/>
            </a:pPr>
            <a:r>
              <a:rPr lang="es-ES" b="1" dirty="0">
                <a:solidFill>
                  <a:schemeClr val="accent1"/>
                </a:solidFill>
              </a:rPr>
              <a:t> 5. Tipografía: </a:t>
            </a:r>
            <a:r>
              <a:rPr lang="es-ES" dirty="0"/>
              <a:t>fuentes y tipos de letras</a:t>
            </a:r>
          </a:p>
          <a:p>
            <a:pPr marL="0" indent="0">
              <a:buNone/>
            </a:pPr>
            <a:r>
              <a:rPr lang="es-ES" b="1" dirty="0">
                <a:solidFill>
                  <a:schemeClr val="accent1"/>
                </a:solidFill>
              </a:rPr>
              <a:t> 6. Diseño publicitario: </a:t>
            </a:r>
            <a:r>
              <a:rPr lang="es-ES" dirty="0"/>
              <a:t>Carteles, catálogos, folletos…</a:t>
            </a:r>
          </a:p>
          <a:p>
            <a:pPr marL="0" indent="0">
              <a:buNone/>
            </a:pPr>
            <a:r>
              <a:rPr lang="es-ES" b="1" dirty="0">
                <a:solidFill>
                  <a:schemeClr val="accent1"/>
                </a:solidFill>
              </a:rPr>
              <a:t> 7. Diseño web: </a:t>
            </a:r>
            <a:r>
              <a:rPr lang="es-ES" dirty="0"/>
              <a:t>Páginas web</a:t>
            </a:r>
          </a:p>
          <a:p>
            <a:pPr marL="0" indent="0">
              <a:buNone/>
            </a:pPr>
            <a:r>
              <a:rPr lang="es-ES" b="1" dirty="0">
                <a:solidFill>
                  <a:schemeClr val="accent1"/>
                </a:solidFill>
              </a:rPr>
              <a:t> 8. Diseño multimedia: </a:t>
            </a:r>
            <a:r>
              <a:rPr lang="es-ES" dirty="0"/>
              <a:t>animación, imagen 3D…</a:t>
            </a:r>
          </a:p>
        </p:txBody>
      </p:sp>
    </p:spTree>
    <p:extLst>
      <p:ext uri="{BB962C8B-B14F-4D97-AF65-F5344CB8AC3E}">
        <p14:creationId xmlns:p14="http://schemas.microsoft.com/office/powerpoint/2010/main" val="315039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61123-0B2D-40CA-9701-C5546247412B}"/>
              </a:ext>
            </a:extLst>
          </p:cNvPr>
          <p:cNvSpPr>
            <a:spLocks noGrp="1"/>
          </p:cNvSpPr>
          <p:nvPr>
            <p:ph type="title"/>
          </p:nvPr>
        </p:nvSpPr>
        <p:spPr/>
        <p:txBody>
          <a:bodyPr/>
          <a:lstStyle/>
          <a:p>
            <a:r>
              <a:rPr lang="es-ES" dirty="0"/>
              <a:t>Orígenes del diseño gráfico</a:t>
            </a:r>
          </a:p>
        </p:txBody>
      </p:sp>
      <p:sp>
        <p:nvSpPr>
          <p:cNvPr id="3" name="Marcador de contenido 2">
            <a:extLst>
              <a:ext uri="{FF2B5EF4-FFF2-40B4-BE49-F238E27FC236}">
                <a16:creationId xmlns:a16="http://schemas.microsoft.com/office/drawing/2014/main" id="{77067BF3-C2F8-4264-9DA2-13991B482F4F}"/>
              </a:ext>
            </a:extLst>
          </p:cNvPr>
          <p:cNvSpPr>
            <a:spLocks noGrp="1"/>
          </p:cNvSpPr>
          <p:nvPr>
            <p:ph idx="1"/>
          </p:nvPr>
        </p:nvSpPr>
        <p:spPr>
          <a:xfrm>
            <a:off x="1251678" y="1204547"/>
            <a:ext cx="10178322" cy="5407268"/>
          </a:xfrm>
        </p:spPr>
        <p:txBody>
          <a:bodyPr>
            <a:normAutofit fontScale="85000" lnSpcReduction="20000"/>
          </a:bodyPr>
          <a:lstStyle/>
          <a:p>
            <a:r>
              <a:rPr lang="es-ES" dirty="0"/>
              <a:t>Podríamos decir que los orígenes del diseño gráfico coinciden con las primeras representaciones gráficas del hombre con intención de comunicar alguna cosa. </a:t>
            </a:r>
          </a:p>
          <a:p>
            <a:r>
              <a:rPr lang="es-ES" dirty="0"/>
              <a:t>Gutenberg descubrió en el siglo XV la imprenta de tipos móviles, un procedimiento que supuso un gran cambio en la producción de libros y sus diseños.</a:t>
            </a:r>
          </a:p>
          <a:p>
            <a:r>
              <a:rPr lang="es-ES" dirty="0"/>
              <a:t>Durante el transcurso de los años, la demanda de libros y publicaciones fue variando y la calidad y técnicas de estampado de imágenes fue mejorando hasta la llegada de la Revolución Francesa (s. XVIII), en el que la idea de igualdad hizo que se difundieran en gran medida los noticiarios o periódicos, lo que supuso un gran cambio en la técnicas de diseño gráfico.</a:t>
            </a:r>
          </a:p>
          <a:p>
            <a:r>
              <a:rPr lang="es-ES" dirty="0"/>
              <a:t>En 1936 la revista LIFE será la pionera en introducir la FOTOGRAFIA en la prensa. A partir de ese momento se empieza a crear una gran competencia en el mundo editorial. Por lo que empiezan a aparecer especialistas en la materia como </a:t>
            </a:r>
            <a:r>
              <a:rPr lang="es-ES" b="1" dirty="0">
                <a:solidFill>
                  <a:schemeClr val="accent1"/>
                </a:solidFill>
              </a:rPr>
              <a:t>la escuela de la Bauhaus</a:t>
            </a:r>
            <a:r>
              <a:rPr lang="es-ES" dirty="0"/>
              <a:t>. La Bauhaus sentó las bases normativas y patrones de lo que hoy conocemos como diseño industrial y gráfico; puede decirse que antes de la existencia de la Bauhaus estas dos profesiones no existían como tales y fueron concebidas dentro de esta escuela. </a:t>
            </a:r>
          </a:p>
          <a:p>
            <a:r>
              <a:rPr lang="es-ES" dirty="0"/>
              <a:t>En los años 50, Suiza se convierte en el centro del diseño al aplicar teorías conceptuales sobre el diseño de un forma muy racionalista </a:t>
            </a:r>
          </a:p>
          <a:p>
            <a:r>
              <a:rPr lang="es-ES" dirty="0"/>
              <a:t>En la segunda mitad del siglo XX se producirá un gran cambio en el diseño gráfico, provocado por la aparición de nuevas tecnologías digitales, programas informáticos y herramientas de maquetación e impresión que revolucionarían el mundo del diseño gráfico.</a:t>
            </a:r>
          </a:p>
          <a:p>
            <a:r>
              <a:rPr lang="es-ES" dirty="0"/>
              <a:t>A finales del siglo XX aparece internet y empieza la transmisión masiva de información y contenidos gráficos.</a:t>
            </a:r>
          </a:p>
          <a:p>
            <a:endParaRPr lang="es-ES" dirty="0"/>
          </a:p>
        </p:txBody>
      </p:sp>
    </p:spTree>
    <p:extLst>
      <p:ext uri="{BB962C8B-B14F-4D97-AF65-F5344CB8AC3E}">
        <p14:creationId xmlns:p14="http://schemas.microsoft.com/office/powerpoint/2010/main" val="41447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68684-D808-44BD-BACE-8CFE8F98E6CE}"/>
              </a:ext>
            </a:extLst>
          </p:cNvPr>
          <p:cNvSpPr>
            <a:spLocks noGrp="1"/>
          </p:cNvSpPr>
          <p:nvPr>
            <p:ph type="title"/>
          </p:nvPr>
        </p:nvSpPr>
        <p:spPr/>
        <p:txBody>
          <a:bodyPr/>
          <a:lstStyle/>
          <a:p>
            <a:r>
              <a:rPr lang="es-ES" dirty="0"/>
              <a:t>Elementos visuales básicos del diseño gráfico</a:t>
            </a:r>
          </a:p>
        </p:txBody>
      </p:sp>
      <p:sp>
        <p:nvSpPr>
          <p:cNvPr id="8" name="Marcador de contenido 7">
            <a:extLst>
              <a:ext uri="{FF2B5EF4-FFF2-40B4-BE49-F238E27FC236}">
                <a16:creationId xmlns:a16="http://schemas.microsoft.com/office/drawing/2014/main" id="{2633EF2E-D78D-4B8F-8D6E-0ED2912D601A}"/>
              </a:ext>
            </a:extLst>
          </p:cNvPr>
          <p:cNvSpPr>
            <a:spLocks noGrp="1"/>
          </p:cNvSpPr>
          <p:nvPr>
            <p:ph idx="1"/>
          </p:nvPr>
        </p:nvSpPr>
        <p:spPr>
          <a:xfrm>
            <a:off x="1251678" y="1758461"/>
            <a:ext cx="10178322" cy="4906107"/>
          </a:xfrm>
        </p:spPr>
        <p:txBody>
          <a:bodyPr>
            <a:normAutofit fontScale="85000" lnSpcReduction="20000"/>
          </a:bodyPr>
          <a:lstStyle/>
          <a:p>
            <a:r>
              <a:rPr lang="es-ES" b="1" dirty="0">
                <a:solidFill>
                  <a:schemeClr val="accent1"/>
                </a:solidFill>
              </a:rPr>
              <a:t>El punto: </a:t>
            </a:r>
            <a:r>
              <a:rPr lang="es-ES" dirty="0"/>
              <a:t>Se le denomina punto a la señal de dimensiones pequeñas, ordinariamente circular, que, por contraste de color o de relieve, es perceptible en una superficie. En sentido gráfico, el punto es una superficie materializada, es decir reconocible por el ojo humano; es la unidad gráfica mas pequeña, el "átomo". Es la unidad mínima de comunicación visual y el elemento gráfico fundamental.</a:t>
            </a:r>
          </a:p>
          <a:p>
            <a:r>
              <a:rPr lang="es-ES" b="1" dirty="0">
                <a:solidFill>
                  <a:schemeClr val="accent1"/>
                </a:solidFill>
              </a:rPr>
              <a:t>La línea: </a:t>
            </a:r>
            <a:r>
              <a:rPr lang="es-ES" dirty="0"/>
              <a:t>puede ser considerada como la traza que deja el punto al moverse, o como la unión de dos o más puntos.  A su vez es una suma de puntos que son conectados en el espacio. Casi siempre genera dinamismo y definen direccionalmente la composición en la que la insertemos.</a:t>
            </a:r>
          </a:p>
          <a:p>
            <a:r>
              <a:rPr lang="es-ES" b="1" dirty="0">
                <a:solidFill>
                  <a:schemeClr val="accent1"/>
                </a:solidFill>
              </a:rPr>
              <a:t>El contorno: </a:t>
            </a:r>
            <a:r>
              <a:rPr lang="es-ES" dirty="0"/>
              <a:t>en él, el trazo de línea se une en un mismo punto. En la terminología de las artes visuales se dice que la línea articula la complejidad del contorno. Cuando la línea cierra un determinado espacio se crea una tensión entre el espacio y sus límites y es entonces cuando la línea tiene un gran poder de atracción. La característica principal del contorno es que son estáticos o dinámicos dependiendo del uso que se les de o de las diferentes direcciones que éste adopte.</a:t>
            </a:r>
          </a:p>
          <a:p>
            <a:r>
              <a:rPr lang="es-ES" b="1" dirty="0">
                <a:solidFill>
                  <a:schemeClr val="accent1"/>
                </a:solidFill>
              </a:rPr>
              <a:t>El plano: </a:t>
            </a:r>
            <a:r>
              <a:rPr lang="es-ES" dirty="0"/>
              <a:t>permite fragmentar y dividir el espacio, de esta forma podemos delimitar y clasificar las diferentes zonas de nuestra composición.</a:t>
            </a:r>
          </a:p>
          <a:p>
            <a:r>
              <a:rPr lang="es-ES" b="1" dirty="0">
                <a:solidFill>
                  <a:schemeClr val="accent1"/>
                </a:solidFill>
              </a:rPr>
              <a:t>La textura: </a:t>
            </a:r>
            <a:r>
              <a:rPr lang="es-ES" dirty="0"/>
              <a:t>Consiste en la modificación o variación de la superficie de los materiales utilizados, ya sea de una forma visual o táctil. La reunión de puntos sobre una superficie es considerada como trama o textura, pues se produce un efecto colectivo tonal </a:t>
            </a:r>
            <a:r>
              <a:rPr lang="es-ES" dirty="0" err="1"/>
              <a:t>segun</a:t>
            </a:r>
            <a:r>
              <a:rPr lang="es-ES" dirty="0"/>
              <a:t> la densidad y/o tamaño de los puntos. La textura sirve frecuentemente para expresar visualmente las cualidades de otro sentido, el tacto.</a:t>
            </a:r>
          </a:p>
          <a:p>
            <a:endParaRPr lang="es-ES" dirty="0"/>
          </a:p>
          <a:p>
            <a:endParaRPr lang="es-ES" dirty="0"/>
          </a:p>
        </p:txBody>
      </p:sp>
    </p:spTree>
    <p:extLst>
      <p:ext uri="{BB962C8B-B14F-4D97-AF65-F5344CB8AC3E}">
        <p14:creationId xmlns:p14="http://schemas.microsoft.com/office/powerpoint/2010/main" val="288385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110C4-8CC1-4E90-8592-90F5CD818813}"/>
              </a:ext>
            </a:extLst>
          </p:cNvPr>
          <p:cNvSpPr>
            <a:spLocks noGrp="1"/>
          </p:cNvSpPr>
          <p:nvPr>
            <p:ph type="title"/>
          </p:nvPr>
        </p:nvSpPr>
        <p:spPr/>
        <p:txBody>
          <a:bodyPr/>
          <a:lstStyle/>
          <a:p>
            <a:r>
              <a:rPr lang="es-ES" dirty="0"/>
              <a:t>Estructuras básicas del diseño gráfico:</a:t>
            </a:r>
          </a:p>
        </p:txBody>
      </p:sp>
      <p:sp>
        <p:nvSpPr>
          <p:cNvPr id="3" name="Marcador de contenido 2">
            <a:extLst>
              <a:ext uri="{FF2B5EF4-FFF2-40B4-BE49-F238E27FC236}">
                <a16:creationId xmlns:a16="http://schemas.microsoft.com/office/drawing/2014/main" id="{16A8BD15-0FAA-44F6-8D88-FC40D29AECF4}"/>
              </a:ext>
            </a:extLst>
          </p:cNvPr>
          <p:cNvSpPr>
            <a:spLocks noGrp="1"/>
          </p:cNvSpPr>
          <p:nvPr>
            <p:ph idx="1"/>
          </p:nvPr>
        </p:nvSpPr>
        <p:spPr/>
        <p:txBody>
          <a:bodyPr>
            <a:normAutofit/>
          </a:bodyPr>
          <a:lstStyle/>
          <a:p>
            <a:r>
              <a:rPr lang="es-ES" dirty="0"/>
              <a:t> Las estructuras básicas son las formas o figuras que se repite a lo largo de la composición en un diseño o que dan forma al diseño principal.</a:t>
            </a:r>
          </a:p>
          <a:p>
            <a:r>
              <a:rPr lang="es-ES" dirty="0"/>
              <a:t>Estas formas pueden ser fácilmente identificables normalmente, aunque también pueden llegar a ser muy complejos. Por ello cuanto más simple sea un módulo, más fácil será su identificación y mayor unidad tendrá la creación gráfica.</a:t>
            </a:r>
          </a:p>
          <a:p>
            <a:pPr marL="0" indent="0">
              <a:buNone/>
            </a:pPr>
            <a:endParaRPr lang="es-ES" dirty="0"/>
          </a:p>
        </p:txBody>
      </p:sp>
    </p:spTree>
    <p:extLst>
      <p:ext uri="{BB962C8B-B14F-4D97-AF65-F5344CB8AC3E}">
        <p14:creationId xmlns:p14="http://schemas.microsoft.com/office/powerpoint/2010/main" val="167223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B4033F-7E09-4BC5-AB9F-5FF03C15E3F2}"/>
              </a:ext>
            </a:extLst>
          </p:cNvPr>
          <p:cNvSpPr>
            <a:spLocks noGrp="1"/>
          </p:cNvSpPr>
          <p:nvPr>
            <p:ph type="title"/>
          </p:nvPr>
        </p:nvSpPr>
        <p:spPr>
          <a:xfrm>
            <a:off x="1193799" y="804335"/>
            <a:ext cx="6340851" cy="1681709"/>
          </a:xfrm>
        </p:spPr>
        <p:txBody>
          <a:bodyPr>
            <a:normAutofit/>
          </a:bodyPr>
          <a:lstStyle/>
          <a:p>
            <a:r>
              <a:rPr lang="es-ES" sz="3600"/>
              <a:t>Las estructuras básicas del diseño gráfico son: </a:t>
            </a:r>
            <a:br>
              <a:rPr lang="es-ES" sz="3600"/>
            </a:br>
            <a:endParaRPr lang="es-ES" sz="3600"/>
          </a:p>
        </p:txBody>
      </p:sp>
      <p:sp>
        <p:nvSpPr>
          <p:cNvPr id="3" name="Marcador de contenido 2">
            <a:extLst>
              <a:ext uri="{FF2B5EF4-FFF2-40B4-BE49-F238E27FC236}">
                <a16:creationId xmlns:a16="http://schemas.microsoft.com/office/drawing/2014/main" id="{98A7C13B-A0D7-46F2-AB62-3DF7456126AA}"/>
              </a:ext>
            </a:extLst>
          </p:cNvPr>
          <p:cNvSpPr>
            <a:spLocks noGrp="1"/>
          </p:cNvSpPr>
          <p:nvPr>
            <p:ph idx="1"/>
          </p:nvPr>
        </p:nvSpPr>
        <p:spPr>
          <a:xfrm>
            <a:off x="1193799" y="1995854"/>
            <a:ext cx="6340855" cy="4721469"/>
          </a:xfrm>
        </p:spPr>
        <p:txBody>
          <a:bodyPr anchor="t">
            <a:normAutofit fontScale="92500" lnSpcReduction="20000"/>
          </a:bodyPr>
          <a:lstStyle/>
          <a:p>
            <a:pPr algn="just">
              <a:lnSpc>
                <a:spcPct val="100000"/>
              </a:lnSpc>
            </a:pPr>
            <a:r>
              <a:rPr lang="es-ES" sz="2200" b="1" dirty="0">
                <a:solidFill>
                  <a:schemeClr val="accent1"/>
                </a:solidFill>
              </a:rPr>
              <a:t>Triángulo: </a:t>
            </a:r>
            <a:r>
              <a:rPr lang="es-ES" sz="2200" dirty="0">
                <a:solidFill>
                  <a:schemeClr val="tx1"/>
                </a:solidFill>
              </a:rPr>
              <a:t>Para el diseño y la elaboración de logotipos el triángulo representa una poderosa forma que se ha retomado en infinidad de casos. Dependiendo se su forma, un triángulo es capaz de evocar distintas sensaciones. Por ejemplo, un triángulo rotado hacia la derecha emula crecimiento y avance; hacia arriba, la sensación que se proyecta es la de crecimiento exponencial y si se pone hacia abajo, puede emular caída o deterioro. También el triángulo es capaz de determinar movimiento y trabajo si se le incluye de manera múltiple en la identidad visual de una marca.</a:t>
            </a:r>
          </a:p>
          <a:p>
            <a:pPr algn="just">
              <a:lnSpc>
                <a:spcPct val="100000"/>
              </a:lnSpc>
            </a:pPr>
            <a:r>
              <a:rPr lang="es-ES" sz="2200" b="1" dirty="0">
                <a:solidFill>
                  <a:schemeClr val="accent1"/>
                </a:solidFill>
              </a:rPr>
              <a:t>Círculo: </a:t>
            </a:r>
            <a:r>
              <a:rPr lang="es-ES" sz="2200" dirty="0">
                <a:solidFill>
                  <a:schemeClr val="tx1"/>
                </a:solidFill>
              </a:rPr>
              <a:t>Conceptualmente se trata de un elemento muy poderoso que se aplica  en el diseño para externar ideas contundentes… quizá por </a:t>
            </a:r>
            <a:r>
              <a:rPr lang="es-ES" sz="1400" dirty="0">
                <a:solidFill>
                  <a:schemeClr val="tx1"/>
                </a:solidFill>
              </a:rPr>
              <a:t>ello se integra de una manera muy natural al diseño de logotipos e identidades visuales de infinidad de marcas.</a:t>
            </a:r>
          </a:p>
          <a:p>
            <a:pPr>
              <a:lnSpc>
                <a:spcPct val="100000"/>
              </a:lnSpc>
            </a:pPr>
            <a:endParaRPr lang="es-ES" sz="1400" dirty="0">
              <a:solidFill>
                <a:schemeClr val="tx1"/>
              </a:solidFill>
            </a:endParaRPr>
          </a:p>
          <a:p>
            <a:pPr marL="0" indent="0">
              <a:lnSpc>
                <a:spcPct val="100000"/>
              </a:lnSpc>
              <a:buNone/>
            </a:pPr>
            <a:r>
              <a:rPr lang="es-ES" sz="1400" dirty="0">
                <a:solidFill>
                  <a:schemeClr val="tx1"/>
                </a:solidFill>
              </a:rPr>
              <a:t> </a:t>
            </a:r>
            <a:endParaRPr lang="es-ES" sz="1300" dirty="0">
              <a:solidFill>
                <a:schemeClr val="tx1"/>
              </a:solidFill>
            </a:endParaRPr>
          </a:p>
          <a:p>
            <a:pPr marL="0" indent="0" algn="r">
              <a:lnSpc>
                <a:spcPct val="100000"/>
              </a:lnSpc>
              <a:buNone/>
            </a:pPr>
            <a:r>
              <a:rPr lang="es-ES" sz="1300" i="1" dirty="0">
                <a:solidFill>
                  <a:schemeClr val="tx1"/>
                </a:solidFill>
              </a:rPr>
              <a:t>Figura 2. </a:t>
            </a:r>
            <a:r>
              <a:rPr lang="es-ES" sz="1300" dirty="0">
                <a:solidFill>
                  <a:schemeClr val="tx1"/>
                </a:solidFill>
              </a:rPr>
              <a:t>Logotipo ¨Métele ficha a tu salud¨, Elena González Muñoyerro (2018)</a:t>
            </a:r>
          </a:p>
          <a:p>
            <a:pPr marL="0" indent="0" algn="r">
              <a:lnSpc>
                <a:spcPct val="100000"/>
              </a:lnSpc>
              <a:buNone/>
            </a:pPr>
            <a:r>
              <a:rPr lang="es-ES" sz="1300" i="1" dirty="0">
                <a:solidFill>
                  <a:schemeClr val="tx1"/>
                </a:solidFill>
              </a:rPr>
              <a:t>Figura 3. </a:t>
            </a:r>
            <a:r>
              <a:rPr lang="es-ES" sz="1300" dirty="0">
                <a:solidFill>
                  <a:schemeClr val="tx1"/>
                </a:solidFill>
              </a:rPr>
              <a:t>Logotipo </a:t>
            </a:r>
            <a:r>
              <a:rPr lang="es-ES" sz="1300" dirty="0" err="1">
                <a:solidFill>
                  <a:schemeClr val="tx1"/>
                </a:solidFill>
              </a:rPr>
              <a:t>Sturbucks</a:t>
            </a:r>
            <a:r>
              <a:rPr lang="es-ES" sz="1300" dirty="0">
                <a:solidFill>
                  <a:schemeClr val="tx1"/>
                </a:solidFill>
              </a:rPr>
              <a:t> (1992)</a:t>
            </a:r>
          </a:p>
          <a:p>
            <a:pPr marL="0" indent="0">
              <a:lnSpc>
                <a:spcPct val="100000"/>
              </a:lnSpc>
              <a:buNone/>
            </a:pPr>
            <a:endParaRPr lang="es-ES" sz="1400" dirty="0">
              <a:solidFill>
                <a:schemeClr val="tx1"/>
              </a:solidFill>
            </a:endParaRPr>
          </a:p>
        </p:txBody>
      </p:sp>
      <p:sp>
        <p:nvSpPr>
          <p:cNvPr id="39" name="Freeform: Shape 30">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0" name="Freeform: Shape 32">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n 7" descr="Imagen que contiene LEGO, gráficos vectoriales, juguete, objeto&#10;&#10;Descripción generada con confianza baja">
            <a:extLst>
              <a:ext uri="{FF2B5EF4-FFF2-40B4-BE49-F238E27FC236}">
                <a16:creationId xmlns:a16="http://schemas.microsoft.com/office/drawing/2014/main" id="{FDAC78FB-20EF-437B-8A74-E6E1731478D2}"/>
              </a:ext>
            </a:extLst>
          </p:cNvPr>
          <p:cNvPicPr>
            <a:picLocks noChangeAspect="1"/>
          </p:cNvPicPr>
          <p:nvPr/>
        </p:nvPicPr>
        <p:blipFill rotWithShape="1">
          <a:blip r:embed="rId2"/>
          <a:srcRect t="175" r="-2" b="-2"/>
          <a:stretch/>
        </p:blipFill>
        <p:spPr>
          <a:xfrm>
            <a:off x="9046251" y="248259"/>
            <a:ext cx="2682674" cy="2336538"/>
          </a:xfrm>
          <a:prstGeom prst="rect">
            <a:avLst/>
          </a:prstGeom>
        </p:spPr>
      </p:pic>
      <p:sp>
        <p:nvSpPr>
          <p:cNvPr id="41" name="Freeform: Shape 34">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A9324D15-60B4-4FDE-89C3-B9A10EDC3BAD}"/>
              </a:ext>
            </a:extLst>
          </p:cNvPr>
          <p:cNvPicPr>
            <a:picLocks noChangeAspect="1"/>
          </p:cNvPicPr>
          <p:nvPr/>
        </p:nvPicPr>
        <p:blipFill rotWithShape="1">
          <a:blip r:embed="rId3"/>
          <a:srcRect t="1966" r="2" b="10493"/>
          <a:stretch/>
        </p:blipFill>
        <p:spPr>
          <a:xfrm>
            <a:off x="9790690" y="4829792"/>
            <a:ext cx="2045710" cy="1820719"/>
          </a:xfrm>
          <a:prstGeom prst="rect">
            <a:avLst/>
          </a:prstGeom>
        </p:spPr>
      </p:pic>
    </p:spTree>
    <p:extLst>
      <p:ext uri="{BB962C8B-B14F-4D97-AF65-F5344CB8AC3E}">
        <p14:creationId xmlns:p14="http://schemas.microsoft.com/office/powerpoint/2010/main" val="30286709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2D72E63-F916-4770-BB4B-A125B75FF3FF}"/>
              </a:ext>
            </a:extLst>
          </p:cNvPr>
          <p:cNvSpPr>
            <a:spLocks noGrp="1"/>
          </p:cNvSpPr>
          <p:nvPr>
            <p:ph idx="1"/>
          </p:nvPr>
        </p:nvSpPr>
        <p:spPr>
          <a:xfrm>
            <a:off x="376787" y="415493"/>
            <a:ext cx="7010779" cy="6027012"/>
          </a:xfrm>
        </p:spPr>
        <p:txBody>
          <a:bodyPr anchor="t">
            <a:normAutofit fontScale="92500"/>
          </a:bodyPr>
          <a:lstStyle/>
          <a:p>
            <a:r>
              <a:rPr lang="es-ES" sz="2800" b="1" dirty="0">
                <a:solidFill>
                  <a:schemeClr val="accent1"/>
                </a:solidFill>
              </a:rPr>
              <a:t>Cuadrado: </a:t>
            </a:r>
            <a:r>
              <a:rPr lang="es-ES" sz="2800" dirty="0">
                <a:solidFill>
                  <a:schemeClr val="tx1"/>
                </a:solidFill>
              </a:rPr>
              <a:t>El cuadrado es la forma más natural de representar la estabilidad. En el diseño de logotipos, las figuras de cuatro lados muestran algo que es real y sólido. Es ideal para representar algo que es franco y fortificado, es una forma masculina y tecnológica.</a:t>
            </a:r>
          </a:p>
          <a:p>
            <a:r>
              <a:rPr lang="es-ES" sz="2800" b="1" dirty="0">
                <a:solidFill>
                  <a:schemeClr val="accent1"/>
                </a:solidFill>
              </a:rPr>
              <a:t>Figuras compuestas: </a:t>
            </a:r>
            <a:r>
              <a:rPr lang="es-ES" sz="2800" dirty="0">
                <a:solidFill>
                  <a:schemeClr val="tx1"/>
                </a:solidFill>
              </a:rPr>
              <a:t>Las tres formas planas se pueden combinar para crear estructuras más complejas</a:t>
            </a:r>
          </a:p>
          <a:p>
            <a:endParaRPr lang="es-ES" sz="2800" dirty="0">
              <a:solidFill>
                <a:schemeClr val="tx1"/>
              </a:solidFill>
            </a:endParaRPr>
          </a:p>
          <a:p>
            <a:pPr marL="0" indent="0" algn="r">
              <a:buNone/>
            </a:pPr>
            <a:endParaRPr lang="es-ES" sz="1300" dirty="0">
              <a:solidFill>
                <a:schemeClr val="tx1"/>
              </a:solidFill>
            </a:endParaRPr>
          </a:p>
          <a:p>
            <a:pPr marL="0" indent="0" algn="r">
              <a:buNone/>
            </a:pPr>
            <a:endParaRPr lang="es-ES" sz="1200" dirty="0">
              <a:solidFill>
                <a:schemeClr val="tx1"/>
              </a:solidFill>
            </a:endParaRPr>
          </a:p>
          <a:p>
            <a:pPr marL="0" indent="0" algn="r">
              <a:buNone/>
            </a:pPr>
            <a:r>
              <a:rPr lang="es-ES" sz="1200" dirty="0">
                <a:solidFill>
                  <a:schemeClr val="tx1"/>
                </a:solidFill>
              </a:rPr>
              <a:t>Figura 4. Logotipo GAP (2010)</a:t>
            </a:r>
          </a:p>
          <a:p>
            <a:pPr marL="0" indent="0" algn="r">
              <a:buNone/>
            </a:pPr>
            <a:r>
              <a:rPr lang="es-ES" sz="1200" dirty="0">
                <a:solidFill>
                  <a:schemeClr val="tx1"/>
                </a:solidFill>
              </a:rPr>
              <a:t>Figura 5. Logotipo </a:t>
            </a:r>
            <a:r>
              <a:rPr lang="es-ES" sz="1200" dirty="0" err="1">
                <a:solidFill>
                  <a:schemeClr val="tx1"/>
                </a:solidFill>
              </a:rPr>
              <a:t>Twiter</a:t>
            </a:r>
            <a:r>
              <a:rPr lang="es-ES" sz="1200" dirty="0">
                <a:solidFill>
                  <a:schemeClr val="tx1"/>
                </a:solidFill>
              </a:rPr>
              <a:t> (2014)</a:t>
            </a:r>
          </a:p>
          <a:p>
            <a:pPr marL="0" indent="0">
              <a:buNone/>
            </a:pPr>
            <a:endParaRPr lang="es-ES" sz="1800" dirty="0">
              <a:solidFill>
                <a:schemeClr val="tx1"/>
              </a:solidFill>
            </a:endParaRPr>
          </a:p>
        </p:txBody>
      </p:sp>
      <p:sp>
        <p:nvSpPr>
          <p:cNvPr id="27" name="Freeform: Shape 13">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6">
            <a:extLst>
              <a:ext uri="{FF2B5EF4-FFF2-40B4-BE49-F238E27FC236}">
                <a16:creationId xmlns:a16="http://schemas.microsoft.com/office/drawing/2014/main" id="{114B2E9A-FD7A-4CFD-B83A-E73E5252CF78}"/>
              </a:ext>
            </a:extLst>
          </p:cNvPr>
          <p:cNvPicPr>
            <a:picLocks noChangeAspect="1"/>
          </p:cNvPicPr>
          <p:nvPr/>
        </p:nvPicPr>
        <p:blipFill>
          <a:blip r:embed="rId2"/>
          <a:stretch>
            <a:fillRect/>
          </a:stretch>
        </p:blipFill>
        <p:spPr>
          <a:xfrm>
            <a:off x="9219319" y="248259"/>
            <a:ext cx="2336538" cy="2336538"/>
          </a:xfrm>
          <a:prstGeom prst="rect">
            <a:avLst/>
          </a:prstGeom>
        </p:spPr>
      </p:pic>
      <p:sp>
        <p:nvSpPr>
          <p:cNvPr id="18" name="Freeform: Shape 17">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magen que contiene gráficos vectoriales&#10;&#10;Descripción generada con confianza alta">
            <a:extLst>
              <a:ext uri="{FF2B5EF4-FFF2-40B4-BE49-F238E27FC236}">
                <a16:creationId xmlns:a16="http://schemas.microsoft.com/office/drawing/2014/main" id="{54E20AEA-CC71-4693-9943-89E64F894871}"/>
              </a:ext>
            </a:extLst>
          </p:cNvPr>
          <p:cNvPicPr>
            <a:picLocks noChangeAspect="1"/>
          </p:cNvPicPr>
          <p:nvPr/>
        </p:nvPicPr>
        <p:blipFill>
          <a:blip r:embed="rId3"/>
          <a:stretch>
            <a:fillRect/>
          </a:stretch>
        </p:blipFill>
        <p:spPr>
          <a:xfrm>
            <a:off x="9790690" y="4910366"/>
            <a:ext cx="2045710" cy="1659571"/>
          </a:xfrm>
          <a:prstGeom prst="rect">
            <a:avLst/>
          </a:prstGeom>
        </p:spPr>
      </p:pic>
    </p:spTree>
    <p:extLst>
      <p:ext uri="{BB962C8B-B14F-4D97-AF65-F5344CB8AC3E}">
        <p14:creationId xmlns:p14="http://schemas.microsoft.com/office/powerpoint/2010/main" val="34371027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91</TotalTime>
  <Words>793</Words>
  <Application>Microsoft Office PowerPoint</Application>
  <PresentationFormat>Panorámica</PresentationFormat>
  <Paragraphs>53</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Gill Sans MT</vt:lpstr>
      <vt:lpstr>Impact</vt:lpstr>
      <vt:lpstr>Distintivo</vt:lpstr>
      <vt:lpstr>Fundamentos del diseño</vt:lpstr>
      <vt:lpstr>¿Qué es el diseño?</vt:lpstr>
      <vt:lpstr>¿Qué es el diseño gráfico?</vt:lpstr>
      <vt:lpstr>Orígenes del diseño gráfico</vt:lpstr>
      <vt:lpstr>Elementos visuales básicos del diseño gráfico</vt:lpstr>
      <vt:lpstr>Estructuras básicas del diseño gráfico:</vt:lpstr>
      <vt:lpstr>Las estructuras básicas del diseño gráfico son: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del diseño</dc:title>
  <dc:creator>Elena gonzalez muñoyerro</dc:creator>
  <cp:lastModifiedBy>Elena gonzalez muñoyerro</cp:lastModifiedBy>
  <cp:revision>10</cp:revision>
  <dcterms:created xsi:type="dcterms:W3CDTF">2018-06-12T15:49:49Z</dcterms:created>
  <dcterms:modified xsi:type="dcterms:W3CDTF">2018-06-12T17:21:20Z</dcterms:modified>
</cp:coreProperties>
</file>