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48" y="2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smtClean="0"/>
              <a:pPr/>
              <a:t>6/12/2018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smtClean="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05775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223583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177165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43024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smtClean="0"/>
              <a:pPr/>
              <a:t>6/12/2018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smtClean="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94455525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6/12/2018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8759894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6/12/2018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264962462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6/12/2018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4193510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6/12/2018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3801541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smtClean="0"/>
              <a:t>6/12/2018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smtClean="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35008633"/>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smtClean="0"/>
              <a:t>6/12/2018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556050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smtClean="0"/>
              <a:pPr/>
              <a:t>6/12/2018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smtClean="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92262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9B082E-1FFB-4C17-A838-5E29D2BD632D}"/>
              </a:ext>
            </a:extLst>
          </p:cNvPr>
          <p:cNvSpPr>
            <a:spLocks noGrp="1"/>
          </p:cNvSpPr>
          <p:nvPr>
            <p:ph type="ctrTitle"/>
          </p:nvPr>
        </p:nvSpPr>
        <p:spPr/>
        <p:txBody>
          <a:bodyPr/>
          <a:lstStyle/>
          <a:p>
            <a:r>
              <a:rPr lang="es-ES" dirty="0"/>
              <a:t>Land art como herramienta de performance</a:t>
            </a:r>
          </a:p>
        </p:txBody>
      </p:sp>
      <p:sp>
        <p:nvSpPr>
          <p:cNvPr id="3" name="Subtítulo 2">
            <a:extLst>
              <a:ext uri="{FF2B5EF4-FFF2-40B4-BE49-F238E27FC236}">
                <a16:creationId xmlns:a16="http://schemas.microsoft.com/office/drawing/2014/main" id="{91EBCB34-AB1C-42A0-9B3B-C58B25E66578}"/>
              </a:ext>
            </a:extLst>
          </p:cNvPr>
          <p:cNvSpPr>
            <a:spLocks noGrp="1"/>
          </p:cNvSpPr>
          <p:nvPr>
            <p:ph type="subTitle" idx="1"/>
          </p:nvPr>
        </p:nvSpPr>
        <p:spPr/>
        <p:txBody>
          <a:bodyPr/>
          <a:lstStyle/>
          <a:p>
            <a:r>
              <a:rPr lang="es-ES" dirty="0" err="1"/>
              <a:t>E.p.v</a:t>
            </a:r>
            <a:r>
              <a:rPr lang="es-ES" dirty="0"/>
              <a:t>.</a:t>
            </a:r>
          </a:p>
        </p:txBody>
      </p:sp>
    </p:spTree>
    <p:extLst>
      <p:ext uri="{BB962C8B-B14F-4D97-AF65-F5344CB8AC3E}">
        <p14:creationId xmlns:p14="http://schemas.microsoft.com/office/powerpoint/2010/main" val="2321719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0C0D06-6132-4BF5-B12D-08404686F21E}"/>
              </a:ext>
            </a:extLst>
          </p:cNvPr>
          <p:cNvSpPr>
            <a:spLocks noGrp="1"/>
          </p:cNvSpPr>
          <p:nvPr>
            <p:ph type="title"/>
          </p:nvPr>
        </p:nvSpPr>
        <p:spPr/>
        <p:txBody>
          <a:bodyPr/>
          <a:lstStyle/>
          <a:p>
            <a:r>
              <a:rPr lang="es-ES" dirty="0"/>
              <a:t>¿ QUÉ ES EL LAND ART?</a:t>
            </a:r>
          </a:p>
        </p:txBody>
      </p:sp>
      <p:sp>
        <p:nvSpPr>
          <p:cNvPr id="3" name="Marcador de contenido 2">
            <a:extLst>
              <a:ext uri="{FF2B5EF4-FFF2-40B4-BE49-F238E27FC236}">
                <a16:creationId xmlns:a16="http://schemas.microsoft.com/office/drawing/2014/main" id="{4FECD847-64F2-4396-AAB8-250004923C14}"/>
              </a:ext>
            </a:extLst>
          </p:cNvPr>
          <p:cNvSpPr>
            <a:spLocks noGrp="1"/>
          </p:cNvSpPr>
          <p:nvPr>
            <p:ph idx="1"/>
          </p:nvPr>
        </p:nvSpPr>
        <p:spPr/>
        <p:txBody>
          <a:bodyPr/>
          <a:lstStyle/>
          <a:p>
            <a:r>
              <a:rPr lang="es-ES" dirty="0"/>
              <a:t>El Land Art consiste en utilizar los materiales de la naturaleza o materiales reciclados. Una característica de esta corriente es que las obras se encuentran en el exterior, sometidas a la erosión natural. Detrás de este movimiento, el cual surgió en la década de los 60, se encuentra la intensión de proteger el medio ambiente.</a:t>
            </a:r>
          </a:p>
          <a:p>
            <a:r>
              <a:rPr lang="es-ES" dirty="0"/>
              <a:t>El Land Art se ha utilizado en muchas ocasiones como una herramienta más para la realización de una performance, con la cual el espectador recapacite sobre los problemas de nuestro medio ambiente.</a:t>
            </a:r>
          </a:p>
        </p:txBody>
      </p:sp>
    </p:spTree>
    <p:extLst>
      <p:ext uri="{BB962C8B-B14F-4D97-AF65-F5344CB8AC3E}">
        <p14:creationId xmlns:p14="http://schemas.microsoft.com/office/powerpoint/2010/main" val="177482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Imagen 4" descr="Imagen que contiene agua, cielo, exterior, barco&#10;&#10;Descripción generada con confianza muy alta">
            <a:extLst>
              <a:ext uri="{FF2B5EF4-FFF2-40B4-BE49-F238E27FC236}">
                <a16:creationId xmlns:a16="http://schemas.microsoft.com/office/drawing/2014/main" id="{239871C2-CFAE-4C74-B69F-D9586BC9B494}"/>
              </a:ext>
            </a:extLst>
          </p:cNvPr>
          <p:cNvPicPr>
            <a:picLocks noChangeAspect="1"/>
          </p:cNvPicPr>
          <p:nvPr/>
        </p:nvPicPr>
        <p:blipFill rotWithShape="1">
          <a:blip r:embed="rId2"/>
          <a:srcRect l="26408" r="33784"/>
          <a:stretch/>
        </p:blipFill>
        <p:spPr>
          <a:xfrm>
            <a:off x="7338646" y="10"/>
            <a:ext cx="4853354" cy="6857990"/>
          </a:xfrm>
          <a:prstGeom prst="rect">
            <a:avLst/>
          </a:prstGeom>
        </p:spPr>
      </p:pic>
      <p:sp>
        <p:nvSpPr>
          <p:cNvPr id="10" name="Freeform 10">
            <a:extLst>
              <a:ext uri="{FF2B5EF4-FFF2-40B4-BE49-F238E27FC236}">
                <a16:creationId xmlns:a16="http://schemas.microsoft.com/office/drawing/2014/main" id="{FF606621-EDD0-4CB0-B5A0-2BD458842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ítulo 1">
            <a:extLst>
              <a:ext uri="{FF2B5EF4-FFF2-40B4-BE49-F238E27FC236}">
                <a16:creationId xmlns:a16="http://schemas.microsoft.com/office/drawing/2014/main" id="{52A2111A-BCAD-4E42-A9AF-E6C56C495744}"/>
              </a:ext>
            </a:extLst>
          </p:cNvPr>
          <p:cNvSpPr>
            <a:spLocks noGrp="1"/>
          </p:cNvSpPr>
          <p:nvPr>
            <p:ph type="title"/>
          </p:nvPr>
        </p:nvSpPr>
        <p:spPr>
          <a:xfrm>
            <a:off x="765051" y="382385"/>
            <a:ext cx="6015897" cy="1492132"/>
          </a:xfrm>
        </p:spPr>
        <p:txBody>
          <a:bodyPr>
            <a:normAutofit/>
          </a:bodyPr>
          <a:lstStyle/>
          <a:p>
            <a:r>
              <a:rPr lang="es-ES" dirty="0"/>
              <a:t>Nicolás García Uriburu</a:t>
            </a:r>
          </a:p>
        </p:txBody>
      </p:sp>
      <p:sp>
        <p:nvSpPr>
          <p:cNvPr id="12" name="Rectangle 11">
            <a:extLst>
              <a:ext uri="{FF2B5EF4-FFF2-40B4-BE49-F238E27FC236}">
                <a16:creationId xmlns:a16="http://schemas.microsoft.com/office/drawing/2014/main" id="{F7E0AF57-42C6-4312-BEDF-A384DC8E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BDD40001-1475-4E62-A9EA-0BF171D379BE}"/>
              </a:ext>
            </a:extLst>
          </p:cNvPr>
          <p:cNvSpPr>
            <a:spLocks noGrp="1"/>
          </p:cNvSpPr>
          <p:nvPr>
            <p:ph idx="1"/>
          </p:nvPr>
        </p:nvSpPr>
        <p:spPr>
          <a:xfrm>
            <a:off x="765051" y="2286001"/>
            <a:ext cx="6015897" cy="3593591"/>
          </a:xfrm>
        </p:spPr>
        <p:txBody>
          <a:bodyPr>
            <a:normAutofit/>
          </a:bodyPr>
          <a:lstStyle/>
          <a:p>
            <a:r>
              <a:rPr lang="es-ES" dirty="0"/>
              <a:t>Coloración del Gran Canal de Venecia durante la Bienal de 1968.  Este artista tiñó de verde fosforescente -con una sustancia absolutamente inocua que se diluye y desaparece sin producir impacto de ningún tipo- las aguas de la bella ciudad italiana. Una acción que repetiría en más de una veintena de ocasiones, coloreando, incluso, los puertos de Amberes y Niza.</a:t>
            </a:r>
          </a:p>
          <a:p>
            <a:pPr marL="0" indent="0">
              <a:buNone/>
            </a:pPr>
            <a:endParaRPr lang="es-ES" dirty="0"/>
          </a:p>
          <a:p>
            <a:pPr marL="0" indent="0" algn="r">
              <a:buNone/>
            </a:pPr>
            <a:r>
              <a:rPr lang="es-ES" sz="1200" dirty="0"/>
              <a:t>Figura 1. Performance Art, Nicolás García Uriburu (1968)</a:t>
            </a:r>
          </a:p>
          <a:p>
            <a:endParaRPr lang="es-ES" dirty="0"/>
          </a:p>
          <a:p>
            <a:pPr marL="0" indent="0" algn="r">
              <a:buNone/>
            </a:pPr>
            <a:endParaRPr lang="es-ES" dirty="0"/>
          </a:p>
        </p:txBody>
      </p:sp>
    </p:spTree>
    <p:extLst>
      <p:ext uri="{BB962C8B-B14F-4D97-AF65-F5344CB8AC3E}">
        <p14:creationId xmlns:p14="http://schemas.microsoft.com/office/powerpoint/2010/main" val="323137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DA8E1E-699C-436D-82F2-57EA2B4FEE81}"/>
              </a:ext>
            </a:extLst>
          </p:cNvPr>
          <p:cNvSpPr>
            <a:spLocks noGrp="1"/>
          </p:cNvSpPr>
          <p:nvPr>
            <p:ph type="title"/>
          </p:nvPr>
        </p:nvSpPr>
        <p:spPr>
          <a:xfrm>
            <a:off x="1251679" y="645107"/>
            <a:ext cx="3384329" cy="1640894"/>
          </a:xfrm>
        </p:spPr>
        <p:txBody>
          <a:bodyPr anchor="t">
            <a:normAutofit/>
          </a:bodyPr>
          <a:lstStyle/>
          <a:p>
            <a:r>
              <a:rPr lang="es-ES" sz="4000"/>
              <a:t>Daniel elmore</a:t>
            </a:r>
          </a:p>
        </p:txBody>
      </p:sp>
      <p:sp>
        <p:nvSpPr>
          <p:cNvPr id="3" name="Marcador de contenido 2">
            <a:extLst>
              <a:ext uri="{FF2B5EF4-FFF2-40B4-BE49-F238E27FC236}">
                <a16:creationId xmlns:a16="http://schemas.microsoft.com/office/drawing/2014/main" id="{D97108AE-8085-4C69-BC28-CC1C9D3468F6}"/>
              </a:ext>
            </a:extLst>
          </p:cNvPr>
          <p:cNvSpPr>
            <a:spLocks noGrp="1"/>
          </p:cNvSpPr>
          <p:nvPr>
            <p:ph idx="1"/>
          </p:nvPr>
        </p:nvSpPr>
        <p:spPr>
          <a:xfrm>
            <a:off x="1251679" y="2286001"/>
            <a:ext cx="3384330" cy="3940844"/>
          </a:xfrm>
        </p:spPr>
        <p:txBody>
          <a:bodyPr>
            <a:normAutofit fontScale="92500" lnSpcReduction="10000"/>
          </a:bodyPr>
          <a:lstStyle/>
          <a:p>
            <a:pPr>
              <a:lnSpc>
                <a:spcPct val="100000"/>
              </a:lnSpc>
            </a:pPr>
            <a:r>
              <a:rPr lang="es-ES" dirty="0"/>
              <a:t>Crea un sistema energético y de reciclaje en un vertedero a la vez que genera un mecanismo de coreografías lumínicas en distintos momentos del día. De esta manera, un espacio degradado como es un vertedero se transforma no sólo en un espacio público, sino en un lugar en el que el paisaje es un espectáculo.</a:t>
            </a:r>
          </a:p>
          <a:p>
            <a:pPr>
              <a:lnSpc>
                <a:spcPct val="100000"/>
              </a:lnSpc>
            </a:pPr>
            <a:endParaRPr lang="es-ES" dirty="0"/>
          </a:p>
          <a:p>
            <a:pPr marL="0" indent="0" algn="r">
              <a:lnSpc>
                <a:spcPct val="100000"/>
              </a:lnSpc>
              <a:buNone/>
            </a:pPr>
            <a:r>
              <a:rPr lang="en-US" sz="1200" dirty="0" err="1"/>
              <a:t>Figura</a:t>
            </a:r>
            <a:r>
              <a:rPr lang="en-US" sz="1200" dirty="0"/>
              <a:t> 2. The Beauty of Recycling por Daniel Elmore</a:t>
            </a:r>
            <a:endParaRPr lang="es-ES" sz="1200" dirty="0"/>
          </a:p>
        </p:txBody>
      </p:sp>
      <p:pic>
        <p:nvPicPr>
          <p:cNvPr id="5" name="Imagen 4" descr="Imagen que contiene deporte&#10;&#10;Descripción generada con confianza alta">
            <a:extLst>
              <a:ext uri="{FF2B5EF4-FFF2-40B4-BE49-F238E27FC236}">
                <a16:creationId xmlns:a16="http://schemas.microsoft.com/office/drawing/2014/main" id="{B38C49C9-5646-4E6F-A03D-58CA69FA29F1}"/>
              </a:ext>
            </a:extLst>
          </p:cNvPr>
          <p:cNvPicPr>
            <a:picLocks noChangeAspect="1"/>
          </p:cNvPicPr>
          <p:nvPr/>
        </p:nvPicPr>
        <p:blipFill rotWithShape="1">
          <a:blip r:embed="rId2"/>
          <a:srcRect l="9676" r="14497"/>
          <a:stretch/>
        </p:blipFill>
        <p:spPr>
          <a:xfrm>
            <a:off x="5279472" y="645107"/>
            <a:ext cx="5995465" cy="5594047"/>
          </a:xfrm>
          <a:prstGeom prst="rect">
            <a:avLst/>
          </a:prstGeom>
        </p:spPr>
      </p:pic>
    </p:spTree>
    <p:extLst>
      <p:ext uri="{BB962C8B-B14F-4D97-AF65-F5344CB8AC3E}">
        <p14:creationId xmlns:p14="http://schemas.microsoft.com/office/powerpoint/2010/main" val="401438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Imagen 4" descr="Imagen que contiene cielo, exterior, árbol, planta&#10;&#10;Descripción generada con confianza muy alta">
            <a:extLst>
              <a:ext uri="{FF2B5EF4-FFF2-40B4-BE49-F238E27FC236}">
                <a16:creationId xmlns:a16="http://schemas.microsoft.com/office/drawing/2014/main" id="{CD4409AA-D5C1-4070-AFAF-7F57E701E2AA}"/>
              </a:ext>
            </a:extLst>
          </p:cNvPr>
          <p:cNvPicPr>
            <a:picLocks noChangeAspect="1"/>
          </p:cNvPicPr>
          <p:nvPr/>
        </p:nvPicPr>
        <p:blipFill rotWithShape="1">
          <a:blip r:embed="rId2"/>
          <a:srcRect l="30362" r="26999" b="-1"/>
          <a:stretch/>
        </p:blipFill>
        <p:spPr>
          <a:xfrm>
            <a:off x="7338646" y="10"/>
            <a:ext cx="4853354" cy="6857990"/>
          </a:xfrm>
          <a:prstGeom prst="rect">
            <a:avLst/>
          </a:prstGeom>
        </p:spPr>
      </p:pic>
      <p:sp>
        <p:nvSpPr>
          <p:cNvPr id="16" name="Freeform 10">
            <a:extLst>
              <a:ext uri="{FF2B5EF4-FFF2-40B4-BE49-F238E27FC236}">
                <a16:creationId xmlns:a16="http://schemas.microsoft.com/office/drawing/2014/main" id="{FF606621-EDD0-4CB0-B5A0-2BD458842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ítulo 1">
            <a:extLst>
              <a:ext uri="{FF2B5EF4-FFF2-40B4-BE49-F238E27FC236}">
                <a16:creationId xmlns:a16="http://schemas.microsoft.com/office/drawing/2014/main" id="{2FE70DBA-1649-4D32-8969-B01A7CFEB91B}"/>
              </a:ext>
            </a:extLst>
          </p:cNvPr>
          <p:cNvSpPr>
            <a:spLocks noGrp="1"/>
          </p:cNvSpPr>
          <p:nvPr>
            <p:ph type="title"/>
          </p:nvPr>
        </p:nvSpPr>
        <p:spPr>
          <a:xfrm>
            <a:off x="765051" y="382385"/>
            <a:ext cx="6015897" cy="1492132"/>
          </a:xfrm>
        </p:spPr>
        <p:txBody>
          <a:bodyPr>
            <a:normAutofit/>
          </a:bodyPr>
          <a:lstStyle/>
          <a:p>
            <a:r>
              <a:rPr lang="es-ES" dirty="0"/>
              <a:t>Walter </a:t>
            </a:r>
            <a:r>
              <a:rPr lang="es-ES" dirty="0" err="1"/>
              <a:t>mason</a:t>
            </a:r>
            <a:endParaRPr lang="es-ES" dirty="0"/>
          </a:p>
        </p:txBody>
      </p:sp>
      <p:sp>
        <p:nvSpPr>
          <p:cNvPr id="17" name="Rectangle 11">
            <a:extLst>
              <a:ext uri="{FF2B5EF4-FFF2-40B4-BE49-F238E27FC236}">
                <a16:creationId xmlns:a16="http://schemas.microsoft.com/office/drawing/2014/main" id="{F7E0AF57-42C6-4312-BEDF-A384DC8E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FBC76597-7086-45E5-95BA-1DEC550E57B5}"/>
              </a:ext>
            </a:extLst>
          </p:cNvPr>
          <p:cNvSpPr>
            <a:spLocks noGrp="1"/>
          </p:cNvSpPr>
          <p:nvPr>
            <p:ph idx="1"/>
          </p:nvPr>
        </p:nvSpPr>
        <p:spPr>
          <a:xfrm>
            <a:off x="765051" y="2286001"/>
            <a:ext cx="6015897" cy="3593591"/>
          </a:xfrm>
        </p:spPr>
        <p:txBody>
          <a:bodyPr>
            <a:normAutofit lnSpcReduction="10000"/>
          </a:bodyPr>
          <a:lstStyle/>
          <a:p>
            <a:r>
              <a:rPr lang="es-ES" dirty="0"/>
              <a:t>Examina las relaciones entre elementos naturales, reorganizándolos y separándolos para colocarlos nuevamente en nuevas posiciones. Los resultados son profundas esculturas de arte basadas en el tiempo que destacan la fragilidad y la belleza del entorno. Su cuidadoso posicionamiento geométrico de los objetos en el espacio crea escenas surrealistas que resaltan la complejidad y simplicidad simultáneas que a menudo se pueden encontrar en la naturaleza.</a:t>
            </a:r>
          </a:p>
          <a:p>
            <a:endParaRPr lang="es-ES" dirty="0"/>
          </a:p>
          <a:p>
            <a:pPr marL="0" indent="0" algn="r">
              <a:buNone/>
            </a:pPr>
            <a:r>
              <a:rPr lang="es-ES" sz="1200" dirty="0"/>
              <a:t>Figura 3, Land Art, Walter Mason (2014)</a:t>
            </a:r>
          </a:p>
          <a:p>
            <a:endParaRPr lang="es-ES" dirty="0"/>
          </a:p>
        </p:txBody>
      </p:sp>
    </p:spTree>
    <p:extLst>
      <p:ext uri="{BB962C8B-B14F-4D97-AF65-F5344CB8AC3E}">
        <p14:creationId xmlns:p14="http://schemas.microsoft.com/office/powerpoint/2010/main" val="2737355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Imagen 4" descr="Imagen que contiene cielo, suelo, exterior, agua&#10;&#10;Descripción generada con confianza muy alta">
            <a:extLst>
              <a:ext uri="{FF2B5EF4-FFF2-40B4-BE49-F238E27FC236}">
                <a16:creationId xmlns:a16="http://schemas.microsoft.com/office/drawing/2014/main" id="{209DFEBA-537F-4409-9854-CFEF29EE584E}"/>
              </a:ext>
            </a:extLst>
          </p:cNvPr>
          <p:cNvPicPr>
            <a:picLocks noChangeAspect="1"/>
          </p:cNvPicPr>
          <p:nvPr/>
        </p:nvPicPr>
        <p:blipFill rotWithShape="1">
          <a:blip r:embed="rId2"/>
          <a:srcRect l="24866" r="31429" b="2"/>
          <a:stretch/>
        </p:blipFill>
        <p:spPr>
          <a:xfrm>
            <a:off x="7338646" y="10"/>
            <a:ext cx="4853354" cy="6857990"/>
          </a:xfrm>
          <a:prstGeom prst="rect">
            <a:avLst/>
          </a:prstGeom>
        </p:spPr>
      </p:pic>
      <p:sp>
        <p:nvSpPr>
          <p:cNvPr id="16" name="Freeform 10">
            <a:extLst>
              <a:ext uri="{FF2B5EF4-FFF2-40B4-BE49-F238E27FC236}">
                <a16:creationId xmlns:a16="http://schemas.microsoft.com/office/drawing/2014/main" id="{FF606621-EDD0-4CB0-B5A0-2BD458842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ítulo 1">
            <a:extLst>
              <a:ext uri="{FF2B5EF4-FFF2-40B4-BE49-F238E27FC236}">
                <a16:creationId xmlns:a16="http://schemas.microsoft.com/office/drawing/2014/main" id="{BD9AD972-91D1-47E3-8C69-E57D33946816}"/>
              </a:ext>
            </a:extLst>
          </p:cNvPr>
          <p:cNvSpPr>
            <a:spLocks noGrp="1"/>
          </p:cNvSpPr>
          <p:nvPr>
            <p:ph type="title"/>
          </p:nvPr>
        </p:nvSpPr>
        <p:spPr>
          <a:xfrm>
            <a:off x="765051" y="382385"/>
            <a:ext cx="6015897" cy="1492132"/>
          </a:xfrm>
        </p:spPr>
        <p:txBody>
          <a:bodyPr>
            <a:normAutofit/>
          </a:bodyPr>
          <a:lstStyle/>
          <a:p>
            <a:r>
              <a:rPr lang="es-ES" dirty="0"/>
              <a:t>Robert </a:t>
            </a:r>
            <a:r>
              <a:rPr lang="es-ES" dirty="0" err="1"/>
              <a:t>smithson</a:t>
            </a:r>
            <a:endParaRPr lang="es-ES" dirty="0"/>
          </a:p>
        </p:txBody>
      </p:sp>
      <p:sp>
        <p:nvSpPr>
          <p:cNvPr id="17" name="Rectangle 11">
            <a:extLst>
              <a:ext uri="{FF2B5EF4-FFF2-40B4-BE49-F238E27FC236}">
                <a16:creationId xmlns:a16="http://schemas.microsoft.com/office/drawing/2014/main" id="{F7E0AF57-42C6-4312-BEDF-A384DC8E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D93C70BF-2808-4710-A097-C6CB3DF91806}"/>
              </a:ext>
            </a:extLst>
          </p:cNvPr>
          <p:cNvSpPr>
            <a:spLocks noGrp="1"/>
          </p:cNvSpPr>
          <p:nvPr>
            <p:ph idx="1"/>
          </p:nvPr>
        </p:nvSpPr>
        <p:spPr>
          <a:xfrm>
            <a:off x="765051" y="2286001"/>
            <a:ext cx="6015897" cy="3593591"/>
          </a:xfrm>
        </p:spPr>
        <p:txBody>
          <a:bodyPr>
            <a:normAutofit/>
          </a:bodyPr>
          <a:lstStyle/>
          <a:p>
            <a:r>
              <a:rPr lang="es-ES" dirty="0"/>
              <a:t>Escultura gigante construida en 1970 y emplazada en el  Gran Lago Salado del desierto de Utah (EE.UU) para cuya realización se utilizaron 5.000 toneladas de bloques de basalto negro.</a:t>
            </a:r>
          </a:p>
          <a:p>
            <a:endParaRPr lang="es-ES" dirty="0"/>
          </a:p>
          <a:p>
            <a:pPr marL="0" indent="0">
              <a:buNone/>
            </a:pPr>
            <a:endParaRPr lang="es-ES" dirty="0"/>
          </a:p>
          <a:p>
            <a:pPr marL="0" indent="0">
              <a:buNone/>
            </a:pPr>
            <a:endParaRPr lang="es-ES" dirty="0"/>
          </a:p>
          <a:p>
            <a:pPr marL="0" indent="0">
              <a:buNone/>
            </a:pPr>
            <a:endParaRPr lang="es-ES" dirty="0"/>
          </a:p>
          <a:p>
            <a:pPr marL="0" indent="0" algn="r">
              <a:buNone/>
            </a:pPr>
            <a:r>
              <a:rPr lang="es-ES" sz="1200" dirty="0"/>
              <a:t>Figura 4. </a:t>
            </a:r>
            <a:r>
              <a:rPr lang="es-ES" sz="1200" dirty="0" err="1"/>
              <a:t>Spiral</a:t>
            </a:r>
            <a:r>
              <a:rPr lang="es-ES" sz="1200" dirty="0"/>
              <a:t> </a:t>
            </a:r>
            <a:r>
              <a:rPr lang="es-ES" sz="1200" dirty="0" err="1"/>
              <a:t>Jetty</a:t>
            </a:r>
            <a:r>
              <a:rPr lang="es-ES" sz="1200" dirty="0"/>
              <a:t>, Robert </a:t>
            </a:r>
            <a:r>
              <a:rPr lang="es-ES" sz="1200" dirty="0" err="1"/>
              <a:t>Smithson</a:t>
            </a:r>
            <a:r>
              <a:rPr lang="es-ES" sz="1200" dirty="0"/>
              <a:t>, (1970) </a:t>
            </a:r>
          </a:p>
        </p:txBody>
      </p:sp>
    </p:spTree>
    <p:extLst>
      <p:ext uri="{BB962C8B-B14F-4D97-AF65-F5344CB8AC3E}">
        <p14:creationId xmlns:p14="http://schemas.microsoft.com/office/powerpoint/2010/main" val="2266414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Marcador de contenido 4">
            <a:extLst>
              <a:ext uri="{FF2B5EF4-FFF2-40B4-BE49-F238E27FC236}">
                <a16:creationId xmlns:a16="http://schemas.microsoft.com/office/drawing/2014/main" id="{8FC5A077-E93C-4968-91B0-C7A0CEE1E7C6}"/>
              </a:ext>
            </a:extLst>
          </p:cNvPr>
          <p:cNvPicPr>
            <a:picLocks noChangeAspect="1"/>
          </p:cNvPicPr>
          <p:nvPr/>
        </p:nvPicPr>
        <p:blipFill rotWithShape="1">
          <a:blip r:embed="rId2"/>
          <a:srcRect l="12289" r="17827"/>
          <a:stretch/>
        </p:blipFill>
        <p:spPr>
          <a:xfrm>
            <a:off x="7338646" y="10"/>
            <a:ext cx="4853354" cy="6857990"/>
          </a:xfrm>
          <a:prstGeom prst="rect">
            <a:avLst/>
          </a:prstGeom>
        </p:spPr>
      </p:pic>
      <p:sp>
        <p:nvSpPr>
          <p:cNvPr id="13" name="Freeform 10">
            <a:extLst>
              <a:ext uri="{FF2B5EF4-FFF2-40B4-BE49-F238E27FC236}">
                <a16:creationId xmlns:a16="http://schemas.microsoft.com/office/drawing/2014/main" id="{FF606621-EDD0-4CB0-B5A0-2BD458842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ítulo 1">
            <a:extLst>
              <a:ext uri="{FF2B5EF4-FFF2-40B4-BE49-F238E27FC236}">
                <a16:creationId xmlns:a16="http://schemas.microsoft.com/office/drawing/2014/main" id="{A6CE03C8-66A1-4470-9B25-098CF95B9C3B}"/>
              </a:ext>
            </a:extLst>
          </p:cNvPr>
          <p:cNvSpPr>
            <a:spLocks noGrp="1"/>
          </p:cNvSpPr>
          <p:nvPr>
            <p:ph type="title"/>
          </p:nvPr>
        </p:nvSpPr>
        <p:spPr>
          <a:xfrm>
            <a:off x="765051" y="382385"/>
            <a:ext cx="6015897" cy="1492132"/>
          </a:xfrm>
        </p:spPr>
        <p:txBody>
          <a:bodyPr>
            <a:normAutofit/>
          </a:bodyPr>
          <a:lstStyle/>
          <a:p>
            <a:r>
              <a:rPr lang="es-ES" dirty="0"/>
              <a:t>Andy </a:t>
            </a:r>
            <a:r>
              <a:rPr lang="es-ES" dirty="0" err="1"/>
              <a:t>Goldsworthy</a:t>
            </a:r>
            <a:endParaRPr lang="es-ES" dirty="0"/>
          </a:p>
        </p:txBody>
      </p:sp>
      <p:sp>
        <p:nvSpPr>
          <p:cNvPr id="15" name="Rectangle 14">
            <a:extLst>
              <a:ext uri="{FF2B5EF4-FFF2-40B4-BE49-F238E27FC236}">
                <a16:creationId xmlns:a16="http://schemas.microsoft.com/office/drawing/2014/main" id="{F7E0AF57-42C6-4312-BEDF-A384DC8E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Content Placeholder 9">
            <a:extLst>
              <a:ext uri="{FF2B5EF4-FFF2-40B4-BE49-F238E27FC236}">
                <a16:creationId xmlns:a16="http://schemas.microsoft.com/office/drawing/2014/main" id="{076B30AC-3FF2-4203-B4E8-E4E5CBA74BE0}"/>
              </a:ext>
            </a:extLst>
          </p:cNvPr>
          <p:cNvSpPr>
            <a:spLocks noGrp="1"/>
          </p:cNvSpPr>
          <p:nvPr>
            <p:ph idx="1"/>
          </p:nvPr>
        </p:nvSpPr>
        <p:spPr>
          <a:xfrm>
            <a:off x="765051" y="2286001"/>
            <a:ext cx="6015897" cy="3593591"/>
          </a:xfrm>
        </p:spPr>
        <p:txBody>
          <a:bodyPr>
            <a:normAutofit fontScale="85000" lnSpcReduction="20000"/>
          </a:bodyPr>
          <a:lstStyle/>
          <a:p>
            <a:r>
              <a:rPr lang="en-US" dirty="0" err="1"/>
              <a:t>Obra</a:t>
            </a:r>
            <a:r>
              <a:rPr lang="en-US" dirty="0"/>
              <a:t> de Land Art </a:t>
            </a:r>
            <a:r>
              <a:rPr lang="en-US" dirty="0" err="1"/>
              <a:t>realizada</a:t>
            </a:r>
            <a:r>
              <a:rPr lang="en-US" dirty="0"/>
              <a:t> con hojas de Arce </a:t>
            </a:r>
            <a:r>
              <a:rPr lang="en-US" dirty="0" err="1"/>
              <a:t>donde</a:t>
            </a:r>
            <a:r>
              <a:rPr lang="en-US" dirty="0"/>
              <a:t> el </a:t>
            </a:r>
            <a:r>
              <a:rPr lang="en-US" dirty="0" err="1"/>
              <a:t>artista</a:t>
            </a:r>
            <a:r>
              <a:rPr lang="en-US" dirty="0"/>
              <a:t> </a:t>
            </a:r>
            <a:r>
              <a:rPr lang="en-US" dirty="0" err="1"/>
              <a:t>juega</a:t>
            </a:r>
            <a:r>
              <a:rPr lang="en-US" dirty="0"/>
              <a:t> con los </a:t>
            </a:r>
            <a:r>
              <a:rPr lang="en-US" dirty="0" err="1"/>
              <a:t>colores</a:t>
            </a:r>
            <a:r>
              <a:rPr lang="en-US" dirty="0"/>
              <a:t> y las </a:t>
            </a:r>
            <a:r>
              <a:rPr lang="en-US" dirty="0" err="1"/>
              <a:t>formas</a:t>
            </a:r>
            <a:r>
              <a:rPr lang="en-US" dirty="0"/>
              <a:t> </a:t>
            </a:r>
          </a:p>
          <a:p>
            <a:pPr marL="0" indent="0">
              <a:buNone/>
            </a:pPr>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lgn="r">
              <a:buNone/>
            </a:pPr>
            <a:r>
              <a:rPr lang="en-US" sz="1300" dirty="0" err="1"/>
              <a:t>Figura</a:t>
            </a:r>
            <a:r>
              <a:rPr lang="en-US" sz="1300" dirty="0"/>
              <a:t> 5. </a:t>
            </a:r>
            <a:r>
              <a:rPr lang="en-US" sz="1300" dirty="0" err="1"/>
              <a:t>Obra</a:t>
            </a:r>
            <a:r>
              <a:rPr lang="en-US" sz="1300" dirty="0"/>
              <a:t> de Land Art de Friedman, T. y Goldsworthy, (1990</a:t>
            </a:r>
            <a:r>
              <a:rPr lang="en-US" dirty="0"/>
              <a:t>)</a:t>
            </a:r>
          </a:p>
        </p:txBody>
      </p:sp>
    </p:spTree>
    <p:extLst>
      <p:ext uri="{BB962C8B-B14F-4D97-AF65-F5344CB8AC3E}">
        <p14:creationId xmlns:p14="http://schemas.microsoft.com/office/powerpoint/2010/main" val="86051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Imagen 4" descr="Imagen que contiene exterior, reptil&#10;&#10;Descripción generada con confianza muy alta">
            <a:extLst>
              <a:ext uri="{FF2B5EF4-FFF2-40B4-BE49-F238E27FC236}">
                <a16:creationId xmlns:a16="http://schemas.microsoft.com/office/drawing/2014/main" id="{2EC4F48A-B76E-4685-AB84-004C35A446D8}"/>
              </a:ext>
            </a:extLst>
          </p:cNvPr>
          <p:cNvPicPr>
            <a:picLocks noChangeAspect="1"/>
          </p:cNvPicPr>
          <p:nvPr/>
        </p:nvPicPr>
        <p:blipFill rotWithShape="1">
          <a:blip r:embed="rId2"/>
          <a:srcRect l="22222" r="31601" b="1"/>
          <a:stretch/>
        </p:blipFill>
        <p:spPr>
          <a:xfrm>
            <a:off x="7338646" y="10"/>
            <a:ext cx="4853354" cy="6857990"/>
          </a:xfrm>
          <a:prstGeom prst="rect">
            <a:avLst/>
          </a:prstGeom>
        </p:spPr>
      </p:pic>
      <p:sp>
        <p:nvSpPr>
          <p:cNvPr id="10" name="Freeform 10">
            <a:extLst>
              <a:ext uri="{FF2B5EF4-FFF2-40B4-BE49-F238E27FC236}">
                <a16:creationId xmlns:a16="http://schemas.microsoft.com/office/drawing/2014/main" id="{FF606621-EDD0-4CB0-B5A0-2BD458842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ítulo 1">
            <a:extLst>
              <a:ext uri="{FF2B5EF4-FFF2-40B4-BE49-F238E27FC236}">
                <a16:creationId xmlns:a16="http://schemas.microsoft.com/office/drawing/2014/main" id="{3FF2D107-D06D-46E7-8DCB-769B3D113F96}"/>
              </a:ext>
            </a:extLst>
          </p:cNvPr>
          <p:cNvSpPr>
            <a:spLocks noGrp="1"/>
          </p:cNvSpPr>
          <p:nvPr>
            <p:ph type="title"/>
          </p:nvPr>
        </p:nvSpPr>
        <p:spPr>
          <a:xfrm>
            <a:off x="765051" y="382385"/>
            <a:ext cx="6015897" cy="1492132"/>
          </a:xfrm>
        </p:spPr>
        <p:txBody>
          <a:bodyPr>
            <a:normAutofit/>
          </a:bodyPr>
          <a:lstStyle/>
          <a:p>
            <a:r>
              <a:rPr lang="es-ES" dirty="0" err="1"/>
              <a:t>Christo</a:t>
            </a:r>
            <a:r>
              <a:rPr lang="es-ES" dirty="0"/>
              <a:t> y Jeanne-Claude</a:t>
            </a:r>
          </a:p>
        </p:txBody>
      </p:sp>
      <p:sp>
        <p:nvSpPr>
          <p:cNvPr id="12" name="Rectangle 11">
            <a:extLst>
              <a:ext uri="{FF2B5EF4-FFF2-40B4-BE49-F238E27FC236}">
                <a16:creationId xmlns:a16="http://schemas.microsoft.com/office/drawing/2014/main" id="{F7E0AF57-42C6-4312-BEDF-A384DC8E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A8E977B9-A188-4548-A799-F81EF908BA01}"/>
              </a:ext>
            </a:extLst>
          </p:cNvPr>
          <p:cNvSpPr>
            <a:spLocks noGrp="1"/>
          </p:cNvSpPr>
          <p:nvPr>
            <p:ph idx="1"/>
          </p:nvPr>
        </p:nvSpPr>
        <p:spPr>
          <a:xfrm>
            <a:off x="765051" y="2286001"/>
            <a:ext cx="6015897" cy="3593591"/>
          </a:xfrm>
        </p:spPr>
        <p:txBody>
          <a:bodyPr>
            <a:normAutofit fontScale="85000" lnSpcReduction="20000"/>
          </a:bodyPr>
          <a:lstStyle/>
          <a:p>
            <a:pPr>
              <a:lnSpc>
                <a:spcPct val="100000"/>
              </a:lnSpc>
            </a:pPr>
            <a:r>
              <a:rPr lang="es-ES" sz="2800" dirty="0"/>
              <a:t> Maravillosa intervención temporal llamada </a:t>
            </a:r>
            <a:r>
              <a:rPr lang="es-ES" sz="2800" dirty="0" err="1"/>
              <a:t>Verhüllte</a:t>
            </a:r>
            <a:r>
              <a:rPr lang="es-ES" sz="2800" dirty="0"/>
              <a:t> </a:t>
            </a:r>
            <a:r>
              <a:rPr lang="es-ES" sz="2800" dirty="0" err="1"/>
              <a:t>Bäume</a:t>
            </a:r>
            <a:r>
              <a:rPr lang="es-ES" sz="2800" dirty="0"/>
              <a:t> (Árboles envueltos) que consistió en envolver 178 árboles en un área de aproximadamente 55.000 metros cuadrados.</a:t>
            </a:r>
          </a:p>
          <a:p>
            <a:pPr>
              <a:lnSpc>
                <a:spcPct val="100000"/>
              </a:lnSpc>
            </a:pPr>
            <a:endParaRPr lang="es-ES" sz="1400" dirty="0"/>
          </a:p>
          <a:p>
            <a:pPr>
              <a:lnSpc>
                <a:spcPct val="100000"/>
              </a:lnSpc>
            </a:pPr>
            <a:endParaRPr lang="es-ES" sz="1400" dirty="0"/>
          </a:p>
          <a:p>
            <a:pPr>
              <a:lnSpc>
                <a:spcPct val="100000"/>
              </a:lnSpc>
            </a:pPr>
            <a:endParaRPr lang="es-ES" sz="1400" dirty="0"/>
          </a:p>
          <a:p>
            <a:pPr>
              <a:lnSpc>
                <a:spcPct val="100000"/>
              </a:lnSpc>
            </a:pPr>
            <a:endParaRPr lang="es-ES" sz="1400" dirty="0"/>
          </a:p>
          <a:p>
            <a:pPr>
              <a:lnSpc>
                <a:spcPct val="100000"/>
              </a:lnSpc>
            </a:pPr>
            <a:endParaRPr lang="es-ES" sz="1400" dirty="0"/>
          </a:p>
          <a:p>
            <a:pPr>
              <a:lnSpc>
                <a:spcPct val="100000"/>
              </a:lnSpc>
            </a:pPr>
            <a:endParaRPr lang="es-ES" sz="1400" dirty="0"/>
          </a:p>
          <a:p>
            <a:pPr marL="0" indent="0">
              <a:lnSpc>
                <a:spcPct val="100000"/>
              </a:lnSpc>
              <a:buNone/>
            </a:pPr>
            <a:endParaRPr lang="es-ES" sz="1400" dirty="0"/>
          </a:p>
          <a:p>
            <a:pPr marL="0" indent="0" algn="r">
              <a:lnSpc>
                <a:spcPct val="100000"/>
              </a:lnSpc>
              <a:buNone/>
            </a:pPr>
            <a:r>
              <a:rPr lang="fr-FR" sz="1400" dirty="0"/>
              <a:t>Figura 6. </a:t>
            </a:r>
            <a:r>
              <a:rPr lang="fr-FR" sz="1400" dirty="0" err="1"/>
              <a:t>Intervención</a:t>
            </a:r>
            <a:r>
              <a:rPr lang="fr-FR" sz="1400" dirty="0"/>
              <a:t> </a:t>
            </a:r>
            <a:r>
              <a:rPr lang="fr-FR" sz="1400" dirty="0" err="1"/>
              <a:t>performativa</a:t>
            </a:r>
            <a:r>
              <a:rPr lang="fr-FR" sz="1400" dirty="0"/>
              <a:t> de Land Art, Christo y Jeanne-Claude, (1997-98)</a:t>
            </a:r>
            <a:endParaRPr lang="es-ES" sz="1400" dirty="0"/>
          </a:p>
        </p:txBody>
      </p:sp>
    </p:spTree>
    <p:extLst>
      <p:ext uri="{BB962C8B-B14F-4D97-AF65-F5344CB8AC3E}">
        <p14:creationId xmlns:p14="http://schemas.microsoft.com/office/powerpoint/2010/main" val="2989032719"/>
      </p:ext>
    </p:extLst>
  </p:cSld>
  <p:clrMapOvr>
    <a:masterClrMapping/>
  </p:clrMapOvr>
</p:sld>
</file>

<file path=ppt/theme/theme1.xml><?xml version="1.0" encoding="utf-8"?>
<a:theme xmlns:a="http://schemas.openxmlformats.org/drawingml/2006/main" name="Distintivo">
  <a:themeElements>
    <a:clrScheme name="Distintivo">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TM10001106[[fn=Distintivo]]</Template>
  <TotalTime>50</TotalTime>
  <Words>338</Words>
  <Application>Microsoft Office PowerPoint</Application>
  <PresentationFormat>Panorámica</PresentationFormat>
  <Paragraphs>45</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Gill Sans MT</vt:lpstr>
      <vt:lpstr>Impact</vt:lpstr>
      <vt:lpstr>Distintivo</vt:lpstr>
      <vt:lpstr>Land art como herramienta de performance</vt:lpstr>
      <vt:lpstr>¿ QUÉ ES EL LAND ART?</vt:lpstr>
      <vt:lpstr>Nicolás García Uriburu</vt:lpstr>
      <vt:lpstr>Daniel elmore</vt:lpstr>
      <vt:lpstr>Walter mason</vt:lpstr>
      <vt:lpstr>Robert smithson</vt:lpstr>
      <vt:lpstr>Andy Goldsworthy</vt:lpstr>
      <vt:lpstr>Christo y Jeanne-Claude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 art como herramienta de performance</dc:title>
  <dc:creator>Elena gonzalez muñoyerro</dc:creator>
  <cp:lastModifiedBy>Elena gonzalez muñoyerro</cp:lastModifiedBy>
  <cp:revision>5</cp:revision>
  <dcterms:created xsi:type="dcterms:W3CDTF">2018-06-12T11:49:30Z</dcterms:created>
  <dcterms:modified xsi:type="dcterms:W3CDTF">2018-06-12T12:40:18Z</dcterms:modified>
</cp:coreProperties>
</file>