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FIGURAS PLANAS:</a:t>
            </a:r>
            <a:br>
              <a:rPr lang="es-ES" dirty="0"/>
            </a:br>
            <a:r>
              <a:rPr lang="es-ES" dirty="0"/>
              <a:t>LOS POLÍGONOS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E.P.V.</a:t>
            </a:r>
          </a:p>
        </p:txBody>
      </p:sp>
    </p:spTree>
    <p:extLst>
      <p:ext uri="{BB962C8B-B14F-4D97-AF65-F5344CB8AC3E}">
        <p14:creationId xmlns:p14="http://schemas.microsoft.com/office/powerpoint/2010/main" val="353830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/>
              <a:t>Un </a:t>
            </a:r>
            <a:r>
              <a:rPr lang="es-ES" sz="3600" b="1" dirty="0"/>
              <a:t>polígono</a:t>
            </a:r>
            <a:r>
              <a:rPr lang="es-ES" sz="3600" dirty="0"/>
              <a:t> es una figura plana delimitada por una secuencia de segmentos consecutivos no alineados. Dichos segmentos se denominan lados.</a:t>
            </a:r>
          </a:p>
        </p:txBody>
      </p:sp>
      <p:sp>
        <p:nvSpPr>
          <p:cNvPr id="4" name="AutoShape 2" descr="imagen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1251678" y="2700067"/>
            <a:ext cx="5727092" cy="297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0" indent="0">
              <a:buNone/>
            </a:pPr>
            <a:r>
              <a:rPr lang="es-ES" dirty="0"/>
              <a:t>PARTES DE UN POLÍGONO :</a:t>
            </a:r>
          </a:p>
          <a:p>
            <a:r>
              <a:rPr lang="es-ES" dirty="0"/>
              <a:t>LADO: Cada uno de los segmentos que componen el polígono. </a:t>
            </a:r>
          </a:p>
          <a:p>
            <a:r>
              <a:rPr lang="es-ES" dirty="0"/>
              <a:t>VÉRTICE: Es el punto en el que se unen dos lados consecutivos. </a:t>
            </a:r>
          </a:p>
          <a:p>
            <a:r>
              <a:rPr lang="es-ES" dirty="0"/>
              <a:t>DIAGONAL: Segmento que une dos vértices no consecutivos. Algunos polígonos tienen diagonal mayor y diagonal menor. </a:t>
            </a:r>
          </a:p>
          <a:p>
            <a:r>
              <a:rPr lang="es-ES" dirty="0"/>
              <a:t>PERÍMETRO: Es la suma de todos los lados. En un polígono regular además encontramos:</a:t>
            </a:r>
          </a:p>
          <a:p>
            <a:r>
              <a:rPr lang="es-ES" dirty="0"/>
              <a:t>CENTRO: Es el punto equidistante de todos los vértices y lados. En el se encuentra el centro de las circunferencias inscrita y circunscrita. </a:t>
            </a:r>
          </a:p>
          <a:p>
            <a:r>
              <a:rPr lang="es-ES" dirty="0"/>
              <a:t>APOTEMA: Es el segmento que une el centro del polígono con el punto medio de los lados perpendicularmente.</a:t>
            </a:r>
          </a:p>
          <a:p>
            <a:pPr marL="0" indent="0">
              <a:buNone/>
            </a:pPr>
            <a:r>
              <a:rPr lang="es-ES" sz="1800" dirty="0"/>
              <a:t>                                                              Figura 1. </a:t>
            </a:r>
            <a:r>
              <a:rPr lang="es-ES" sz="1800" dirty="0" err="1"/>
              <a:t>Geogema</a:t>
            </a:r>
            <a:r>
              <a:rPr lang="es-ES" sz="1800" dirty="0"/>
              <a:t>, Elementos de un polígono regular.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474" y="2537801"/>
            <a:ext cx="6476262" cy="330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68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1678" y="322000"/>
            <a:ext cx="10178322" cy="1492132"/>
          </a:xfrm>
        </p:spPr>
        <p:txBody>
          <a:bodyPr/>
          <a:lstStyle/>
          <a:p>
            <a:r>
              <a:rPr lang="es-ES" dirty="0"/>
              <a:t>Clasificación de polígonos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1250831"/>
            <a:ext cx="10178322" cy="42172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u="sng" dirty="0"/>
              <a:t>Según su forma</a:t>
            </a:r>
            <a:r>
              <a:rPr lang="es-ES" dirty="0"/>
              <a:t>:</a:t>
            </a:r>
          </a:p>
          <a:p>
            <a:r>
              <a:rPr lang="es-ES" b="1" dirty="0"/>
              <a:t>Simple</a:t>
            </a:r>
            <a:r>
              <a:rPr lang="es-ES" dirty="0"/>
              <a:t>: Cuando ninguno de sus lados no consecutivos se cortan.</a:t>
            </a:r>
          </a:p>
          <a:p>
            <a:pPr lvl="1"/>
            <a:r>
              <a:rPr lang="es-ES" b="1" dirty="0"/>
              <a:t>Convexo</a:t>
            </a:r>
            <a:r>
              <a:rPr lang="es-ES" dirty="0"/>
              <a:t>: es aquel polígono que tiene todos sus ángulos interiores menores que 180º. Se cumple que al ser atravesado por una recta siempre lo corta en un máximo de dos puntos.</a:t>
            </a:r>
          </a:p>
          <a:p>
            <a:pPr lvl="1"/>
            <a:r>
              <a:rPr lang="es-ES" b="1" dirty="0"/>
              <a:t>Cóncavo</a:t>
            </a:r>
            <a:r>
              <a:rPr lang="es-ES" dirty="0"/>
              <a:t>: es aquel polígono que tiene alguno o varios de sus ángulos interiores menores que 180º. Se cumple que al ser atravesado por una recta </a:t>
            </a:r>
          </a:p>
          <a:p>
            <a:pPr marL="457200" lvl="1" indent="0">
              <a:buNone/>
            </a:pPr>
            <a:r>
              <a:rPr lang="es-ES" dirty="0"/>
              <a:t>    puede cortarlo en más de dos puntos.</a:t>
            </a:r>
            <a:br>
              <a:rPr lang="es-ES" dirty="0"/>
            </a:br>
            <a:r>
              <a:rPr lang="es-ES" dirty="0"/>
              <a:t> </a:t>
            </a:r>
          </a:p>
          <a:p>
            <a:r>
              <a:rPr lang="es-ES" b="1" dirty="0"/>
              <a:t>Complejo</a:t>
            </a:r>
            <a:r>
              <a:rPr lang="es-ES" dirty="0"/>
              <a:t>: Cuando dos de sus aristas no </a:t>
            </a:r>
          </a:p>
          <a:p>
            <a:pPr marL="0" indent="0">
              <a:buNone/>
            </a:pPr>
            <a:r>
              <a:rPr lang="es-ES" dirty="0"/>
              <a:t>    consecutivas se cortan.</a:t>
            </a:r>
            <a:br>
              <a:rPr lang="es-ES" dirty="0"/>
            </a:br>
            <a:endParaRPr lang="es-ES" dirty="0"/>
          </a:p>
          <a:p>
            <a:pPr marL="0" indent="0">
              <a:buNone/>
            </a:pPr>
            <a:r>
              <a:rPr lang="es-ES" sz="1200" dirty="0"/>
              <a:t>                                Figura 2. Luciano Alonso, ¨Teoría y clasificación de polígonos¨</a:t>
            </a:r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513" y="3296730"/>
            <a:ext cx="4282058" cy="310021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42649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4644" y="500333"/>
            <a:ext cx="6046269" cy="5684807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ES" sz="1600" dirty="0">
                <a:solidFill>
                  <a:srgbClr val="333333"/>
                </a:solidFill>
                <a:latin typeface="Trebuchet MS" panose="020B0603020202020204" pitchFamily="34" charset="0"/>
              </a:rPr>
              <a:t>Según sus </a:t>
            </a:r>
            <a:r>
              <a:rPr lang="es-ES" altLang="es-ES" sz="1600" u="sng" dirty="0">
                <a:solidFill>
                  <a:srgbClr val="333333"/>
                </a:solidFill>
                <a:latin typeface="Trebuchet MS" panose="020B0603020202020204" pitchFamily="34" charset="0"/>
              </a:rPr>
              <a:t>condiciones de regularidad</a:t>
            </a:r>
            <a:r>
              <a:rPr lang="es-ES" altLang="es-ES" sz="1600" dirty="0">
                <a:solidFill>
                  <a:srgbClr val="333333"/>
                </a:solidFill>
                <a:latin typeface="Trebuchet MS" panose="020B0603020202020204" pitchFamily="34" charset="0"/>
              </a:rPr>
              <a:t>:</a:t>
            </a:r>
            <a:br>
              <a:rPr lang="es-ES" altLang="es-ES" sz="1600" dirty="0">
                <a:solidFill>
                  <a:schemeClr val="tx1"/>
                </a:solidFill>
              </a:rPr>
            </a:br>
            <a:endParaRPr lang="es-ES" altLang="es-E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s-ES" altLang="es-ES" sz="1600" b="1" dirty="0">
                <a:solidFill>
                  <a:srgbClr val="333333"/>
                </a:solidFill>
                <a:latin typeface="Trebuchet MS" panose="020B0603020202020204" pitchFamily="34" charset="0"/>
              </a:rPr>
              <a:t>Regular</a:t>
            </a:r>
            <a:r>
              <a:rPr lang="es-ES" altLang="es-ES" sz="1600" dirty="0">
                <a:solidFill>
                  <a:srgbClr val="333333"/>
                </a:solidFill>
                <a:latin typeface="Trebuchet MS" panose="020B0603020202020204" pitchFamily="34" charset="0"/>
              </a:rPr>
              <a:t>: son polígonos que tienen todos sus lados y ángulos iguales.</a:t>
            </a:r>
            <a:br>
              <a:rPr lang="es-ES" altLang="es-ES" sz="1600" dirty="0">
                <a:solidFill>
                  <a:srgbClr val="333333"/>
                </a:solidFill>
                <a:latin typeface="Trebuchet MS" panose="020B0603020202020204" pitchFamily="34" charset="0"/>
              </a:rPr>
            </a:br>
            <a:r>
              <a:rPr lang="es-ES" altLang="es-ES" sz="1600" dirty="0">
                <a:solidFill>
                  <a:srgbClr val="333333"/>
                </a:solidFill>
                <a:latin typeface="Trebuchet MS" panose="020B0603020202020204" pitchFamily="34" charset="0"/>
              </a:rPr>
              <a:t>Dentro de los regulares encontramos dos tipos: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s-ES" altLang="es-ES" sz="1600" b="1" dirty="0">
                <a:solidFill>
                  <a:srgbClr val="333333"/>
                </a:solidFill>
                <a:latin typeface="Trebuchet MS" panose="020B0603020202020204" pitchFamily="34" charset="0"/>
              </a:rPr>
              <a:t>Convexos</a:t>
            </a:r>
            <a:r>
              <a:rPr lang="es-ES" altLang="es-ES" sz="1600" dirty="0">
                <a:solidFill>
                  <a:srgbClr val="333333"/>
                </a:solidFill>
                <a:latin typeface="Trebuchet MS" panose="020B0603020202020204" pitchFamily="34" charset="0"/>
              </a:rPr>
              <a:t>: Son polígonos simples convexos cuyos lados y ángulos son todos iguales.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s-ES" altLang="es-ES" sz="1600" b="1" dirty="0">
                <a:solidFill>
                  <a:srgbClr val="333333"/>
                </a:solidFill>
                <a:latin typeface="Trebuchet MS" panose="020B0603020202020204" pitchFamily="34" charset="0"/>
              </a:rPr>
              <a:t>Estrellados</a:t>
            </a:r>
            <a:r>
              <a:rPr lang="es-ES" altLang="es-ES" sz="1600" dirty="0">
                <a:solidFill>
                  <a:srgbClr val="333333"/>
                </a:solidFill>
                <a:latin typeface="Trebuchet MS" panose="020B0603020202020204" pitchFamily="34" charset="0"/>
              </a:rPr>
              <a:t>:</a:t>
            </a:r>
            <a:br>
              <a:rPr lang="es-ES" altLang="es-ES" sz="1600" dirty="0">
                <a:solidFill>
                  <a:srgbClr val="333333"/>
                </a:solidFill>
                <a:latin typeface="Trebuchet MS" panose="020B0603020202020204" pitchFamily="34" charset="0"/>
              </a:rPr>
            </a:br>
            <a:r>
              <a:rPr lang="es-ES" altLang="es-ES" sz="1600" dirty="0">
                <a:solidFill>
                  <a:srgbClr val="333333"/>
                </a:solidFill>
                <a:latin typeface="Trebuchet MS" panose="020B0603020202020204" pitchFamily="34" charset="0"/>
              </a:rPr>
              <a:t> 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s-ES" altLang="es-ES" sz="1600" b="1" dirty="0" err="1">
                <a:solidFill>
                  <a:srgbClr val="333333"/>
                </a:solidFill>
                <a:latin typeface="Trebuchet MS" panose="020B0603020202020204" pitchFamily="34" charset="0"/>
              </a:rPr>
              <a:t>Semirregulares</a:t>
            </a:r>
            <a:r>
              <a:rPr lang="es-ES" altLang="es-ES" sz="1600" dirty="0">
                <a:solidFill>
                  <a:srgbClr val="333333"/>
                </a:solidFill>
                <a:latin typeface="Trebuchet MS" panose="020B0603020202020204" pitchFamily="34" charset="0"/>
              </a:rPr>
              <a:t>: Son aquellos que tienen todos sus lados o todos sus ángulos iguales, pero no ambos elementos. Distinguimos dos tipos: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s-ES" altLang="es-ES" sz="1600" b="1" dirty="0">
                <a:solidFill>
                  <a:srgbClr val="333333"/>
                </a:solidFill>
                <a:latin typeface="Trebuchet MS" panose="020B0603020202020204" pitchFamily="34" charset="0"/>
              </a:rPr>
              <a:t>Equiángulo</a:t>
            </a:r>
            <a:r>
              <a:rPr lang="es-ES" altLang="es-ES" sz="1600" dirty="0">
                <a:solidFill>
                  <a:srgbClr val="333333"/>
                </a:solidFill>
                <a:latin typeface="Trebuchet MS" panose="020B0603020202020204" pitchFamily="34" charset="0"/>
              </a:rPr>
              <a:t>: Son polígonos que tienen todos sus ángulos iguales, pero no sus lados.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s-ES" altLang="es-ES" sz="1600" b="1" dirty="0">
                <a:solidFill>
                  <a:srgbClr val="333333"/>
                </a:solidFill>
                <a:latin typeface="Trebuchet MS" panose="020B0603020202020204" pitchFamily="34" charset="0"/>
              </a:rPr>
              <a:t>Equilátero</a:t>
            </a:r>
            <a:r>
              <a:rPr lang="es-ES" altLang="es-ES" sz="1600" dirty="0">
                <a:solidFill>
                  <a:srgbClr val="333333"/>
                </a:solidFill>
                <a:latin typeface="Trebuchet MS" panose="020B0603020202020204" pitchFamily="34" charset="0"/>
              </a:rPr>
              <a:t>: Son polígonos que tienen todos sus lados iguales, pero no sus ángulos.</a:t>
            </a:r>
            <a:br>
              <a:rPr lang="es-ES" altLang="es-ES" sz="1600" dirty="0">
                <a:solidFill>
                  <a:srgbClr val="333333"/>
                </a:solidFill>
                <a:latin typeface="Trebuchet MS" panose="020B0603020202020204" pitchFamily="34" charset="0"/>
              </a:rPr>
            </a:br>
            <a:r>
              <a:rPr lang="es-ES" altLang="es-ES" sz="1600" dirty="0">
                <a:solidFill>
                  <a:srgbClr val="333333"/>
                </a:solidFill>
                <a:latin typeface="Trebuchet MS" panose="020B0603020202020204" pitchFamily="34" charset="0"/>
              </a:rPr>
              <a:t> 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s-ES" altLang="es-ES" sz="1600" b="1" dirty="0">
                <a:solidFill>
                  <a:srgbClr val="333333"/>
                </a:solidFill>
                <a:latin typeface="Trebuchet MS" panose="020B0603020202020204" pitchFamily="34" charset="0"/>
              </a:rPr>
              <a:t>Irregular</a:t>
            </a:r>
            <a:r>
              <a:rPr lang="es-ES" altLang="es-ES" sz="1600" dirty="0">
                <a:solidFill>
                  <a:srgbClr val="333333"/>
                </a:solidFill>
                <a:latin typeface="Trebuchet MS" panose="020B0603020202020204" pitchFamily="34" charset="0"/>
              </a:rPr>
              <a:t>: son aquellos polígonos que tienen lados y ángulos diferentes.</a:t>
            </a:r>
          </a:p>
          <a:p>
            <a:pPr marL="0" indent="0">
              <a:buNone/>
            </a:pPr>
            <a:r>
              <a:rPr lang="es-ES" sz="1100" dirty="0"/>
              <a:t>                                                        Figura 3. Luciano Alonso, ¨Teoría y clasificación de polígonos¨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253915"/>
            <a:ext cx="277640" cy="5078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9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kumimoji="0" lang="es-ES" alt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br>
              <a:rPr kumimoji="0" lang="es-ES" altLang="es-ES" sz="2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 descr="Polígonos regulares y semirregula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281" y="1346859"/>
            <a:ext cx="3333750" cy="36195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274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Relaciones del polígono respecto a la circunferencia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5415" y="2104847"/>
            <a:ext cx="10178322" cy="3593591"/>
          </a:xfrm>
        </p:spPr>
        <p:txBody>
          <a:bodyPr>
            <a:normAutofit lnSpcReduction="1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ES" dirty="0">
                <a:solidFill>
                  <a:srgbClr val="333333"/>
                </a:solidFill>
                <a:latin typeface="Trebuchet MS" panose="020B0603020202020204" pitchFamily="34" charset="0"/>
              </a:rPr>
              <a:t>Se contemplan dos tipos de relaciones:</a:t>
            </a:r>
            <a:endParaRPr lang="es-ES" altLang="es-ES" sz="4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s-ES" altLang="es-ES" b="1" dirty="0">
                <a:solidFill>
                  <a:srgbClr val="333333"/>
                </a:solidFill>
                <a:latin typeface="Trebuchet MS" panose="020B0603020202020204" pitchFamily="34" charset="0"/>
              </a:rPr>
              <a:t>Inscrito</a:t>
            </a:r>
            <a:r>
              <a:rPr lang="es-ES" altLang="es-ES" dirty="0">
                <a:solidFill>
                  <a:srgbClr val="333333"/>
                </a:solidFill>
                <a:latin typeface="Trebuchet MS" panose="020B0603020202020204" pitchFamily="34" charset="0"/>
              </a:rPr>
              <a:t>: Se dice que un polígono esta inscrito en una circunferencia cuando todos los vértices del polígono son puntos de dicha circunferencia.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s-ES" altLang="es-ES" b="1" dirty="0">
                <a:solidFill>
                  <a:srgbClr val="333333"/>
                </a:solidFill>
                <a:latin typeface="Trebuchet MS" panose="020B0603020202020204" pitchFamily="34" charset="0"/>
              </a:rPr>
              <a:t>Circunscrito</a:t>
            </a:r>
            <a:r>
              <a:rPr lang="es-ES" altLang="es-ES" dirty="0">
                <a:solidFill>
                  <a:srgbClr val="333333"/>
                </a:solidFill>
                <a:latin typeface="Trebuchet MS" panose="020B0603020202020204" pitchFamily="34" charset="0"/>
              </a:rPr>
              <a:t>: Se dice que un polígono está circunscrito a una circunferencia cuando todos los lados del polígono son tangentes a dicha circunferencia.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ES" altLang="es-ES" dirty="0">
              <a:solidFill>
                <a:srgbClr val="333333"/>
              </a:solidFill>
              <a:latin typeface="Trebuchet MS" panose="020B0603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ES" sz="1200" dirty="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sz="1200" dirty="0"/>
              <a:t>Figura 4. Luciano Alonso, ¨Teoría y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sz="1200" dirty="0"/>
              <a:t>clasificación de polígonos¨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br>
              <a:rPr lang="es-ES" altLang="es-ES" sz="1200" dirty="0">
                <a:solidFill>
                  <a:srgbClr val="333333"/>
                </a:solidFill>
                <a:latin typeface="Trebuchet MS" panose="020B0603020202020204" pitchFamily="34" charset="0"/>
              </a:rPr>
            </a:br>
            <a:br>
              <a:rPr lang="es-ES" altLang="es-ES" dirty="0">
                <a:solidFill>
                  <a:srgbClr val="333333"/>
                </a:solidFill>
                <a:latin typeface="Trebuchet MS" panose="020B0603020202020204" pitchFamily="34" charset="0"/>
              </a:rPr>
            </a:br>
            <a:r>
              <a:rPr lang="es-ES" altLang="es-ES" dirty="0">
                <a:solidFill>
                  <a:srgbClr val="333333"/>
                </a:solidFill>
                <a:latin typeface="Trebuchet MS" panose="020B0603020202020204" pitchFamily="34" charset="0"/>
              </a:rPr>
              <a:t>  </a:t>
            </a:r>
            <a:endParaRPr lang="es-ES" altLang="es-ES" sz="24900" dirty="0">
              <a:solidFill>
                <a:srgbClr val="333333"/>
              </a:solidFill>
              <a:latin typeface="Trebuchet MS" panose="020B0603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br>
              <a:rPr lang="es-ES" altLang="es-ES" sz="1800" dirty="0">
                <a:solidFill>
                  <a:schemeClr val="tx1"/>
                </a:solidFill>
              </a:rPr>
            </a:br>
            <a:endParaRPr lang="es-ES" altLang="es-ES" dirty="0">
              <a:solidFill>
                <a:srgbClr val="333333"/>
              </a:solidFill>
              <a:latin typeface="Trebuchet MS" panose="020B0603020202020204" pitchFamily="34" charset="0"/>
            </a:endParaRPr>
          </a:p>
          <a:p>
            <a:endParaRPr lang="es-ES" dirty="0"/>
          </a:p>
        </p:txBody>
      </p:sp>
      <p:pic>
        <p:nvPicPr>
          <p:cNvPr id="3074" name="Picture 2" descr="Polígonos inscritos y circunscri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1103" y="3912798"/>
            <a:ext cx="4495915" cy="2402103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7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Polígonos según su número de lados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6402141"/>
              </p:ext>
            </p:extLst>
          </p:nvPr>
        </p:nvGraphicFramePr>
        <p:xfrm>
          <a:off x="1339310" y="2262190"/>
          <a:ext cx="10002330" cy="3641720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5001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1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410">
                <a:tc>
                  <a:txBody>
                    <a:bodyPr/>
                    <a:lstStyle/>
                    <a:p>
                      <a:r>
                        <a:rPr lang="es-ES" sz="1800" dirty="0">
                          <a:effectLst/>
                        </a:rPr>
                        <a:t>TRIÁNGULO</a:t>
                      </a:r>
                      <a:endParaRPr lang="es-ES" sz="1800" dirty="0"/>
                    </a:p>
                  </a:txBody>
                  <a:tcPr marL="89852" marR="89852" marT="44926" marB="44926" anchor="ctr"/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</a:rPr>
                        <a:t>3 LADOS</a:t>
                      </a:r>
                      <a:endParaRPr lang="es-ES" sz="1800"/>
                    </a:p>
                  </a:txBody>
                  <a:tcPr marL="89852" marR="89852" marT="44926" marB="4492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</a:rPr>
                        <a:t>CUADRILÁTEROS</a:t>
                      </a:r>
                      <a:endParaRPr lang="es-ES" sz="1800"/>
                    </a:p>
                  </a:txBody>
                  <a:tcPr marL="89852" marR="89852" marT="44926" marB="44926" anchor="ctr"/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</a:rPr>
                        <a:t>4 LADOS</a:t>
                      </a:r>
                      <a:endParaRPr lang="es-ES" sz="1800"/>
                    </a:p>
                  </a:txBody>
                  <a:tcPr marL="89852" marR="89852" marT="44926" marB="4492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r>
                        <a:rPr lang="es-ES" sz="1800" dirty="0">
                          <a:effectLst/>
                        </a:rPr>
                        <a:t>PENTÁGONO</a:t>
                      </a:r>
                      <a:endParaRPr lang="es-ES" sz="1800" dirty="0"/>
                    </a:p>
                  </a:txBody>
                  <a:tcPr marL="89852" marR="89852" marT="44926" marB="44926" anchor="ctr"/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</a:rPr>
                        <a:t>5 LADOS</a:t>
                      </a:r>
                      <a:endParaRPr lang="es-ES" sz="1800"/>
                    </a:p>
                  </a:txBody>
                  <a:tcPr marL="89852" marR="89852" marT="44926" marB="4492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r>
                        <a:rPr lang="es-ES" sz="1800" dirty="0">
                          <a:effectLst/>
                        </a:rPr>
                        <a:t>HEXÁGONO</a:t>
                      </a:r>
                      <a:endParaRPr lang="es-ES" sz="1800" dirty="0"/>
                    </a:p>
                  </a:txBody>
                  <a:tcPr marL="89852" marR="89852" marT="44926" marB="44926" anchor="ctr"/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</a:rPr>
                        <a:t>6 LADOS</a:t>
                      </a:r>
                      <a:endParaRPr lang="es-ES" sz="1800"/>
                    </a:p>
                  </a:txBody>
                  <a:tcPr marL="89852" marR="89852" marT="44926" marB="4492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</a:rPr>
                        <a:t>HEPTÁGONO</a:t>
                      </a:r>
                      <a:endParaRPr lang="es-ES" sz="1800"/>
                    </a:p>
                  </a:txBody>
                  <a:tcPr marL="89852" marR="89852" marT="44926" marB="44926" anchor="ctr"/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</a:rPr>
                        <a:t>7 LADOS</a:t>
                      </a:r>
                      <a:endParaRPr lang="es-ES" sz="1800"/>
                    </a:p>
                  </a:txBody>
                  <a:tcPr marL="89852" marR="89852" marT="44926" marB="4492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</a:rPr>
                        <a:t>OCTÓGONO u OCTÁGONO    </a:t>
                      </a:r>
                      <a:endParaRPr lang="es-ES" sz="1800"/>
                    </a:p>
                  </a:txBody>
                  <a:tcPr marL="89852" marR="89852" marT="44926" marB="44926" anchor="ctr"/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</a:rPr>
                        <a:t>8 LADOS</a:t>
                      </a:r>
                      <a:endParaRPr lang="es-ES" sz="1800"/>
                    </a:p>
                  </a:txBody>
                  <a:tcPr marL="89852" marR="89852" marT="44926" marB="44926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</a:rPr>
                        <a:t>ENEÁGONO u NONÁGONO</a:t>
                      </a:r>
                      <a:endParaRPr lang="es-ES" sz="1800"/>
                    </a:p>
                  </a:txBody>
                  <a:tcPr marL="89852" marR="89852" marT="44926" marB="44926" anchor="ctr"/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</a:rPr>
                        <a:t>9 LADOS</a:t>
                      </a:r>
                      <a:endParaRPr lang="es-ES" sz="1800"/>
                    </a:p>
                  </a:txBody>
                  <a:tcPr marL="89852" marR="89852" marT="44926" marB="44926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</a:rPr>
                        <a:t>DECÁGONO</a:t>
                      </a:r>
                      <a:endParaRPr lang="es-ES" sz="1800"/>
                    </a:p>
                  </a:txBody>
                  <a:tcPr marL="89852" marR="89852" marT="44926" marB="44926" anchor="ctr"/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</a:rPr>
                        <a:t>10 LADOS</a:t>
                      </a:r>
                      <a:endParaRPr lang="es-ES" sz="1800"/>
                    </a:p>
                  </a:txBody>
                  <a:tcPr marL="89852" marR="89852" marT="44926" marB="44926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</a:rPr>
                        <a:t>ENDECÁGONO</a:t>
                      </a:r>
                      <a:endParaRPr lang="es-ES" sz="1800"/>
                    </a:p>
                  </a:txBody>
                  <a:tcPr marL="89852" marR="89852" marT="44926" marB="44926" anchor="ctr"/>
                </a:tc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</a:rPr>
                        <a:t>11 LADOS</a:t>
                      </a:r>
                      <a:endParaRPr lang="es-ES" sz="1800"/>
                    </a:p>
                  </a:txBody>
                  <a:tcPr marL="89852" marR="89852" marT="44926" marB="44926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410">
                <a:tc>
                  <a:txBody>
                    <a:bodyPr/>
                    <a:lstStyle/>
                    <a:p>
                      <a:r>
                        <a:rPr lang="es-ES" sz="1800">
                          <a:effectLst/>
                        </a:rPr>
                        <a:t>DODECÁGONO</a:t>
                      </a:r>
                      <a:endParaRPr lang="es-ES" sz="1800"/>
                    </a:p>
                  </a:txBody>
                  <a:tcPr marL="89852" marR="89852" marT="44926" marB="44926" anchor="ctr"/>
                </a:tc>
                <a:tc>
                  <a:txBody>
                    <a:bodyPr/>
                    <a:lstStyle/>
                    <a:p>
                      <a:r>
                        <a:rPr lang="es-ES" sz="1800" dirty="0">
                          <a:effectLst/>
                        </a:rPr>
                        <a:t>12 LADOS</a:t>
                      </a:r>
                      <a:endParaRPr lang="es-ES" sz="1800" dirty="0"/>
                    </a:p>
                  </a:txBody>
                  <a:tcPr marL="89852" marR="89852" marT="44926" marB="44926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000" b="1" i="0" u="sng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POLÍGONOS SEGÚN SU NÚMERO DE LADOS.</a:t>
            </a:r>
            <a:br>
              <a:rPr kumimoji="0" lang="es-ES" altLang="es-E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</a:br>
            <a:br>
              <a:rPr kumimoji="0" lang="es-ES" alt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kumimoji="0" lang="es-ES" altLang="es-E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9592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Distintivo</Template>
  <TotalTime>60</TotalTime>
  <Words>284</Words>
  <Application>Microsoft Office PowerPoint</Application>
  <PresentationFormat>Panorámica</PresentationFormat>
  <Paragraphs>62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Gill Sans MT</vt:lpstr>
      <vt:lpstr>Impact</vt:lpstr>
      <vt:lpstr>Trebuchet MS</vt:lpstr>
      <vt:lpstr>Badge</vt:lpstr>
      <vt:lpstr>FIGURAS PLANAS: LOS POLÍGONOS</vt:lpstr>
      <vt:lpstr>Un polígono es una figura plana delimitada por una secuencia de segmentos consecutivos no alineados. Dichos segmentos se denominan lados.</vt:lpstr>
      <vt:lpstr>Clasificación de polígonos</vt:lpstr>
      <vt:lpstr>Presentación de PowerPoint</vt:lpstr>
      <vt:lpstr>Relaciones del polígono respecto a la circunferencia</vt:lpstr>
      <vt:lpstr>Polígonos según su número de lados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FIGURAS PLANAS: LOS POLÍGONOS</dc:title>
  <dc:creator>Elena gonzalez muñoyerro</dc:creator>
  <cp:lastModifiedBy>Elena gonzalez muñoyerro</cp:lastModifiedBy>
  <cp:revision>6</cp:revision>
  <dcterms:created xsi:type="dcterms:W3CDTF">2018-05-13T18:40:45Z</dcterms:created>
  <dcterms:modified xsi:type="dcterms:W3CDTF">2018-06-13T00:59:48Z</dcterms:modified>
</cp:coreProperties>
</file>