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4" r:id="rId7"/>
    <p:sldId id="263" r:id="rId8"/>
    <p:sldId id="260" r:id="rId9"/>
    <p:sldId id="261" r:id="rId10"/>
    <p:sldId id="262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La Composición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 smtClean="0"/>
              <a:t>e.p.v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70706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18247" y="1440611"/>
            <a:ext cx="9678839" cy="1725284"/>
          </a:xfrm>
        </p:spPr>
        <p:txBody>
          <a:bodyPr>
            <a:normAutofit fontScale="85000" lnSpcReduction="10000"/>
          </a:bodyPr>
          <a:lstStyle/>
          <a:p>
            <a:r>
              <a:rPr lang="es-ES" dirty="0"/>
              <a:t>En toda composición existe una estructura interna de organización, el esquema compositivo. </a:t>
            </a:r>
            <a:endParaRPr lang="es-ES" dirty="0" smtClean="0"/>
          </a:p>
          <a:p>
            <a:r>
              <a:rPr lang="es-ES" dirty="0" smtClean="0"/>
              <a:t>El </a:t>
            </a:r>
            <a:r>
              <a:rPr lang="es-ES" dirty="0"/>
              <a:t>esquema compositivo es un conjunto de líneas maestras, sobre el que se construye el cuerpo del tema elegido. </a:t>
            </a:r>
            <a:endParaRPr lang="es-ES" dirty="0" smtClean="0"/>
          </a:p>
          <a:p>
            <a:r>
              <a:rPr lang="es-ES" dirty="0" smtClean="0"/>
              <a:t>Hay </a:t>
            </a:r>
            <a:r>
              <a:rPr lang="es-ES" dirty="0"/>
              <a:t>una gran variedad de esquemas compositivos. Los más usuales son: diagonal, triangular, simétrico, circular, radial, en ese, en ele, o formado por una combinación de dos o más esquemas simples.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518246" y="474453"/>
            <a:ext cx="9911753" cy="1400064"/>
          </a:xfrm>
        </p:spPr>
        <p:txBody>
          <a:bodyPr/>
          <a:lstStyle/>
          <a:p>
            <a:r>
              <a:rPr lang="es-ES" dirty="0" smtClean="0"/>
              <a:t>Esquema compositivo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588" y="3165895"/>
            <a:ext cx="6892502" cy="335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36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equilibrio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1128451"/>
            <a:ext cx="5951379" cy="5358613"/>
          </a:xfrm>
        </p:spPr>
        <p:txBody>
          <a:bodyPr>
            <a:normAutofit lnSpcReduction="10000"/>
          </a:bodyPr>
          <a:lstStyle/>
          <a:p>
            <a:r>
              <a:rPr lang="es-ES" dirty="0"/>
              <a:t>E</a:t>
            </a:r>
            <a:r>
              <a:rPr lang="es-ES" dirty="0" smtClean="0"/>
              <a:t>l </a:t>
            </a:r>
            <a:r>
              <a:rPr lang="es-ES" dirty="0"/>
              <a:t>equilibrio se relaciona principalmente con el peso compositivo, la dirección y </a:t>
            </a:r>
            <a:r>
              <a:rPr lang="es-ES" dirty="0" smtClean="0"/>
              <a:t>el </a:t>
            </a:r>
            <a:r>
              <a:rPr lang="es-ES" dirty="0"/>
              <a:t>cambio de escala de una figura o un </a:t>
            </a:r>
            <a:r>
              <a:rPr lang="es-ES" dirty="0" smtClean="0"/>
              <a:t>cuerpo. </a:t>
            </a:r>
          </a:p>
          <a:p>
            <a:r>
              <a:rPr lang="es-ES" dirty="0" smtClean="0"/>
              <a:t>Tipos de equilibrio: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El equilibro </a:t>
            </a:r>
            <a:r>
              <a:rPr lang="es-ES" dirty="0" smtClean="0"/>
              <a:t>estático: </a:t>
            </a:r>
            <a:r>
              <a:rPr lang="es-ES" dirty="0"/>
              <a:t>se puede conseguir mediante la utilización de 3 técnicas: simetría, repetición de elementos y modulación del espacio en unidades </a:t>
            </a:r>
            <a:r>
              <a:rPr lang="es-ES" dirty="0" smtClean="0"/>
              <a:t>regulares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/>
              <a:t>El </a:t>
            </a:r>
            <a:r>
              <a:rPr lang="es-ES" smtClean="0"/>
              <a:t>equilibro </a:t>
            </a:r>
            <a:r>
              <a:rPr lang="es-ES" dirty="0" smtClean="0"/>
              <a:t>dinámico: </a:t>
            </a:r>
            <a:r>
              <a:rPr lang="es-ES" dirty="0"/>
              <a:t>se produce cuando no existe relación simétrica en la composición, al introducir una desigualdad en el reparto de volúmenes siendo las fuerzas visuales diferentes. Esta asimetría o inestabilidad se alcanza al ser desiguales el reparto de volúmenes a ambos lados del eje o centros imaginario.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766" y="771260"/>
            <a:ext cx="3304685" cy="220651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407" y="3417304"/>
            <a:ext cx="3334044" cy="259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21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5195" y="741872"/>
            <a:ext cx="6719130" cy="3545455"/>
          </a:xfrm>
        </p:spPr>
        <p:txBody>
          <a:bodyPr>
            <a:normAutofit fontScale="90000"/>
          </a:bodyPr>
          <a:lstStyle/>
          <a:p>
            <a:r>
              <a:rPr lang="es-ES" dirty="0"/>
              <a:t>La necesidad de componer aparece cuando deseamos expresar una idea o sentimiento.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55196" y="4287327"/>
            <a:ext cx="5683959" cy="2337760"/>
          </a:xfrm>
        </p:spPr>
        <p:txBody>
          <a:bodyPr/>
          <a:lstStyle/>
          <a:p>
            <a:r>
              <a:rPr lang="es-ES" dirty="0"/>
              <a:t>Componer significa ordenar los elementos plásticos que configuran una imagen (líneas, formas, colores, texturas y luz), para que exista una unidad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367" y="324350"/>
            <a:ext cx="3994030" cy="597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2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1147313"/>
            <a:ext cx="10178322" cy="3191774"/>
          </a:xfrm>
        </p:spPr>
        <p:txBody>
          <a:bodyPr>
            <a:noAutofit/>
          </a:bodyPr>
          <a:lstStyle/>
          <a:p>
            <a:pPr algn="ctr"/>
            <a:r>
              <a:rPr lang="es-ES" sz="8000" dirty="0" smtClean="0"/>
              <a:t>FACTORES COMPOSITIVOS que intervienen en una imagen</a:t>
            </a:r>
            <a:endParaRPr lang="es-ES" sz="8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86948" cy="3571335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1398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6788" y="408264"/>
            <a:ext cx="10178322" cy="1492132"/>
          </a:xfrm>
        </p:spPr>
        <p:txBody>
          <a:bodyPr/>
          <a:lstStyle/>
          <a:p>
            <a:r>
              <a:rPr lang="es-ES" dirty="0" smtClean="0"/>
              <a:t>formato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1362973"/>
            <a:ext cx="10178322" cy="4718650"/>
          </a:xfrm>
        </p:spPr>
        <p:txBody>
          <a:bodyPr>
            <a:normAutofit fontScale="92500"/>
          </a:bodyPr>
          <a:lstStyle/>
          <a:p>
            <a:r>
              <a:rPr lang="es-ES" dirty="0"/>
              <a:t>Podemos definir el formato como el espacio donde se desarrolla la composición de una obra plástica. Este hace referencia a la forma, tamaño y orientación espacial de dicha superficie o soporte. </a:t>
            </a:r>
            <a:endParaRPr lang="es-ES" dirty="0" smtClean="0"/>
          </a:p>
          <a:p>
            <a:r>
              <a:rPr lang="es-ES" dirty="0" smtClean="0"/>
              <a:t>Tipos </a:t>
            </a:r>
            <a:r>
              <a:rPr lang="es-ES" dirty="0"/>
              <a:t>de formatos</a:t>
            </a:r>
            <a:r>
              <a:rPr lang="es-ES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 smtClean="0"/>
              <a:t>Horizontal </a:t>
            </a:r>
            <a:r>
              <a:rPr lang="es-ES" dirty="0"/>
              <a:t>o apaisado: produce una sensación visual de estabilidad, firmeza y solidez. Sensación de una visión general, panorámica. </a:t>
            </a:r>
            <a:endParaRPr lang="es-E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ES" dirty="0" smtClean="0"/>
              <a:t>Vertical </a:t>
            </a:r>
            <a:r>
              <a:rPr lang="es-ES" dirty="0"/>
              <a:t>o retrato: produce una sensación visual de equilibrio y elevación. Presenta una tendencia al recorrido ascendente. Menor estabilidad que el formato horizontal y tiende a ser dinámico. </a:t>
            </a:r>
            <a:endParaRPr lang="es-E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ES" dirty="0" smtClean="0"/>
              <a:t>Cuadrado</a:t>
            </a:r>
            <a:r>
              <a:rPr lang="es-ES" dirty="0"/>
              <a:t>: produce una sensación visual de equilibrio estable. Es un formato más neutro que los anteriores. El recorrido visual gira entorno al centro. </a:t>
            </a:r>
            <a:endParaRPr lang="es-E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ES" dirty="0" smtClean="0"/>
              <a:t>Circular</a:t>
            </a:r>
            <a:r>
              <a:rPr lang="es-ES" dirty="0"/>
              <a:t>: produce una sensación visual de movimiento envolvente, donde las formas parecen flotar. </a:t>
            </a:r>
            <a:endParaRPr lang="es-E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ES" dirty="0" smtClean="0"/>
              <a:t>Triangular</a:t>
            </a:r>
            <a:r>
              <a:rPr lang="es-ES" dirty="0"/>
              <a:t>: proporciona gran estabilidad en la parte inferior y limita la expansión de las formas en la parte superior. </a:t>
            </a:r>
          </a:p>
        </p:txBody>
      </p:sp>
      <p:sp>
        <p:nvSpPr>
          <p:cNvPr id="4" name="Triángulo isósceles 3"/>
          <p:cNvSpPr/>
          <p:nvPr/>
        </p:nvSpPr>
        <p:spPr>
          <a:xfrm>
            <a:off x="2893982" y="5484243"/>
            <a:ext cx="1267738" cy="125083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/>
          <p:cNvSpPr/>
          <p:nvPr/>
        </p:nvSpPr>
        <p:spPr>
          <a:xfrm>
            <a:off x="6725063" y="5607170"/>
            <a:ext cx="1130060" cy="11041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9566695" y="5639518"/>
            <a:ext cx="1768415" cy="940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8460742" y="5576978"/>
            <a:ext cx="595223" cy="1134373"/>
          </a:xfrm>
          <a:prstGeom prst="rect">
            <a:avLst/>
          </a:prstGeom>
          <a:solidFill>
            <a:schemeClr val="tx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4860636" y="5553254"/>
            <a:ext cx="1268083" cy="1181819"/>
          </a:xfrm>
          <a:prstGeom prst="rect">
            <a:avLst/>
          </a:prstGeom>
          <a:solidFill>
            <a:schemeClr val="tx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957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181" y="1017915"/>
            <a:ext cx="10325819" cy="1354349"/>
          </a:xfrm>
        </p:spPr>
        <p:txBody>
          <a:bodyPr/>
          <a:lstStyle/>
          <a:p>
            <a:r>
              <a:rPr lang="es-ES" dirty="0" smtClean="0"/>
              <a:t>Centro de interés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4181" y="2286001"/>
            <a:ext cx="5382883" cy="3593591"/>
          </a:xfrm>
        </p:spPr>
        <p:txBody>
          <a:bodyPr>
            <a:normAutofit fontScale="70000" lnSpcReduction="20000"/>
          </a:bodyPr>
          <a:lstStyle/>
          <a:p>
            <a:r>
              <a:rPr lang="es-ES" sz="3200" dirty="0" smtClean="0"/>
              <a:t>El centro visual es el punto de clímax del interés de una imagen, visualmente hablando es donde su tema principal confluye.</a:t>
            </a:r>
          </a:p>
          <a:p>
            <a:r>
              <a:rPr lang="es-ES" sz="3200" dirty="0"/>
              <a:t>En una composición pueden coexistir varios centros de interés dependiendo de la complejidad que tenga. Estos centros generan un estructura compositiva con un centro de composición que da estabilidad y equilibrio a la obra.</a:t>
            </a:r>
            <a:endParaRPr lang="es-ES" sz="3200" dirty="0" smtClean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472" y="1017916"/>
            <a:ext cx="4744528" cy="474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13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Líneas de fuerza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1354347"/>
            <a:ext cx="10178322" cy="4525245"/>
          </a:xfrm>
        </p:spPr>
        <p:txBody>
          <a:bodyPr/>
          <a:lstStyle/>
          <a:p>
            <a:r>
              <a:rPr lang="es-ES" dirty="0"/>
              <a:t>Los centros de interés interactúan entre ellos generando las líneas de fuerza; estás son virtuales existen pero no se ven. Podemos considerarlas como los elementos más intuitivo de la obra plástica.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618" y="2336292"/>
            <a:ext cx="47625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64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940278"/>
            <a:ext cx="4269228" cy="1880559"/>
          </a:xfrm>
        </p:spPr>
        <p:txBody>
          <a:bodyPr>
            <a:normAutofit/>
          </a:bodyPr>
          <a:lstStyle/>
          <a:p>
            <a:r>
              <a:rPr lang="es-ES" dirty="0" smtClean="0"/>
              <a:t>Ritmo o movimiento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4644" y="2743200"/>
            <a:ext cx="4717801" cy="3205404"/>
          </a:xfrm>
        </p:spPr>
        <p:txBody>
          <a:bodyPr/>
          <a:lstStyle/>
          <a:p>
            <a:r>
              <a:rPr lang="es-ES" dirty="0"/>
              <a:t>Para crear imágenes que tengan cierto carácter expresivo podemos usar como recurso la repetición de formas, la alternancia, el crecimiento o la discontinuidad. Esta sucesión de formas se llama </a:t>
            </a:r>
            <a:r>
              <a:rPr lang="es-ES" b="1" dirty="0" smtClean="0"/>
              <a:t>ritmo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445" y="1000664"/>
            <a:ext cx="5865963" cy="441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11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1009291"/>
            <a:ext cx="10178322" cy="865226"/>
          </a:xfrm>
        </p:spPr>
        <p:txBody>
          <a:bodyPr/>
          <a:lstStyle/>
          <a:p>
            <a:r>
              <a:rPr lang="es-ES" dirty="0" smtClean="0"/>
              <a:t>PESO VISUAL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74041" y="1874518"/>
            <a:ext cx="4312360" cy="4013702"/>
          </a:xfrm>
        </p:spPr>
        <p:txBody>
          <a:bodyPr>
            <a:noAutofit/>
          </a:bodyPr>
          <a:lstStyle/>
          <a:p>
            <a:r>
              <a:rPr lang="es-ES" sz="2800" dirty="0"/>
              <a:t>El peso visual es la capacidad que tiene un elemento </a:t>
            </a:r>
            <a:r>
              <a:rPr lang="es-ES" sz="2800" dirty="0" smtClean="0"/>
              <a:t>o un área de </a:t>
            </a:r>
            <a:r>
              <a:rPr lang="es-ES" sz="2800" dirty="0"/>
              <a:t>l</a:t>
            </a:r>
            <a:r>
              <a:rPr lang="es-ES" sz="2800" dirty="0" smtClean="0"/>
              <a:t>a </a:t>
            </a:r>
            <a:r>
              <a:rPr lang="es-ES" sz="2800" dirty="0"/>
              <a:t>composición de atraer la mirada de aquel que mira la imagen. Cuanto más peso visual tenga algo, más atraerá la atención del ojo</a:t>
            </a:r>
            <a:r>
              <a:rPr lang="es-ES" sz="2800" dirty="0" smtClean="0"/>
              <a:t>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181" y="1113967"/>
            <a:ext cx="6006436" cy="449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¿Qué hace que algo tenga más peso visual que otro elemento?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534909"/>
          </a:xfrm>
        </p:spPr>
        <p:txBody>
          <a:bodyPr>
            <a:normAutofit fontScale="92500"/>
          </a:bodyPr>
          <a:lstStyle/>
          <a:p>
            <a:r>
              <a:rPr lang="es-ES" b="1" dirty="0"/>
              <a:t>El Tamaño</a:t>
            </a:r>
            <a:r>
              <a:rPr lang="es-ES" dirty="0"/>
              <a:t>. Un elemento grande tiene más peso visual que un elemento pequeño</a:t>
            </a:r>
            <a:r>
              <a:rPr lang="es-ES" dirty="0" smtClean="0"/>
              <a:t>.</a:t>
            </a:r>
          </a:p>
          <a:p>
            <a:r>
              <a:rPr lang="es-ES" b="1" dirty="0"/>
              <a:t>La Posición</a:t>
            </a:r>
            <a:r>
              <a:rPr lang="es-ES" dirty="0"/>
              <a:t>. Un elemento en una posición baja, tiene más peso que uno en una posición alta. Además, un elemento situado a la derecha siempre tendrá más peso que uno situado a la izquierda</a:t>
            </a:r>
            <a:r>
              <a:rPr lang="es-ES" dirty="0" smtClean="0"/>
              <a:t>.</a:t>
            </a:r>
          </a:p>
          <a:p>
            <a:r>
              <a:rPr lang="es-ES" b="1" dirty="0"/>
              <a:t> La Distribución</a:t>
            </a:r>
            <a:r>
              <a:rPr lang="es-ES" dirty="0"/>
              <a:t>. Un elemento tendrá más peso visual si se encuentra aislado que dentro de un grupo.</a:t>
            </a:r>
          </a:p>
          <a:p>
            <a:r>
              <a:rPr lang="es-ES" b="1" dirty="0" smtClean="0"/>
              <a:t>La </a:t>
            </a:r>
            <a:r>
              <a:rPr lang="es-ES" b="1" dirty="0"/>
              <a:t>Textura</a:t>
            </a:r>
            <a:r>
              <a:rPr lang="es-ES" dirty="0"/>
              <a:t>. Un elemento con textura tendrá más peso que uno que no la </a:t>
            </a:r>
            <a:r>
              <a:rPr lang="es-ES" dirty="0" smtClean="0"/>
              <a:t>tenga.</a:t>
            </a:r>
          </a:p>
          <a:p>
            <a:r>
              <a:rPr lang="es-ES" b="1" dirty="0"/>
              <a:t>La Forma</a:t>
            </a:r>
            <a:r>
              <a:rPr lang="es-ES" dirty="0"/>
              <a:t>. Las formas cerradas, geométricas, regulares y/o reconocibles tendrán más peso visual que el resto de formas</a:t>
            </a:r>
            <a:r>
              <a:rPr lang="es-ES" dirty="0" smtClean="0"/>
              <a:t>.</a:t>
            </a:r>
          </a:p>
          <a:p>
            <a:r>
              <a:rPr lang="es-ES" b="1" dirty="0"/>
              <a:t>El Color</a:t>
            </a:r>
            <a:r>
              <a:rPr lang="es-ES" dirty="0"/>
              <a:t>. Los colores cálidos tienen más peso visual que los colores fríos. Los colores saturados pesan más que los </a:t>
            </a:r>
            <a:r>
              <a:rPr lang="es-ES" dirty="0" err="1"/>
              <a:t>desaturados</a:t>
            </a:r>
            <a:r>
              <a:rPr lang="es-ES" dirty="0"/>
              <a:t>. Y los colores oscuros pesarán más que los colores claros</a:t>
            </a:r>
            <a:r>
              <a:rPr lang="es-ES" dirty="0" smtClean="0"/>
              <a:t>.</a:t>
            </a:r>
          </a:p>
          <a:p>
            <a:r>
              <a:rPr lang="es-ES" b="1" dirty="0"/>
              <a:t> El Contraste</a:t>
            </a:r>
            <a:r>
              <a:rPr lang="es-ES" dirty="0"/>
              <a:t>. Un elemento que genere contraste respecto al resto de elementos tendrá más peso visual.</a:t>
            </a:r>
          </a:p>
        </p:txBody>
      </p:sp>
    </p:spTree>
    <p:extLst>
      <p:ext uri="{BB962C8B-B14F-4D97-AF65-F5344CB8AC3E}">
        <p14:creationId xmlns:p14="http://schemas.microsoft.com/office/powerpoint/2010/main" val="303376481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TM10001106[[fn=Distintivo]]</Template>
  <TotalTime>99</TotalTime>
  <Words>590</Words>
  <Application>Microsoft Office PowerPoint</Application>
  <PresentationFormat>Panorámica</PresentationFormat>
  <Paragraphs>39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Gill Sans MT</vt:lpstr>
      <vt:lpstr>Impact</vt:lpstr>
      <vt:lpstr>Wingdings</vt:lpstr>
      <vt:lpstr>Badge</vt:lpstr>
      <vt:lpstr>La Composición</vt:lpstr>
      <vt:lpstr>La necesidad de componer aparece cuando deseamos expresar una idea o sentimiento. </vt:lpstr>
      <vt:lpstr>FACTORES COMPOSITIVOS que intervienen en una imagen</vt:lpstr>
      <vt:lpstr>formato</vt:lpstr>
      <vt:lpstr>Centro de interés</vt:lpstr>
      <vt:lpstr>Líneas de fuerza</vt:lpstr>
      <vt:lpstr>Ritmo o movimiento</vt:lpstr>
      <vt:lpstr>PESO VISUAL</vt:lpstr>
      <vt:lpstr>¿Qué hace que algo tenga más peso visual que otro elemento?</vt:lpstr>
      <vt:lpstr>Esquema compositivo</vt:lpstr>
      <vt:lpstr>equilibrio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Composición</dc:title>
  <dc:creator>Elena gonzalez muñoyerro</dc:creator>
  <cp:lastModifiedBy>Elena gonzalez muñoyerro</cp:lastModifiedBy>
  <cp:revision>11</cp:revision>
  <dcterms:created xsi:type="dcterms:W3CDTF">2018-05-07T21:10:40Z</dcterms:created>
  <dcterms:modified xsi:type="dcterms:W3CDTF">2018-05-13T08:36:26Z</dcterms:modified>
</cp:coreProperties>
</file>