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72" r:id="rId12"/>
    <p:sldId id="274" r:id="rId13"/>
    <p:sldId id="275" r:id="rId14"/>
    <p:sldId id="276" r:id="rId15"/>
    <p:sldId id="277" r:id="rId16"/>
    <p:sldId id="273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08B395-A6AD-4D36-BBE0-D78F6BF65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LOS PLANOS </a:t>
            </a:r>
            <a:r>
              <a:rPr lang="es-ES" dirty="0" err="1"/>
              <a:t>cinemaFOTOGRÁFICOS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3C4E1F6-0ACD-49C0-9E5D-3DFE757F8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Educación Plástica y visual</a:t>
            </a:r>
          </a:p>
        </p:txBody>
      </p:sp>
    </p:spTree>
    <p:extLst>
      <p:ext uri="{BB962C8B-B14F-4D97-AF65-F5344CB8AC3E}">
        <p14:creationId xmlns:p14="http://schemas.microsoft.com/office/powerpoint/2010/main" val="32723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4E3D81-BDFD-49FC-8E06-4820D4130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42951"/>
            <a:ext cx="10178322" cy="5136642"/>
          </a:xfrm>
        </p:spPr>
        <p:txBody>
          <a:bodyPr/>
          <a:lstStyle/>
          <a:p>
            <a:r>
              <a:rPr lang="es-ES" sz="3600" b="1" dirty="0"/>
              <a:t>Plano detalle: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giphy (14)">
            <a:hlinkClick r:id="" action="ppaction://media"/>
            <a:extLst>
              <a:ext uri="{FF2B5EF4-FFF2-40B4-BE49-F238E27FC236}">
                <a16:creationId xmlns:a16="http://schemas.microsoft.com/office/drawing/2014/main" xmlns="" id="{A9BEFB1C-1877-4036-BEB0-7DA221E9E0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5351" y="1753934"/>
            <a:ext cx="39909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 title="scalloped circle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Rectangle 23" title="left edge border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DFEF8384-2545-4ACD-9071-49DD1CFC4E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Marcador de contenido 4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xmlns="" id="{87A51029-7149-47C4-8581-DF6916F3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185" y="643464"/>
            <a:ext cx="5962555" cy="5574989"/>
          </a:xfrm>
          <a:prstGeom prst="rect">
            <a:avLst/>
          </a:prstGeom>
        </p:spPr>
      </p:pic>
      <p:sp>
        <p:nvSpPr>
          <p:cNvPr id="28" name="Freeform 22" title="right scallop background shape">
            <a:extLst>
              <a:ext uri="{FF2B5EF4-FFF2-40B4-BE49-F238E27FC236}">
                <a16:creationId xmlns:a16="http://schemas.microsoft.com/office/drawing/2014/main" xmlns="" id="{F77DB8FA-61A7-4DE7-A777-6D258D172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1D8835-96A4-4766-B341-E699B304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pc="800">
                <a:solidFill>
                  <a:srgbClr val="2A1A00"/>
                </a:solidFill>
              </a:rPr>
              <a:t>TIPOS DE Planos según el ángulo</a:t>
            </a:r>
          </a:p>
        </p:txBody>
      </p:sp>
    </p:spTree>
    <p:extLst>
      <p:ext uri="{BB962C8B-B14F-4D97-AF65-F5344CB8AC3E}">
        <p14:creationId xmlns:p14="http://schemas.microsoft.com/office/powerpoint/2010/main" val="3015979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28864A-DBF8-4CD5-BC65-00D3C0EE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Plano cenital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66599C1B-5921-425E-A9FA-F82F01C54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945" y="1619250"/>
            <a:ext cx="6520109" cy="4211317"/>
          </a:xfrm>
        </p:spPr>
      </p:pic>
    </p:spTree>
    <p:extLst>
      <p:ext uri="{BB962C8B-B14F-4D97-AF65-F5344CB8AC3E}">
        <p14:creationId xmlns:p14="http://schemas.microsoft.com/office/powerpoint/2010/main" val="401871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519B25-5D4A-41A0-BA9B-B8DF528B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108" y="507999"/>
            <a:ext cx="10178322" cy="1305557"/>
          </a:xfrm>
        </p:spPr>
        <p:txBody>
          <a:bodyPr/>
          <a:lstStyle/>
          <a:p>
            <a:r>
              <a:rPr lang="es-ES" dirty="0"/>
              <a:t>Plano picado</a:t>
            </a:r>
          </a:p>
        </p:txBody>
      </p:sp>
      <p:pic>
        <p:nvPicPr>
          <p:cNvPr id="4" name="giphy (15)">
            <a:hlinkClick r:id="" action="ppaction://media"/>
            <a:extLst>
              <a:ext uri="{FF2B5EF4-FFF2-40B4-BE49-F238E27FC236}">
                <a16:creationId xmlns:a16="http://schemas.microsoft.com/office/drawing/2014/main" xmlns="" id="{F77C930C-DAD5-4A52-A5AB-1786A1518E0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799" y="1813557"/>
            <a:ext cx="5486401" cy="4114347"/>
          </a:xfrm>
        </p:spPr>
      </p:pic>
    </p:spTree>
    <p:extLst>
      <p:ext uri="{BB962C8B-B14F-4D97-AF65-F5344CB8AC3E}">
        <p14:creationId xmlns:p14="http://schemas.microsoft.com/office/powerpoint/2010/main" val="276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56F3BD-401F-4A69-A27B-5F47392A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Plano normal o frontal</a:t>
            </a:r>
          </a:p>
        </p:txBody>
      </p:sp>
      <p:pic>
        <p:nvPicPr>
          <p:cNvPr id="4" name="giphy (17)">
            <a:hlinkClick r:id="" action="ppaction://media"/>
            <a:extLst>
              <a:ext uri="{FF2B5EF4-FFF2-40B4-BE49-F238E27FC236}">
                <a16:creationId xmlns:a16="http://schemas.microsoft.com/office/drawing/2014/main" xmlns="" id="{C077A9CF-7C09-45BE-8028-DAC70398889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2788" y="2286000"/>
            <a:ext cx="8716962" cy="3594100"/>
          </a:xfrm>
        </p:spPr>
      </p:pic>
    </p:spTree>
    <p:extLst>
      <p:ext uri="{BB962C8B-B14F-4D97-AF65-F5344CB8AC3E}">
        <p14:creationId xmlns:p14="http://schemas.microsoft.com/office/powerpoint/2010/main" val="26448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5BE01F-37E1-4E37-B1E7-7B3DCCA9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Plano contrapicado</a:t>
            </a:r>
          </a:p>
        </p:txBody>
      </p:sp>
      <p:pic>
        <p:nvPicPr>
          <p:cNvPr id="4" name="giphy (18)">
            <a:hlinkClick r:id="" action="ppaction://media"/>
            <a:extLst>
              <a:ext uri="{FF2B5EF4-FFF2-40B4-BE49-F238E27FC236}">
                <a16:creationId xmlns:a16="http://schemas.microsoft.com/office/drawing/2014/main" xmlns="" id="{6F907D73-2728-4EEA-97B6-032EB73E261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9697" y="1874517"/>
            <a:ext cx="6912148" cy="3858260"/>
          </a:xfrm>
        </p:spPr>
      </p:pic>
    </p:spTree>
    <p:extLst>
      <p:ext uri="{BB962C8B-B14F-4D97-AF65-F5344CB8AC3E}">
        <p14:creationId xmlns:p14="http://schemas.microsoft.com/office/powerpoint/2010/main" val="21612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0DF18A-494A-4876-83B6-F73927A0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Plano nadir</a:t>
            </a:r>
          </a:p>
        </p:txBody>
      </p:sp>
      <p:pic>
        <p:nvPicPr>
          <p:cNvPr id="5" name="Marcador de contenido 4" descr="Imagen que contiene cielo, tren, exterior&#10;&#10;Descripción generada con confianza muy alta">
            <a:extLst>
              <a:ext uri="{FF2B5EF4-FFF2-40B4-BE49-F238E27FC236}">
                <a16:creationId xmlns:a16="http://schemas.microsoft.com/office/drawing/2014/main" xmlns="" id="{6FC7568B-2E27-4867-807D-D3697FB00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7513" y="1497624"/>
            <a:ext cx="4586651" cy="4586651"/>
          </a:xfrm>
        </p:spPr>
      </p:pic>
    </p:spTree>
    <p:extLst>
      <p:ext uri="{BB962C8B-B14F-4D97-AF65-F5344CB8AC3E}">
        <p14:creationId xmlns:p14="http://schemas.microsoft.com/office/powerpoint/2010/main" val="280810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8F486A-53A1-4AB1-972C-971435E4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dirty="0"/>
              <a:t>  https://kahoot.it/</a:t>
            </a:r>
          </a:p>
        </p:txBody>
      </p:sp>
      <p:pic>
        <p:nvPicPr>
          <p:cNvPr id="9" name="Marcador de contenido 8" descr="Imagen que contiene electrónica, monitor, interior&#10;&#10;Descripción generada con confianza muy alta">
            <a:extLst>
              <a:ext uri="{FF2B5EF4-FFF2-40B4-BE49-F238E27FC236}">
                <a16:creationId xmlns:a16="http://schemas.microsoft.com/office/drawing/2014/main" xmlns="" id="{8B866C0D-F3A8-441B-9377-B72295C70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719" y="2286000"/>
            <a:ext cx="6389511" cy="3594100"/>
          </a:xfrm>
        </p:spPr>
      </p:pic>
    </p:spTree>
    <p:extLst>
      <p:ext uri="{BB962C8B-B14F-4D97-AF65-F5344CB8AC3E}">
        <p14:creationId xmlns:p14="http://schemas.microsoft.com/office/powerpoint/2010/main" val="225965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4B6740-E8B6-4889-8C07-34018FC0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 ¿QUÉ ES UN PLANO </a:t>
            </a:r>
            <a:r>
              <a:rPr lang="es-ES" dirty="0" err="1"/>
              <a:t>cinematoGRÁFICO</a:t>
            </a:r>
            <a:r>
              <a:rPr lang="es-ES" dirty="0"/>
              <a:t>? </a:t>
            </a:r>
          </a:p>
        </p:txBody>
      </p:sp>
      <p:pic>
        <p:nvPicPr>
          <p:cNvPr id="8" name="giphy (7)">
            <a:hlinkClick r:id="" action="ppaction://media"/>
            <a:extLst>
              <a:ext uri="{FF2B5EF4-FFF2-40B4-BE49-F238E27FC236}">
                <a16:creationId xmlns:a16="http://schemas.microsoft.com/office/drawing/2014/main" xmlns="" id="{2CAB88A2-0997-4588-8D78-30B76A49E3A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6550" y="2275840"/>
            <a:ext cx="6438900" cy="3594100"/>
          </a:xfrm>
        </p:spPr>
      </p:pic>
    </p:spTree>
    <p:extLst>
      <p:ext uri="{BB962C8B-B14F-4D97-AF65-F5344CB8AC3E}">
        <p14:creationId xmlns:p14="http://schemas.microsoft.com/office/powerpoint/2010/main" val="33019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 title="scalloped circle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8" name="Rectangle 47" title="left edge border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DFEF8384-2545-4ACD-9071-49DD1CFC4E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Marcador de contenido 19">
            <a:extLst>
              <a:ext uri="{FF2B5EF4-FFF2-40B4-BE49-F238E27FC236}">
                <a16:creationId xmlns:a16="http://schemas.microsoft.com/office/drawing/2014/main" xmlns="" id="{D24269A2-3DEB-4DF7-B2C6-9DD557870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40297" y="1354923"/>
            <a:ext cx="6220332" cy="4152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2" name="Freeform 22" title="right scallop background shape">
            <a:extLst>
              <a:ext uri="{FF2B5EF4-FFF2-40B4-BE49-F238E27FC236}">
                <a16:creationId xmlns:a16="http://schemas.microsoft.com/office/drawing/2014/main" xmlns="" id="{F77DB8FA-61A7-4DE7-A777-6D258D172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AADFB2-AADF-47E0-A4DA-B4642EC4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spc="800" dirty="0">
                <a:solidFill>
                  <a:srgbClr val="2A1A00"/>
                </a:solidFill>
              </a:rPr>
              <a:t/>
            </a:r>
            <a:br>
              <a:rPr lang="en-US" sz="2400" spc="800" dirty="0">
                <a:solidFill>
                  <a:srgbClr val="2A1A00"/>
                </a:solidFill>
              </a:rPr>
            </a:br>
            <a:r>
              <a:rPr lang="en-US" sz="2400" spc="800" dirty="0">
                <a:solidFill>
                  <a:srgbClr val="2A1A00"/>
                </a:solidFill>
              </a:rPr>
              <a:t/>
            </a:r>
            <a:br>
              <a:rPr lang="en-US" sz="2400" spc="800" dirty="0">
                <a:solidFill>
                  <a:srgbClr val="2A1A00"/>
                </a:solidFill>
              </a:rPr>
            </a:br>
            <a:r>
              <a:rPr lang="en-US" sz="2400" spc="800" dirty="0">
                <a:solidFill>
                  <a:srgbClr val="2A1A00"/>
                </a:solidFill>
              </a:rPr>
              <a:t/>
            </a:r>
            <a:br>
              <a:rPr lang="en-US" sz="2400" spc="800" dirty="0">
                <a:solidFill>
                  <a:srgbClr val="2A1A00"/>
                </a:solidFill>
              </a:rPr>
            </a:br>
            <a:r>
              <a:rPr lang="en-US" sz="2400" spc="800" dirty="0">
                <a:solidFill>
                  <a:srgbClr val="2A1A00"/>
                </a:solidFill>
              </a:rPr>
              <a:t/>
            </a:r>
            <a:br>
              <a:rPr lang="en-US" sz="2400" spc="800" dirty="0">
                <a:solidFill>
                  <a:srgbClr val="2A1A00"/>
                </a:solidFill>
              </a:rPr>
            </a:br>
            <a:r>
              <a:rPr lang="en-US" sz="2400" spc="800" dirty="0">
                <a:solidFill>
                  <a:srgbClr val="2A1A00"/>
                </a:solidFill>
              </a:rPr>
              <a:t>el </a:t>
            </a:r>
            <a:r>
              <a:rPr lang="en-US" sz="2400" spc="800" dirty="0" err="1">
                <a:solidFill>
                  <a:srgbClr val="2A1A00"/>
                </a:solidFill>
              </a:rPr>
              <a:t>plano</a:t>
            </a:r>
            <a:r>
              <a:rPr lang="en-US" sz="2400" spc="800" dirty="0">
                <a:solidFill>
                  <a:srgbClr val="2A1A00"/>
                </a:solidFill>
              </a:rPr>
              <a:t> se define </a:t>
            </a:r>
            <a:r>
              <a:rPr lang="en-US" sz="2400" spc="800" dirty="0" err="1">
                <a:solidFill>
                  <a:srgbClr val="2A1A00"/>
                </a:solidFill>
              </a:rPr>
              <a:t>por</a:t>
            </a:r>
            <a:r>
              <a:rPr lang="en-US" sz="2400" spc="800" dirty="0">
                <a:solidFill>
                  <a:srgbClr val="2A1A00"/>
                </a:solidFill>
              </a:rPr>
              <a:t> la </a:t>
            </a:r>
            <a:r>
              <a:rPr lang="en-US" sz="2400" spc="800" dirty="0" err="1">
                <a:solidFill>
                  <a:srgbClr val="2A1A00"/>
                </a:solidFill>
              </a:rPr>
              <a:t>proporción</a:t>
            </a:r>
            <a:r>
              <a:rPr lang="en-US" sz="2400" spc="800" dirty="0">
                <a:solidFill>
                  <a:srgbClr val="2A1A00"/>
                </a:solidFill>
              </a:rPr>
              <a:t> que </a:t>
            </a:r>
            <a:r>
              <a:rPr lang="en-US" sz="2400" spc="800" dirty="0" err="1">
                <a:solidFill>
                  <a:srgbClr val="2A1A00"/>
                </a:solidFill>
              </a:rPr>
              <a:t>tiene</a:t>
            </a:r>
            <a:r>
              <a:rPr lang="en-US" sz="2400" spc="800" dirty="0">
                <a:solidFill>
                  <a:srgbClr val="2A1A00"/>
                </a:solidFill>
              </a:rPr>
              <a:t> el </a:t>
            </a:r>
            <a:r>
              <a:rPr lang="en-US" sz="2400" spc="800" dirty="0" err="1">
                <a:solidFill>
                  <a:srgbClr val="2A1A00"/>
                </a:solidFill>
              </a:rPr>
              <a:t>objeto</a:t>
            </a:r>
            <a:r>
              <a:rPr lang="en-US" sz="2400" spc="800" dirty="0">
                <a:solidFill>
                  <a:srgbClr val="2A1A00"/>
                </a:solidFill>
              </a:rPr>
              <a:t> o </a:t>
            </a:r>
            <a:r>
              <a:rPr lang="en-US" sz="2400" spc="800" dirty="0" err="1">
                <a:solidFill>
                  <a:srgbClr val="2A1A00"/>
                </a:solidFill>
              </a:rPr>
              <a:t>personaje</a:t>
            </a:r>
            <a:r>
              <a:rPr lang="en-US" sz="2400" spc="800" dirty="0">
                <a:solidFill>
                  <a:srgbClr val="2A1A00"/>
                </a:solidFill>
              </a:rPr>
              <a:t> </a:t>
            </a:r>
            <a:r>
              <a:rPr lang="en-US" sz="2400" spc="800" dirty="0" err="1">
                <a:solidFill>
                  <a:srgbClr val="2A1A00"/>
                </a:solidFill>
              </a:rPr>
              <a:t>dentro</a:t>
            </a:r>
            <a:r>
              <a:rPr lang="en-US" sz="2400" spc="800" dirty="0">
                <a:solidFill>
                  <a:srgbClr val="2A1A00"/>
                </a:solidFill>
              </a:rPr>
              <a:t> del </a:t>
            </a:r>
            <a:r>
              <a:rPr lang="en-US" sz="2400" spc="800" dirty="0" err="1">
                <a:solidFill>
                  <a:srgbClr val="2A1A00"/>
                </a:solidFill>
              </a:rPr>
              <a:t>encuadre</a:t>
            </a:r>
            <a:r>
              <a:rPr lang="en-US" sz="2400" spc="800" dirty="0">
                <a:solidFill>
                  <a:srgbClr val="2A1A00"/>
                </a:solidFill>
              </a:rPr>
              <a:t>.</a:t>
            </a:r>
            <a:br>
              <a:rPr lang="en-US" sz="2400" spc="800" dirty="0">
                <a:solidFill>
                  <a:srgbClr val="2A1A00"/>
                </a:solidFill>
              </a:rPr>
            </a:br>
            <a:r>
              <a:rPr lang="en-US" sz="2400" spc="800" dirty="0">
                <a:solidFill>
                  <a:srgbClr val="2A1A00"/>
                </a:solidFill>
              </a:rPr>
              <a:t> </a:t>
            </a:r>
            <a:br>
              <a:rPr lang="en-US" sz="2400" spc="800" dirty="0">
                <a:solidFill>
                  <a:srgbClr val="2A1A00"/>
                </a:solidFill>
              </a:rPr>
            </a:br>
            <a:r>
              <a:rPr lang="en-US" sz="2400" spc="800" dirty="0">
                <a:solidFill>
                  <a:srgbClr val="2A1A00"/>
                </a:solidFill>
              </a:rPr>
              <a:t>El </a:t>
            </a:r>
            <a:r>
              <a:rPr lang="en-US" sz="2400" spc="800" dirty="0" err="1">
                <a:solidFill>
                  <a:srgbClr val="2A1A00"/>
                </a:solidFill>
              </a:rPr>
              <a:t>encuadre</a:t>
            </a:r>
            <a:r>
              <a:rPr lang="en-US" sz="2400" spc="800" dirty="0">
                <a:solidFill>
                  <a:srgbClr val="2A1A00"/>
                </a:solidFill>
              </a:rPr>
              <a:t> </a:t>
            </a:r>
            <a:r>
              <a:rPr lang="en-US" sz="2400" spc="800" dirty="0" err="1">
                <a:solidFill>
                  <a:srgbClr val="2A1A00"/>
                </a:solidFill>
              </a:rPr>
              <a:t>es</a:t>
            </a:r>
            <a:r>
              <a:rPr lang="en-US" sz="2400" spc="800" dirty="0">
                <a:solidFill>
                  <a:srgbClr val="2A1A00"/>
                </a:solidFill>
              </a:rPr>
              <a:t> la </a:t>
            </a:r>
            <a:r>
              <a:rPr lang="en-US" sz="2400" spc="800" dirty="0" err="1">
                <a:solidFill>
                  <a:srgbClr val="2A1A00"/>
                </a:solidFill>
              </a:rPr>
              <a:t>porción</a:t>
            </a:r>
            <a:r>
              <a:rPr lang="en-US" sz="2400" spc="800" dirty="0">
                <a:solidFill>
                  <a:srgbClr val="2A1A00"/>
                </a:solidFill>
              </a:rPr>
              <a:t> de la </a:t>
            </a:r>
            <a:r>
              <a:rPr lang="en-US" sz="2400" spc="800" dirty="0" err="1">
                <a:solidFill>
                  <a:srgbClr val="2A1A00"/>
                </a:solidFill>
              </a:rPr>
              <a:t>realidad</a:t>
            </a:r>
            <a:r>
              <a:rPr lang="en-US" sz="2400" spc="800" dirty="0">
                <a:solidFill>
                  <a:srgbClr val="2A1A00"/>
                </a:solidFill>
              </a:rPr>
              <a:t> que </a:t>
            </a:r>
            <a:r>
              <a:rPr lang="en-US" sz="2400" spc="800" dirty="0" err="1">
                <a:solidFill>
                  <a:srgbClr val="2A1A00"/>
                </a:solidFill>
              </a:rPr>
              <a:t>quieres</a:t>
            </a:r>
            <a:r>
              <a:rPr lang="en-US" sz="2400" spc="800" dirty="0">
                <a:solidFill>
                  <a:srgbClr val="2A1A00"/>
                </a:solidFill>
              </a:rPr>
              <a:t> </a:t>
            </a:r>
            <a:r>
              <a:rPr lang="en-US" sz="2400" spc="800" dirty="0" err="1">
                <a:solidFill>
                  <a:srgbClr val="2A1A00"/>
                </a:solidFill>
              </a:rPr>
              <a:t>utilizar</a:t>
            </a:r>
            <a:r>
              <a:rPr lang="en-US" sz="2400" spc="800" dirty="0">
                <a:solidFill>
                  <a:srgbClr val="2A1A00"/>
                </a:solidFill>
              </a:rPr>
              <a:t> </a:t>
            </a:r>
            <a:r>
              <a:rPr lang="en-US" sz="2400" spc="800" dirty="0" err="1">
                <a:solidFill>
                  <a:srgbClr val="2A1A00"/>
                </a:solidFill>
              </a:rPr>
              <a:t>en</a:t>
            </a:r>
            <a:r>
              <a:rPr lang="en-US" sz="2400" spc="800" dirty="0">
                <a:solidFill>
                  <a:srgbClr val="2A1A00"/>
                </a:solidFill>
              </a:rPr>
              <a:t> el </a:t>
            </a:r>
            <a:r>
              <a:rPr lang="en-US" sz="2400" spc="800" dirty="0" err="1">
                <a:solidFill>
                  <a:srgbClr val="2A1A00"/>
                </a:solidFill>
              </a:rPr>
              <a:t>vídeo</a:t>
            </a:r>
            <a:r>
              <a:rPr lang="en-US" sz="2400" spc="800" dirty="0">
                <a:solidFill>
                  <a:srgbClr val="2A1A00"/>
                </a:solidFill>
              </a:rPr>
              <a:t> o </a:t>
            </a:r>
            <a:r>
              <a:rPr lang="en-US" sz="2400" spc="800" dirty="0" err="1">
                <a:solidFill>
                  <a:srgbClr val="2A1A00"/>
                </a:solidFill>
              </a:rPr>
              <a:t>en</a:t>
            </a:r>
            <a:r>
              <a:rPr lang="en-US" sz="2400" spc="800" dirty="0">
                <a:solidFill>
                  <a:srgbClr val="2A1A00"/>
                </a:solidFill>
              </a:rPr>
              <a:t> la </a:t>
            </a:r>
            <a:r>
              <a:rPr lang="en-US" sz="2400" spc="800" dirty="0" err="1">
                <a:solidFill>
                  <a:srgbClr val="2A1A00"/>
                </a:solidFill>
              </a:rPr>
              <a:t>fotografía</a:t>
            </a:r>
            <a:r>
              <a:rPr lang="en-US" sz="2400" spc="800" dirty="0">
                <a:solidFill>
                  <a:srgbClr val="2A1A00"/>
                </a:solidFill>
              </a:rPr>
              <a:t>.</a:t>
            </a:r>
            <a:br>
              <a:rPr lang="en-US" sz="2400" spc="800" dirty="0">
                <a:solidFill>
                  <a:srgbClr val="2A1A00"/>
                </a:solidFill>
              </a:rPr>
            </a:br>
            <a:endParaRPr lang="en-US" sz="2400" spc="80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6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 title="scalloped circle">
            <a:extLst>
              <a:ext uri="{FF2B5EF4-FFF2-40B4-BE49-F238E27FC236}">
                <a16:creationId xmlns:a16="http://schemas.microsoft.com/office/drawing/2014/main" xmlns="" id="{BB8C1D0E-0B06-46C9-A8BD-A8E13FF993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6" name="Rectangle 35" title="left edge border">
            <a:extLst>
              <a:ext uri="{FF2B5EF4-FFF2-40B4-BE49-F238E27FC236}">
                <a16:creationId xmlns:a16="http://schemas.microsoft.com/office/drawing/2014/main" xmlns="" id="{7D1ADC4A-8537-4084-99C7-F8D378A64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15DEDD7-7B31-4EF1-B7C7-5AEE3208CC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22" title="right scallop background shape">
            <a:extLst>
              <a:ext uri="{FF2B5EF4-FFF2-40B4-BE49-F238E27FC236}">
                <a16:creationId xmlns:a16="http://schemas.microsoft.com/office/drawing/2014/main" xmlns="" id="{80F81674-F7C3-4C78-B984-2851EFB602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9" name="Marcador de contenido 5" descr="Imagen que contiene deporte acuático&#10;&#10;Descripción generada con confianza alta">
            <a:extLst>
              <a:ext uri="{FF2B5EF4-FFF2-40B4-BE49-F238E27FC236}">
                <a16:creationId xmlns:a16="http://schemas.microsoft.com/office/drawing/2014/main" xmlns="" id="{C77CFCCC-145D-4F23-A0F7-EF22DB74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" r="4394" b="-3"/>
          <a:stretch/>
        </p:blipFill>
        <p:spPr>
          <a:xfrm>
            <a:off x="7552944" y="643464"/>
            <a:ext cx="3995589" cy="5574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324F94-0C0E-4493-834B-9CE92C19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656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spc="800"/>
              <a:t>TIPOS DE PLANOS CINEMTOGRÁFICOS</a:t>
            </a:r>
            <a:br>
              <a:rPr lang="en-US" sz="4000" spc="800"/>
            </a:br>
            <a:r>
              <a:rPr lang="en-US" sz="4000" spc="800"/>
              <a:t>según el encuadre</a:t>
            </a:r>
          </a:p>
        </p:txBody>
      </p:sp>
    </p:spTree>
    <p:extLst>
      <p:ext uri="{BB962C8B-B14F-4D97-AF65-F5344CB8AC3E}">
        <p14:creationId xmlns:p14="http://schemas.microsoft.com/office/powerpoint/2010/main" val="212502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2477C44-51DA-4500-9BE8-11FA56EE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20933"/>
            <a:ext cx="10178322" cy="4858660"/>
          </a:xfrm>
        </p:spPr>
        <p:txBody>
          <a:bodyPr/>
          <a:lstStyle/>
          <a:p>
            <a:r>
              <a:rPr lang="es-ES" sz="3600" b="1" dirty="0"/>
              <a:t>Plano general: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giphy (9)">
            <a:hlinkClick r:id="" action="ppaction://media"/>
            <a:extLst>
              <a:ext uri="{FF2B5EF4-FFF2-40B4-BE49-F238E27FC236}">
                <a16:creationId xmlns:a16="http://schemas.microsoft.com/office/drawing/2014/main" xmlns="" id="{BFFFCE33-B271-4A92-B0D7-1315BC03D8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3884" y="2061700"/>
            <a:ext cx="4924231" cy="33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2C50D4-D79D-45B1-AE4D-730C8A40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660401"/>
            <a:ext cx="10178322" cy="5158232"/>
          </a:xfrm>
        </p:spPr>
        <p:txBody>
          <a:bodyPr/>
          <a:lstStyle/>
          <a:p>
            <a:r>
              <a:rPr lang="es-ES" sz="3600" b="1" dirty="0"/>
              <a:t>Plano figura </a:t>
            </a:r>
            <a:r>
              <a:rPr lang="es-ES" sz="3600" b="1"/>
              <a:t>o plano entero:</a:t>
            </a:r>
            <a:endParaRPr lang="es-ES" sz="3600" b="1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giphy (11)">
            <a:hlinkClick r:id="" action="ppaction://media"/>
            <a:extLst>
              <a:ext uri="{FF2B5EF4-FFF2-40B4-BE49-F238E27FC236}">
                <a16:creationId xmlns:a16="http://schemas.microsoft.com/office/drawing/2014/main" xmlns="" id="{D957F332-BD15-41C7-B101-55FA06CE9B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6780" y="1643538"/>
            <a:ext cx="4518440" cy="38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504ACD-9118-4497-8ECD-888A339B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648071"/>
            <a:ext cx="10178322" cy="5231522"/>
          </a:xfrm>
        </p:spPr>
        <p:txBody>
          <a:bodyPr/>
          <a:lstStyle/>
          <a:p>
            <a:r>
              <a:rPr lang="es-ES" sz="3600" b="1" dirty="0"/>
              <a:t>Plano americano o tres cuartos: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" name="giphy (24)">
            <a:hlinkClick r:id="" action="ppaction://media"/>
            <a:extLst>
              <a:ext uri="{FF2B5EF4-FFF2-40B4-BE49-F238E27FC236}">
                <a16:creationId xmlns:a16="http://schemas.microsoft.com/office/drawing/2014/main" xmlns="" id="{0C1E0DCF-B416-4F1D-8A75-022F9CC6AB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3671" y="2033745"/>
            <a:ext cx="6744657" cy="35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2EE5CE-A414-4F3B-B430-4FC25441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8" y="640079"/>
            <a:ext cx="10178322" cy="3937763"/>
          </a:xfrm>
        </p:spPr>
        <p:txBody>
          <a:bodyPr/>
          <a:lstStyle/>
          <a:p>
            <a:r>
              <a:rPr lang="es-ES" sz="3600" b="1" dirty="0"/>
              <a:t>Plano medio: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giphy (8)">
            <a:hlinkClick r:id="" action="ppaction://media"/>
            <a:extLst>
              <a:ext uri="{FF2B5EF4-FFF2-40B4-BE49-F238E27FC236}">
                <a16:creationId xmlns:a16="http://schemas.microsoft.com/office/drawing/2014/main" xmlns="" id="{A86C85DC-5A6E-4573-BD47-D6CB94DB5F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5766" y="1595120"/>
            <a:ext cx="7000468" cy="39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BA6A83-10D3-43C2-BCB8-F6D1FF5E5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27969"/>
            <a:ext cx="10178322" cy="5151623"/>
          </a:xfrm>
        </p:spPr>
        <p:txBody>
          <a:bodyPr>
            <a:normAutofit/>
          </a:bodyPr>
          <a:lstStyle/>
          <a:p>
            <a:r>
              <a:rPr lang="es-ES" sz="3600" b="1" dirty="0"/>
              <a:t>Primer plano:</a:t>
            </a:r>
          </a:p>
          <a:p>
            <a:pPr marL="0" indent="0">
              <a:buNone/>
            </a:pPr>
            <a:endParaRPr lang="es-ES" sz="3600" b="1" dirty="0"/>
          </a:p>
          <a:p>
            <a:pPr marL="0" indent="0">
              <a:buNone/>
            </a:pPr>
            <a:endParaRPr lang="es-ES" sz="3600" b="1" dirty="0"/>
          </a:p>
        </p:txBody>
      </p:sp>
      <p:pic>
        <p:nvPicPr>
          <p:cNvPr id="6" name="giphy (13)">
            <a:hlinkClick r:id="" action="ppaction://media"/>
            <a:extLst>
              <a:ext uri="{FF2B5EF4-FFF2-40B4-BE49-F238E27FC236}">
                <a16:creationId xmlns:a16="http://schemas.microsoft.com/office/drawing/2014/main" xmlns="" id="{2C649166-D6C4-438A-86E9-32162C2A61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6768" y="2286001"/>
            <a:ext cx="6778463" cy="24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836</TotalTime>
  <Words>47</Words>
  <Application>Microsoft Office PowerPoint</Application>
  <PresentationFormat>Panorámica</PresentationFormat>
  <Paragraphs>18</Paragraphs>
  <Slides>17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Impact</vt:lpstr>
      <vt:lpstr>Distintivo</vt:lpstr>
      <vt:lpstr>LOS PLANOS cinemaFOTOGRÁFICOS</vt:lpstr>
      <vt:lpstr>  ¿QUÉ ES UN PLANO cinematoGRÁFICO? </vt:lpstr>
      <vt:lpstr>    el plano se define por la proporción que tiene el objeto o personaje dentro del encuadre.   El encuadre es la porción de la realidad que quieres utilizar en el vídeo o en la fotografía. </vt:lpstr>
      <vt:lpstr>TIPOS DE PLANOS CINEMTOGRÁFICOS según el encuadre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Planos según el ángulo</vt:lpstr>
      <vt:lpstr>Plano cenital</vt:lpstr>
      <vt:lpstr>Plano picado</vt:lpstr>
      <vt:lpstr> Plano normal o frontal</vt:lpstr>
      <vt:lpstr> Plano contrapicado</vt:lpstr>
      <vt:lpstr>Plano nadir</vt:lpstr>
      <vt:lpstr>   https://kahoot.it/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PLANOS FOTOGRÁFICOS Y LA PERFORMANCE</dc:title>
  <dc:creator>Elena gonzalez muñoyerro</dc:creator>
  <cp:lastModifiedBy>Elena gonzalez muñoyerro</cp:lastModifiedBy>
  <cp:revision>23</cp:revision>
  <dcterms:created xsi:type="dcterms:W3CDTF">2018-02-24T15:08:25Z</dcterms:created>
  <dcterms:modified xsi:type="dcterms:W3CDTF">2018-05-13T10:06:01Z</dcterms:modified>
</cp:coreProperties>
</file>