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 id="2147483674" r:id="rId2"/>
  </p:sldMasterIdLst>
  <p:notesMasterIdLst>
    <p:notesMasterId r:id="rId13"/>
  </p:notesMasterIdLst>
  <p:sldIdLst>
    <p:sldId id="257" r:id="rId3"/>
    <p:sldId id="263" r:id="rId4"/>
    <p:sldId id="287" r:id="rId5"/>
    <p:sldId id="261" r:id="rId6"/>
    <p:sldId id="258" r:id="rId7"/>
    <p:sldId id="259" r:id="rId8"/>
    <p:sldId id="260" r:id="rId9"/>
    <p:sldId id="262" r:id="rId10"/>
    <p:sldId id="288" r:id="rId11"/>
    <p:sldId id="289" r:id="rId12"/>
  </p:sldIdLst>
  <p:sldSz cx="9144000" cy="5143500" type="screen16x9"/>
  <p:notesSz cx="6858000" cy="9144000"/>
  <p:embeddedFontLst>
    <p:embeddedFont>
      <p:font typeface="Calibri" panose="020F0502020204030204" pitchFamily="34" charset="0"/>
      <p:regular r:id="rId14"/>
      <p:bold r:id="rId15"/>
      <p:italic r:id="rId16"/>
      <p:boldItalic r:id="rId17"/>
    </p:embeddedFont>
    <p:embeddedFont>
      <p:font typeface="Raleway" panose="020B0604020202020204" charset="0"/>
      <p:regular r:id="rId18"/>
      <p:bold r:id="rId19"/>
      <p:italic r:id="rId20"/>
      <p:boldItalic r:id="rId21"/>
    </p:embeddedFont>
    <p:embeddedFont>
      <p:font typeface="Lato" panose="020B060402020202020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line Boghos"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48996E-4529-4E7F-90CA-9D8257E73D65}">
  <a:tblStyle styleId="{B348996E-4529-4E7F-90CA-9D8257E73D6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72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1.fntdata"/><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43480122b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43480122b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43480122b1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43480122b1_0_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31013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43480122b1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43480122b1_0_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89202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43480122b1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43480122b1_0_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97806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43480122b1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43480122b1_0_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74507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43480122b1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43480122b1_0_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43480122b1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43480122b1_0_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63806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43480122b1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43480122b1_0_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26252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43480122b1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43480122b1_0_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65003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43480122b1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43480122b1_0_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68567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62"/>
        <p:cNvGrpSpPr/>
        <p:nvPr/>
      </p:nvGrpSpPr>
      <p:grpSpPr>
        <a:xfrm>
          <a:off x="0" y="0"/>
          <a:ext cx="0" cy="0"/>
          <a:chOff x="0" y="0"/>
          <a:chExt cx="0" cy="0"/>
        </a:xfrm>
      </p:grpSpPr>
      <p:grpSp>
        <p:nvGrpSpPr>
          <p:cNvPr id="63" name="Google Shape;63;p15"/>
          <p:cNvGrpSpPr/>
          <p:nvPr/>
        </p:nvGrpSpPr>
        <p:grpSpPr>
          <a:xfrm>
            <a:off x="830392" y="1191256"/>
            <a:ext cx="745763" cy="45826"/>
            <a:chOff x="4580561" y="2589004"/>
            <a:chExt cx="1064464" cy="25200"/>
          </a:xfrm>
        </p:grpSpPr>
        <p:sp>
          <p:nvSpPr>
            <p:cNvPr id="64" name="Google Shape;64;p15"/>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5"/>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15"/>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67" name="Google Shape;67;p1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5"/>
        <p:cNvGrpSpPr/>
        <p:nvPr/>
      </p:nvGrpSpPr>
      <p:grpSpPr>
        <a:xfrm>
          <a:off x="0" y="0"/>
          <a:ext cx="0" cy="0"/>
          <a:chOff x="0" y="0"/>
          <a:chExt cx="0" cy="0"/>
        </a:xfrm>
      </p:grpSpPr>
      <p:sp>
        <p:nvSpPr>
          <p:cNvPr id="126" name="Google Shape;126;p2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9_Section Header">
  <p:cSld name="9_Section Header">
    <p:spTree>
      <p:nvGrpSpPr>
        <p:cNvPr id="1" name="Shape 129"/>
        <p:cNvGrpSpPr/>
        <p:nvPr/>
      </p:nvGrpSpPr>
      <p:grpSpPr>
        <a:xfrm>
          <a:off x="0" y="0"/>
          <a:ext cx="0" cy="0"/>
          <a:chOff x="0" y="0"/>
          <a:chExt cx="0" cy="0"/>
        </a:xfrm>
      </p:grpSpPr>
      <p:pic>
        <p:nvPicPr>
          <p:cNvPr id="130" name="Google Shape;130;p27"/>
          <p:cNvPicPr preferRelativeResize="0"/>
          <p:nvPr/>
        </p:nvPicPr>
        <p:blipFill/>
        <p:spPr>
          <a:xfrm>
            <a:off x="0" y="0"/>
            <a:ext cx="9144000" cy="5143500"/>
          </a:xfrm>
          <a:prstGeom prst="rect">
            <a:avLst/>
          </a:prstGeom>
          <a:noFill/>
          <a:ln>
            <a:noFill/>
          </a:ln>
        </p:spPr>
      </p:pic>
      <p:sp>
        <p:nvSpPr>
          <p:cNvPr id="131" name="Google Shape;131;p27"/>
          <p:cNvSpPr txBox="1">
            <a:spLocks noGrp="1"/>
          </p:cNvSpPr>
          <p:nvPr>
            <p:ph type="ctrTitle"/>
          </p:nvPr>
        </p:nvSpPr>
        <p:spPr>
          <a:xfrm>
            <a:off x="2188564" y="2117537"/>
            <a:ext cx="6400800" cy="516900"/>
          </a:xfrm>
          <a:prstGeom prst="rect">
            <a:avLst/>
          </a:prstGeom>
          <a:noFill/>
          <a:ln>
            <a:noFill/>
          </a:ln>
        </p:spPr>
        <p:txBody>
          <a:bodyPr spcFirstLastPara="1" wrap="square" lIns="91425" tIns="91425" rIns="91425" bIns="91425" anchor="ctr" anchorCtr="0"/>
          <a:lstStyle>
            <a:lvl1pPr marL="0" marR="0" lvl="0" indent="0" algn="r" rtl="0">
              <a:lnSpc>
                <a:spcPct val="100000"/>
              </a:lnSpc>
              <a:spcBef>
                <a:spcPts val="0"/>
              </a:spcBef>
              <a:spcAft>
                <a:spcPts val="0"/>
              </a:spcAft>
              <a:buClr>
                <a:schemeClr val="lt1"/>
              </a:buClr>
              <a:buSzPts val="1400"/>
              <a:buFont typeface="Arial"/>
              <a:buNone/>
              <a:defRPr sz="5700" b="0" i="0" u="none" strike="noStrike" cap="none">
                <a:solidFill>
                  <a:schemeClr val="lt1"/>
                </a:solidFill>
                <a:latin typeface="Arial"/>
                <a:ea typeface="Arial"/>
                <a:cs typeface="Arial"/>
                <a:sym typeface="Arial"/>
              </a:defRPr>
            </a:lvl1pPr>
            <a:lvl2pPr marL="0" marR="0" lvl="1" indent="0" algn="l" rtl="0">
              <a:spcBef>
                <a:spcPts val="0"/>
              </a:spcBef>
              <a:spcAft>
                <a:spcPts val="0"/>
              </a:spcAft>
              <a:buSzPts val="1400"/>
              <a:buNone/>
              <a:defRPr sz="1800"/>
            </a:lvl2pPr>
            <a:lvl3pPr marL="0" marR="0" lvl="2" indent="0" algn="l" rtl="0">
              <a:spcBef>
                <a:spcPts val="0"/>
              </a:spcBef>
              <a:spcAft>
                <a:spcPts val="0"/>
              </a:spcAft>
              <a:buSzPts val="1400"/>
              <a:buNone/>
              <a:defRPr sz="1800"/>
            </a:lvl3pPr>
            <a:lvl4pPr marL="0" marR="0" lvl="3" indent="0" algn="l" rtl="0">
              <a:spcBef>
                <a:spcPts val="0"/>
              </a:spcBef>
              <a:spcAft>
                <a:spcPts val="0"/>
              </a:spcAft>
              <a:buSzPts val="1400"/>
              <a:buNone/>
              <a:defRPr sz="1800"/>
            </a:lvl4pPr>
            <a:lvl5pPr marL="0" marR="0" lvl="4" indent="0" algn="l" rtl="0">
              <a:spcBef>
                <a:spcPts val="0"/>
              </a:spcBef>
              <a:spcAft>
                <a:spcPts val="0"/>
              </a:spcAft>
              <a:buSzPts val="1400"/>
              <a:buNone/>
              <a:defRPr sz="1800"/>
            </a:lvl5pPr>
            <a:lvl6pPr marL="0" marR="0" lvl="5" indent="0" algn="l" rtl="0">
              <a:spcBef>
                <a:spcPts val="0"/>
              </a:spcBef>
              <a:spcAft>
                <a:spcPts val="0"/>
              </a:spcAft>
              <a:buSzPts val="1400"/>
              <a:buNone/>
              <a:defRPr sz="1800"/>
            </a:lvl6pPr>
            <a:lvl7pPr marL="0" marR="0" lvl="6" indent="0" algn="l" rtl="0">
              <a:spcBef>
                <a:spcPts val="0"/>
              </a:spcBef>
              <a:spcAft>
                <a:spcPts val="0"/>
              </a:spcAft>
              <a:buSzPts val="1400"/>
              <a:buNone/>
              <a:defRPr sz="1800"/>
            </a:lvl7pPr>
            <a:lvl8pPr marL="0" marR="0" lvl="7" indent="0" algn="l" rtl="0">
              <a:spcBef>
                <a:spcPts val="0"/>
              </a:spcBef>
              <a:spcAft>
                <a:spcPts val="0"/>
              </a:spcAft>
              <a:buSzPts val="1400"/>
              <a:buNone/>
              <a:defRPr sz="1800"/>
            </a:lvl8pPr>
            <a:lvl9pPr marL="0" marR="0" lvl="8" indent="0" algn="l" rtl="0">
              <a:spcBef>
                <a:spcPts val="0"/>
              </a:spcBef>
              <a:spcAft>
                <a:spcPts val="0"/>
              </a:spcAft>
              <a:buSzPts val="1400"/>
              <a:buNone/>
              <a:defRPr sz="1800"/>
            </a:lvl9pPr>
          </a:lstStyle>
          <a:p>
            <a:endParaRPr/>
          </a:p>
        </p:txBody>
      </p:sp>
      <p:sp>
        <p:nvSpPr>
          <p:cNvPr id="132" name="Google Shape;132;p27"/>
          <p:cNvSpPr txBox="1">
            <a:spLocks noGrp="1"/>
          </p:cNvSpPr>
          <p:nvPr>
            <p:ph type="subTitle" idx="1"/>
          </p:nvPr>
        </p:nvSpPr>
        <p:spPr>
          <a:xfrm>
            <a:off x="2188564" y="2698366"/>
            <a:ext cx="6400800" cy="284100"/>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400"/>
              </a:spcBef>
              <a:spcAft>
                <a:spcPts val="0"/>
              </a:spcAft>
              <a:buClr>
                <a:srgbClr val="FFFFFF"/>
              </a:buClr>
              <a:buSzPts val="1400"/>
              <a:buFont typeface="Arial"/>
              <a:buNone/>
              <a:defRPr sz="1900" b="0" i="0" u="none" strike="noStrike" cap="none">
                <a:solidFill>
                  <a:srgbClr val="FFFFFF"/>
                </a:solidFill>
                <a:latin typeface="Arial"/>
                <a:ea typeface="Arial"/>
                <a:cs typeface="Arial"/>
                <a:sym typeface="Arial"/>
              </a:defRPr>
            </a:lvl1pPr>
            <a:lvl2pPr marL="393700" marR="0" lvl="1" indent="-12700" algn="ctr" rtl="0">
              <a:lnSpc>
                <a:spcPct val="100000"/>
              </a:lnSpc>
              <a:spcBef>
                <a:spcPts val="400"/>
              </a:spcBef>
              <a:spcAft>
                <a:spcPts val="0"/>
              </a:spcAft>
              <a:buClr>
                <a:srgbClr val="888888"/>
              </a:buClr>
              <a:buSzPts val="1400"/>
              <a:buFont typeface="Arial"/>
              <a:buNone/>
              <a:defRPr sz="2100" b="0" i="0" u="none" strike="noStrike" cap="none">
                <a:solidFill>
                  <a:srgbClr val="888888"/>
                </a:solidFill>
                <a:latin typeface="Arial"/>
                <a:ea typeface="Arial"/>
                <a:cs typeface="Arial"/>
                <a:sym typeface="Arial"/>
              </a:defRPr>
            </a:lvl2pPr>
            <a:lvl3pPr marL="787400" marR="0" lvl="2" indent="-12700" algn="ctr" rtl="0">
              <a:lnSpc>
                <a:spcPct val="100000"/>
              </a:lnSpc>
              <a:spcBef>
                <a:spcPts val="300"/>
              </a:spcBef>
              <a:spcAft>
                <a:spcPts val="0"/>
              </a:spcAft>
              <a:buClr>
                <a:srgbClr val="888888"/>
              </a:buClr>
              <a:buSzPts val="1400"/>
              <a:buFont typeface="Arial"/>
              <a:buNone/>
              <a:defRPr sz="1700" b="0" i="0" u="none" strike="noStrike" cap="none">
                <a:solidFill>
                  <a:srgbClr val="888888"/>
                </a:solidFill>
                <a:latin typeface="Arial"/>
                <a:ea typeface="Arial"/>
                <a:cs typeface="Arial"/>
                <a:sym typeface="Arial"/>
              </a:defRPr>
            </a:lvl3pPr>
            <a:lvl4pPr marL="1181100" marR="0" lvl="3" indent="0" algn="ctr" rtl="0">
              <a:lnSpc>
                <a:spcPct val="100000"/>
              </a:lnSpc>
              <a:spcBef>
                <a:spcPts val="300"/>
              </a:spcBef>
              <a:spcAft>
                <a:spcPts val="0"/>
              </a:spcAft>
              <a:buClr>
                <a:srgbClr val="888888"/>
              </a:buClr>
              <a:buSzPts val="1400"/>
              <a:buFont typeface="Arial"/>
              <a:buNone/>
              <a:defRPr sz="1600" b="0" i="0" u="none" strike="noStrike" cap="none">
                <a:solidFill>
                  <a:srgbClr val="888888"/>
                </a:solidFill>
                <a:latin typeface="Arial"/>
                <a:ea typeface="Arial"/>
                <a:cs typeface="Arial"/>
                <a:sym typeface="Arial"/>
              </a:defRPr>
            </a:lvl4pPr>
            <a:lvl5pPr marL="1587500" marR="0" lvl="4" indent="-12700" algn="ctr" rtl="0">
              <a:lnSpc>
                <a:spcPct val="100000"/>
              </a:lnSpc>
              <a:spcBef>
                <a:spcPts val="300"/>
              </a:spcBef>
              <a:spcAft>
                <a:spcPts val="0"/>
              </a:spcAft>
              <a:buClr>
                <a:srgbClr val="888888"/>
              </a:buClr>
              <a:buSzPts val="1400"/>
              <a:buFont typeface="Arial"/>
              <a:buNone/>
              <a:defRPr sz="1600" b="0" i="0" u="none" strike="noStrike" cap="none">
                <a:solidFill>
                  <a:srgbClr val="888888"/>
                </a:solidFill>
                <a:latin typeface="Arial"/>
                <a:ea typeface="Arial"/>
                <a:cs typeface="Arial"/>
                <a:sym typeface="Arial"/>
              </a:defRPr>
            </a:lvl5pPr>
            <a:lvl6pPr marL="1981200" marR="0" lvl="5" indent="-12700" algn="ctr" rtl="0">
              <a:lnSpc>
                <a:spcPct val="100000"/>
              </a:lnSpc>
              <a:spcBef>
                <a:spcPts val="300"/>
              </a:spcBef>
              <a:spcAft>
                <a:spcPts val="0"/>
              </a:spcAft>
              <a:buClr>
                <a:srgbClr val="888888"/>
              </a:buClr>
              <a:buSzPts val="1400"/>
              <a:buFont typeface="Arial"/>
              <a:buNone/>
              <a:defRPr sz="1700" b="0" i="0" u="none" strike="noStrike" cap="none">
                <a:solidFill>
                  <a:srgbClr val="888888"/>
                </a:solidFill>
                <a:latin typeface="Calibri"/>
                <a:ea typeface="Calibri"/>
                <a:cs typeface="Calibri"/>
                <a:sym typeface="Calibri"/>
              </a:defRPr>
            </a:lvl6pPr>
            <a:lvl7pPr marL="2374900" marR="0" lvl="6" indent="-12700" algn="ctr" rtl="0">
              <a:lnSpc>
                <a:spcPct val="100000"/>
              </a:lnSpc>
              <a:spcBef>
                <a:spcPts val="300"/>
              </a:spcBef>
              <a:spcAft>
                <a:spcPts val="0"/>
              </a:spcAft>
              <a:buClr>
                <a:srgbClr val="888888"/>
              </a:buClr>
              <a:buSzPts val="1400"/>
              <a:buFont typeface="Arial"/>
              <a:buNone/>
              <a:defRPr sz="1700" b="0" i="0" u="none" strike="noStrike" cap="none">
                <a:solidFill>
                  <a:srgbClr val="888888"/>
                </a:solidFill>
                <a:latin typeface="Calibri"/>
                <a:ea typeface="Calibri"/>
                <a:cs typeface="Calibri"/>
                <a:sym typeface="Calibri"/>
              </a:defRPr>
            </a:lvl7pPr>
            <a:lvl8pPr marL="2768600" marR="0" lvl="7" indent="-12700" algn="ctr" rtl="0">
              <a:lnSpc>
                <a:spcPct val="100000"/>
              </a:lnSpc>
              <a:spcBef>
                <a:spcPts val="300"/>
              </a:spcBef>
              <a:spcAft>
                <a:spcPts val="0"/>
              </a:spcAft>
              <a:buClr>
                <a:srgbClr val="888888"/>
              </a:buClr>
              <a:buSzPts val="1400"/>
              <a:buFont typeface="Arial"/>
              <a:buNone/>
              <a:defRPr sz="1700" b="0" i="0" u="none" strike="noStrike" cap="none">
                <a:solidFill>
                  <a:srgbClr val="888888"/>
                </a:solidFill>
                <a:latin typeface="Calibri"/>
                <a:ea typeface="Calibri"/>
                <a:cs typeface="Calibri"/>
                <a:sym typeface="Calibri"/>
              </a:defRPr>
            </a:lvl8pPr>
            <a:lvl9pPr marL="3162300" marR="0" lvl="8" indent="-12700" algn="ctr" rtl="0">
              <a:lnSpc>
                <a:spcPct val="100000"/>
              </a:lnSpc>
              <a:spcBef>
                <a:spcPts val="300"/>
              </a:spcBef>
              <a:spcAft>
                <a:spcPts val="0"/>
              </a:spcAft>
              <a:buClr>
                <a:srgbClr val="888888"/>
              </a:buClr>
              <a:buSzPts val="1400"/>
              <a:buFont typeface="Arial"/>
              <a:buNone/>
              <a:defRPr sz="1700" b="0" i="0" u="none" strike="noStrike" cap="none">
                <a:solidFill>
                  <a:srgbClr val="888888"/>
                </a:solidFill>
                <a:latin typeface="Calibri"/>
                <a:ea typeface="Calibri"/>
                <a:cs typeface="Calibri"/>
                <a:sym typeface="Calibri"/>
              </a:defRPr>
            </a:lvl9pPr>
          </a:lstStyle>
          <a:p>
            <a:endParaRPr/>
          </a:p>
        </p:txBody>
      </p:sp>
      <p:pic>
        <p:nvPicPr>
          <p:cNvPr id="133" name="Google Shape;133;p27"/>
          <p:cNvPicPr preferRelativeResize="0"/>
          <p:nvPr/>
        </p:nvPicPr>
        <p:blipFill/>
        <p:spPr>
          <a:xfrm>
            <a:off x="7768367" y="4642964"/>
            <a:ext cx="972000" cy="1551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8"/>
        <p:cNvGrpSpPr/>
        <p:nvPr/>
      </p:nvGrpSpPr>
      <p:grpSpPr>
        <a:xfrm>
          <a:off x="0" y="0"/>
          <a:ext cx="0" cy="0"/>
          <a:chOff x="0" y="0"/>
          <a:chExt cx="0" cy="0"/>
        </a:xfrm>
      </p:grpSpPr>
      <p:sp>
        <p:nvSpPr>
          <p:cNvPr id="69" name="Google Shape;69;p1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 name="Google Shape;70;p16"/>
          <p:cNvGrpSpPr/>
          <p:nvPr/>
        </p:nvGrpSpPr>
        <p:grpSpPr>
          <a:xfrm>
            <a:off x="830392" y="1191256"/>
            <a:ext cx="745763" cy="45826"/>
            <a:chOff x="4580561" y="2589004"/>
            <a:chExt cx="1064464" cy="25200"/>
          </a:xfrm>
        </p:grpSpPr>
        <p:sp>
          <p:nvSpPr>
            <p:cNvPr id="71" name="Google Shape;71;p1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 name="Google Shape;73;p16"/>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sp>
        <p:nvSpPr>
          <p:cNvPr id="74" name="Google Shape;74;p16"/>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75" name="Google Shape;75;p1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6"/>
        <p:cNvGrpSpPr/>
        <p:nvPr/>
      </p:nvGrpSpPr>
      <p:grpSpPr>
        <a:xfrm>
          <a:off x="0" y="0"/>
          <a:ext cx="0" cy="0"/>
          <a:chOff x="0" y="0"/>
          <a:chExt cx="0" cy="0"/>
        </a:xfrm>
      </p:grpSpPr>
      <p:sp>
        <p:nvSpPr>
          <p:cNvPr id="77" name="Google Shape;77;p1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 name="Google Shape;78;p17"/>
          <p:cNvGrpSpPr/>
          <p:nvPr/>
        </p:nvGrpSpPr>
        <p:grpSpPr>
          <a:xfrm>
            <a:off x="830392" y="1191256"/>
            <a:ext cx="745763" cy="45826"/>
            <a:chOff x="4580561" y="2589004"/>
            <a:chExt cx="1064464" cy="25200"/>
          </a:xfrm>
        </p:grpSpPr>
        <p:sp>
          <p:nvSpPr>
            <p:cNvPr id="79" name="Google Shape;79;p1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 name="Google Shape;81;p17"/>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sp>
        <p:nvSpPr>
          <p:cNvPr id="82" name="Google Shape;82;p17"/>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83" name="Google Shape;83;p17"/>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84" name="Google Shape;84;p1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5"/>
        <p:cNvGrpSpPr/>
        <p:nvPr/>
      </p:nvGrpSpPr>
      <p:grpSpPr>
        <a:xfrm>
          <a:off x="0" y="0"/>
          <a:ext cx="0" cy="0"/>
          <a:chOff x="0" y="0"/>
          <a:chExt cx="0" cy="0"/>
        </a:xfrm>
      </p:grpSpPr>
      <p:sp>
        <p:nvSpPr>
          <p:cNvPr id="86" name="Google Shape;86;p18"/>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 name="Google Shape;87;p18"/>
          <p:cNvGrpSpPr/>
          <p:nvPr/>
        </p:nvGrpSpPr>
        <p:grpSpPr>
          <a:xfrm>
            <a:off x="830392" y="1191256"/>
            <a:ext cx="745763" cy="45826"/>
            <a:chOff x="4580561" y="2589004"/>
            <a:chExt cx="1064464" cy="25200"/>
          </a:xfrm>
        </p:grpSpPr>
        <p:sp>
          <p:nvSpPr>
            <p:cNvPr id="88" name="Google Shape;88;p18"/>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8"/>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 name="Google Shape;90;p18"/>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sp>
        <p:nvSpPr>
          <p:cNvPr id="91" name="Google Shape;91;p1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2"/>
        <p:cNvGrpSpPr/>
        <p:nvPr/>
      </p:nvGrpSpPr>
      <p:grpSpPr>
        <a:xfrm>
          <a:off x="0" y="0"/>
          <a:ext cx="0" cy="0"/>
          <a:chOff x="0" y="0"/>
          <a:chExt cx="0" cy="0"/>
        </a:xfrm>
      </p:grpSpPr>
      <p:sp>
        <p:nvSpPr>
          <p:cNvPr id="93" name="Google Shape;93;p19"/>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94;p19"/>
          <p:cNvGrpSpPr/>
          <p:nvPr/>
        </p:nvGrpSpPr>
        <p:grpSpPr>
          <a:xfrm>
            <a:off x="830392" y="1191256"/>
            <a:ext cx="745763" cy="45826"/>
            <a:chOff x="4580561" y="2589004"/>
            <a:chExt cx="1064464" cy="25200"/>
          </a:xfrm>
        </p:grpSpPr>
        <p:sp>
          <p:nvSpPr>
            <p:cNvPr id="95" name="Google Shape;95;p1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 name="Google Shape;97;p19"/>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sp>
        <p:nvSpPr>
          <p:cNvPr id="98" name="Google Shape;98;p19"/>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99" name="Google Shape;99;p1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100"/>
        <p:cNvGrpSpPr/>
        <p:nvPr/>
      </p:nvGrpSpPr>
      <p:grpSpPr>
        <a:xfrm>
          <a:off x="0" y="0"/>
          <a:ext cx="0" cy="0"/>
          <a:chOff x="0" y="0"/>
          <a:chExt cx="0" cy="0"/>
        </a:xfrm>
      </p:grpSpPr>
      <p:grpSp>
        <p:nvGrpSpPr>
          <p:cNvPr id="101" name="Google Shape;101;p20"/>
          <p:cNvGrpSpPr/>
          <p:nvPr/>
        </p:nvGrpSpPr>
        <p:grpSpPr>
          <a:xfrm>
            <a:off x="830392" y="4169130"/>
            <a:ext cx="745763" cy="45826"/>
            <a:chOff x="4580561" y="2589004"/>
            <a:chExt cx="1064464" cy="25200"/>
          </a:xfrm>
        </p:grpSpPr>
        <p:sp>
          <p:nvSpPr>
            <p:cNvPr id="102" name="Google Shape;102;p20"/>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0"/>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104;p20"/>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105" name="Google Shape;105;p2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6"/>
        <p:cNvGrpSpPr/>
        <p:nvPr/>
      </p:nvGrpSpPr>
      <p:grpSpPr>
        <a:xfrm>
          <a:off x="0" y="0"/>
          <a:ext cx="0" cy="0"/>
          <a:chOff x="0" y="0"/>
          <a:chExt cx="0" cy="0"/>
        </a:xfrm>
      </p:grpSpPr>
      <p:sp>
        <p:nvSpPr>
          <p:cNvPr id="107" name="Google Shape;107;p21"/>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 name="Google Shape;108;p21"/>
          <p:cNvGrpSpPr/>
          <p:nvPr/>
        </p:nvGrpSpPr>
        <p:grpSpPr>
          <a:xfrm>
            <a:off x="830392" y="1191256"/>
            <a:ext cx="745763" cy="45826"/>
            <a:chOff x="4580561" y="2589004"/>
            <a:chExt cx="1064464" cy="25200"/>
          </a:xfrm>
        </p:grpSpPr>
        <p:sp>
          <p:nvSpPr>
            <p:cNvPr id="109" name="Google Shape;109;p21"/>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1"/>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 name="Google Shape;111;p21"/>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sp>
        <p:nvSpPr>
          <p:cNvPr id="112" name="Google Shape;112;p21"/>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113" name="Google Shape;113;p21"/>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114" name="Google Shape;114;p2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5"/>
        <p:cNvGrpSpPr/>
        <p:nvPr/>
      </p:nvGrpSpPr>
      <p:grpSpPr>
        <a:xfrm>
          <a:off x="0" y="0"/>
          <a:ext cx="0" cy="0"/>
          <a:chOff x="0" y="0"/>
          <a:chExt cx="0" cy="0"/>
        </a:xfrm>
      </p:grpSpPr>
      <p:sp>
        <p:nvSpPr>
          <p:cNvPr id="116" name="Google Shape;116;p22"/>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300"/>
              <a:buNone/>
              <a:defRPr/>
            </a:lvl1pPr>
          </a:lstStyle>
          <a:p>
            <a:endParaRPr/>
          </a:p>
        </p:txBody>
      </p:sp>
      <p:sp>
        <p:nvSpPr>
          <p:cNvPr id="117" name="Google Shape;117;p2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118"/>
        <p:cNvGrpSpPr/>
        <p:nvPr/>
      </p:nvGrpSpPr>
      <p:grpSpPr>
        <a:xfrm>
          <a:off x="0" y="0"/>
          <a:ext cx="0" cy="0"/>
          <a:chOff x="0" y="0"/>
          <a:chExt cx="0" cy="0"/>
        </a:xfrm>
      </p:grpSpPr>
      <p:grpSp>
        <p:nvGrpSpPr>
          <p:cNvPr id="119" name="Google Shape;119;p23"/>
          <p:cNvGrpSpPr/>
          <p:nvPr/>
        </p:nvGrpSpPr>
        <p:grpSpPr>
          <a:xfrm>
            <a:off x="830392" y="4169130"/>
            <a:ext cx="745763" cy="45826"/>
            <a:chOff x="4580561" y="2589004"/>
            <a:chExt cx="1064464" cy="25200"/>
          </a:xfrm>
        </p:grpSpPr>
        <p:sp>
          <p:nvSpPr>
            <p:cNvPr id="120" name="Google Shape;120;p2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122;p23"/>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lstStyle>
            <a:lvl1pPr lvl="0" rtl="0">
              <a:spcBef>
                <a:spcPts val="0"/>
              </a:spcBef>
              <a:spcAft>
                <a:spcPts val="0"/>
              </a:spcAft>
              <a:buClr>
                <a:schemeClr val="lt1"/>
              </a:buClr>
              <a:buSzPts val="8000"/>
              <a:buNone/>
              <a:defRPr sz="8000">
                <a:solidFill>
                  <a:schemeClr val="lt1"/>
                </a:solidFill>
              </a:defRPr>
            </a:lvl1pPr>
            <a:lvl2pPr lvl="1" rtl="0">
              <a:spcBef>
                <a:spcPts val="0"/>
              </a:spcBef>
              <a:spcAft>
                <a:spcPts val="0"/>
              </a:spcAft>
              <a:buClr>
                <a:schemeClr val="lt1"/>
              </a:buClr>
              <a:buSzPts val="8000"/>
              <a:buNone/>
              <a:defRPr sz="8000">
                <a:solidFill>
                  <a:schemeClr val="lt1"/>
                </a:solidFill>
              </a:defRPr>
            </a:lvl2pPr>
            <a:lvl3pPr lvl="2" rtl="0">
              <a:spcBef>
                <a:spcPts val="0"/>
              </a:spcBef>
              <a:spcAft>
                <a:spcPts val="0"/>
              </a:spcAft>
              <a:buClr>
                <a:schemeClr val="lt1"/>
              </a:buClr>
              <a:buSzPts val="8000"/>
              <a:buNone/>
              <a:defRPr sz="8000">
                <a:solidFill>
                  <a:schemeClr val="lt1"/>
                </a:solidFill>
              </a:defRPr>
            </a:lvl3pPr>
            <a:lvl4pPr lvl="3" rtl="0">
              <a:spcBef>
                <a:spcPts val="0"/>
              </a:spcBef>
              <a:spcAft>
                <a:spcPts val="0"/>
              </a:spcAft>
              <a:buClr>
                <a:schemeClr val="lt1"/>
              </a:buClr>
              <a:buSzPts val="8000"/>
              <a:buNone/>
              <a:defRPr sz="8000">
                <a:solidFill>
                  <a:schemeClr val="lt1"/>
                </a:solidFill>
              </a:defRPr>
            </a:lvl4pPr>
            <a:lvl5pPr lvl="4" rtl="0">
              <a:spcBef>
                <a:spcPts val="0"/>
              </a:spcBef>
              <a:spcAft>
                <a:spcPts val="0"/>
              </a:spcAft>
              <a:buClr>
                <a:schemeClr val="lt1"/>
              </a:buClr>
              <a:buSzPts val="8000"/>
              <a:buNone/>
              <a:defRPr sz="8000">
                <a:solidFill>
                  <a:schemeClr val="lt1"/>
                </a:solidFill>
              </a:defRPr>
            </a:lvl5pPr>
            <a:lvl6pPr lvl="5" rtl="0">
              <a:spcBef>
                <a:spcPts val="0"/>
              </a:spcBef>
              <a:spcAft>
                <a:spcPts val="0"/>
              </a:spcAft>
              <a:buClr>
                <a:schemeClr val="lt1"/>
              </a:buClr>
              <a:buSzPts val="8000"/>
              <a:buNone/>
              <a:defRPr sz="8000">
                <a:solidFill>
                  <a:schemeClr val="lt1"/>
                </a:solidFill>
              </a:defRPr>
            </a:lvl6pPr>
            <a:lvl7pPr lvl="6" rtl="0">
              <a:spcBef>
                <a:spcPts val="0"/>
              </a:spcBef>
              <a:spcAft>
                <a:spcPts val="0"/>
              </a:spcAft>
              <a:buClr>
                <a:schemeClr val="lt1"/>
              </a:buClr>
              <a:buSzPts val="8000"/>
              <a:buNone/>
              <a:defRPr sz="8000">
                <a:solidFill>
                  <a:schemeClr val="lt1"/>
                </a:solidFill>
              </a:defRPr>
            </a:lvl7pPr>
            <a:lvl8pPr lvl="7" rtl="0">
              <a:spcBef>
                <a:spcPts val="0"/>
              </a:spcBef>
              <a:spcAft>
                <a:spcPts val="0"/>
              </a:spcAft>
              <a:buClr>
                <a:schemeClr val="lt1"/>
              </a:buClr>
              <a:buSzPts val="8000"/>
              <a:buNone/>
              <a:defRPr sz="8000">
                <a:solidFill>
                  <a:schemeClr val="lt1"/>
                </a:solidFill>
              </a:defRPr>
            </a:lvl8pPr>
            <a:lvl9pPr lvl="8" rtl="0">
              <a:spcBef>
                <a:spcPts val="0"/>
              </a:spcBef>
              <a:spcAft>
                <a:spcPts val="0"/>
              </a:spcAft>
              <a:buClr>
                <a:schemeClr val="lt1"/>
              </a:buClr>
              <a:buSzPts val="8000"/>
              <a:buNone/>
              <a:defRPr sz="8000">
                <a:solidFill>
                  <a:schemeClr val="lt1"/>
                </a:solidFill>
              </a:defRPr>
            </a:lvl9pPr>
          </a:lstStyle>
          <a:p>
            <a:r>
              <a:t>xx%</a:t>
            </a:r>
          </a:p>
        </p:txBody>
      </p:sp>
      <p:sp>
        <p:nvSpPr>
          <p:cNvPr id="123" name="Google Shape;123;p23"/>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lstStyle>
            <a:lvl1pPr marL="457200" lvl="0" indent="-311150" rtl="0">
              <a:spcBef>
                <a:spcPts val="0"/>
              </a:spcBef>
              <a:spcAft>
                <a:spcPts val="0"/>
              </a:spcAft>
              <a:buClr>
                <a:schemeClr val="lt1"/>
              </a:buClr>
              <a:buSzPts val="1300"/>
              <a:buChar char="●"/>
              <a:defRPr>
                <a:solidFill>
                  <a:schemeClr val="lt1"/>
                </a:solidFill>
              </a:defRPr>
            </a:lvl1pPr>
            <a:lvl2pPr marL="914400" lvl="1" indent="-298450" rtl="0">
              <a:spcBef>
                <a:spcPts val="1600"/>
              </a:spcBef>
              <a:spcAft>
                <a:spcPts val="0"/>
              </a:spcAft>
              <a:buClr>
                <a:schemeClr val="lt1"/>
              </a:buClr>
              <a:buSzPts val="1100"/>
              <a:buChar char="○"/>
              <a:defRPr>
                <a:solidFill>
                  <a:schemeClr val="lt1"/>
                </a:solidFill>
              </a:defRPr>
            </a:lvl2pPr>
            <a:lvl3pPr marL="1371600" lvl="2" indent="-298450" rtl="0">
              <a:spcBef>
                <a:spcPts val="1600"/>
              </a:spcBef>
              <a:spcAft>
                <a:spcPts val="0"/>
              </a:spcAft>
              <a:buClr>
                <a:schemeClr val="lt1"/>
              </a:buClr>
              <a:buSzPts val="1100"/>
              <a:buChar char="■"/>
              <a:defRPr>
                <a:solidFill>
                  <a:schemeClr val="lt1"/>
                </a:solidFill>
              </a:defRPr>
            </a:lvl3pPr>
            <a:lvl4pPr marL="1828800" lvl="3" indent="-298450" rtl="0">
              <a:spcBef>
                <a:spcPts val="1600"/>
              </a:spcBef>
              <a:spcAft>
                <a:spcPts val="0"/>
              </a:spcAft>
              <a:buClr>
                <a:schemeClr val="lt1"/>
              </a:buClr>
              <a:buSzPts val="1100"/>
              <a:buChar char="●"/>
              <a:defRPr>
                <a:solidFill>
                  <a:schemeClr val="lt1"/>
                </a:solidFill>
              </a:defRPr>
            </a:lvl4pPr>
            <a:lvl5pPr marL="2286000" lvl="4" indent="-298450" rtl="0">
              <a:spcBef>
                <a:spcPts val="1600"/>
              </a:spcBef>
              <a:spcAft>
                <a:spcPts val="0"/>
              </a:spcAft>
              <a:buClr>
                <a:schemeClr val="lt1"/>
              </a:buClr>
              <a:buSzPts val="1100"/>
              <a:buChar char="○"/>
              <a:defRPr>
                <a:solidFill>
                  <a:schemeClr val="lt1"/>
                </a:solidFill>
              </a:defRPr>
            </a:lvl5pPr>
            <a:lvl6pPr marL="2743200" lvl="5" indent="-298450" rtl="0">
              <a:spcBef>
                <a:spcPts val="1600"/>
              </a:spcBef>
              <a:spcAft>
                <a:spcPts val="0"/>
              </a:spcAft>
              <a:buClr>
                <a:schemeClr val="lt1"/>
              </a:buClr>
              <a:buSzPts val="1100"/>
              <a:buChar char="■"/>
              <a:defRPr>
                <a:solidFill>
                  <a:schemeClr val="lt1"/>
                </a:solidFill>
              </a:defRPr>
            </a:lvl6pPr>
            <a:lvl7pPr marL="3200400" lvl="6" indent="-298450" rtl="0">
              <a:spcBef>
                <a:spcPts val="1600"/>
              </a:spcBef>
              <a:spcAft>
                <a:spcPts val="0"/>
              </a:spcAft>
              <a:buClr>
                <a:schemeClr val="lt1"/>
              </a:buClr>
              <a:buSzPts val="1100"/>
              <a:buChar char="●"/>
              <a:defRPr>
                <a:solidFill>
                  <a:schemeClr val="lt1"/>
                </a:solidFill>
              </a:defRPr>
            </a:lvl7pPr>
            <a:lvl8pPr marL="3657600" lvl="7" indent="-298450" rtl="0">
              <a:spcBef>
                <a:spcPts val="1600"/>
              </a:spcBef>
              <a:spcAft>
                <a:spcPts val="0"/>
              </a:spcAft>
              <a:buClr>
                <a:schemeClr val="lt1"/>
              </a:buClr>
              <a:buSzPts val="1100"/>
              <a:buChar char="○"/>
              <a:defRPr>
                <a:solidFill>
                  <a:schemeClr val="lt1"/>
                </a:solidFill>
              </a:defRPr>
            </a:lvl8pPr>
            <a:lvl9pPr marL="4114800" lvl="8" indent="-298450" rtl="0">
              <a:spcBef>
                <a:spcPts val="1600"/>
              </a:spcBef>
              <a:spcAft>
                <a:spcPts val="1600"/>
              </a:spcAft>
              <a:buClr>
                <a:schemeClr val="lt1"/>
              </a:buClr>
              <a:buSzPts val="1100"/>
              <a:buChar char="■"/>
              <a:defRPr>
                <a:solidFill>
                  <a:schemeClr val="lt1"/>
                </a:solidFill>
              </a:defRPr>
            </a:lvl9pPr>
          </a:lstStyle>
          <a:p>
            <a:endParaRPr/>
          </a:p>
        </p:txBody>
      </p:sp>
      <p:sp>
        <p:nvSpPr>
          <p:cNvPr id="124" name="Google Shape;124;p2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SzPts val="2800"/>
              <a:buFont typeface="Raleway"/>
              <a:buNone/>
              <a:defRPr sz="2800" b="1">
                <a:latin typeface="Raleway"/>
                <a:ea typeface="Raleway"/>
                <a:cs typeface="Raleway"/>
                <a:sym typeface="Raleway"/>
              </a:defRPr>
            </a:lvl1pPr>
            <a:lvl2pPr lvl="1" rtl="0">
              <a:spcBef>
                <a:spcPts val="0"/>
              </a:spcBef>
              <a:spcAft>
                <a:spcPts val="0"/>
              </a:spcAft>
              <a:buSzPts val="2800"/>
              <a:buFont typeface="Raleway"/>
              <a:buNone/>
              <a:defRPr sz="2800" b="1">
                <a:latin typeface="Raleway"/>
                <a:ea typeface="Raleway"/>
                <a:cs typeface="Raleway"/>
                <a:sym typeface="Raleway"/>
              </a:defRPr>
            </a:lvl2pPr>
            <a:lvl3pPr lvl="2" rtl="0">
              <a:spcBef>
                <a:spcPts val="0"/>
              </a:spcBef>
              <a:spcAft>
                <a:spcPts val="0"/>
              </a:spcAft>
              <a:buSzPts val="2800"/>
              <a:buFont typeface="Raleway"/>
              <a:buNone/>
              <a:defRPr sz="2800" b="1">
                <a:latin typeface="Raleway"/>
                <a:ea typeface="Raleway"/>
                <a:cs typeface="Raleway"/>
                <a:sym typeface="Raleway"/>
              </a:defRPr>
            </a:lvl3pPr>
            <a:lvl4pPr lvl="3" rtl="0">
              <a:spcBef>
                <a:spcPts val="0"/>
              </a:spcBef>
              <a:spcAft>
                <a:spcPts val="0"/>
              </a:spcAft>
              <a:buSzPts val="2800"/>
              <a:buFont typeface="Raleway"/>
              <a:buNone/>
              <a:defRPr sz="2800" b="1">
                <a:latin typeface="Raleway"/>
                <a:ea typeface="Raleway"/>
                <a:cs typeface="Raleway"/>
                <a:sym typeface="Raleway"/>
              </a:defRPr>
            </a:lvl4pPr>
            <a:lvl5pPr lvl="4" rtl="0">
              <a:spcBef>
                <a:spcPts val="0"/>
              </a:spcBef>
              <a:spcAft>
                <a:spcPts val="0"/>
              </a:spcAft>
              <a:buSzPts val="2800"/>
              <a:buFont typeface="Raleway"/>
              <a:buNone/>
              <a:defRPr sz="2800" b="1">
                <a:latin typeface="Raleway"/>
                <a:ea typeface="Raleway"/>
                <a:cs typeface="Raleway"/>
                <a:sym typeface="Raleway"/>
              </a:defRPr>
            </a:lvl5pPr>
            <a:lvl6pPr lvl="5" rtl="0">
              <a:spcBef>
                <a:spcPts val="0"/>
              </a:spcBef>
              <a:spcAft>
                <a:spcPts val="0"/>
              </a:spcAft>
              <a:buSzPts val="2800"/>
              <a:buFont typeface="Raleway"/>
              <a:buNone/>
              <a:defRPr sz="2800" b="1">
                <a:latin typeface="Raleway"/>
                <a:ea typeface="Raleway"/>
                <a:cs typeface="Raleway"/>
                <a:sym typeface="Raleway"/>
              </a:defRPr>
            </a:lvl6pPr>
            <a:lvl7pPr lvl="6" rtl="0">
              <a:spcBef>
                <a:spcPts val="0"/>
              </a:spcBef>
              <a:spcAft>
                <a:spcPts val="0"/>
              </a:spcAft>
              <a:buSzPts val="2800"/>
              <a:buFont typeface="Raleway"/>
              <a:buNone/>
              <a:defRPr sz="2800" b="1">
                <a:latin typeface="Raleway"/>
                <a:ea typeface="Raleway"/>
                <a:cs typeface="Raleway"/>
                <a:sym typeface="Raleway"/>
              </a:defRPr>
            </a:lvl7pPr>
            <a:lvl8pPr lvl="7" rtl="0">
              <a:spcBef>
                <a:spcPts val="0"/>
              </a:spcBef>
              <a:spcAft>
                <a:spcPts val="0"/>
              </a:spcAft>
              <a:buSzPts val="2800"/>
              <a:buFont typeface="Raleway"/>
              <a:buNone/>
              <a:defRPr sz="2800" b="1">
                <a:latin typeface="Raleway"/>
                <a:ea typeface="Raleway"/>
                <a:cs typeface="Raleway"/>
                <a:sym typeface="Raleway"/>
              </a:defRPr>
            </a:lvl8pPr>
            <a:lvl9pPr lvl="8" rtl="0">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rtl="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rtl="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53" name="Google Shape;53;p13"/>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accent1"/>
                </a:solidFill>
                <a:latin typeface="Lato"/>
                <a:ea typeface="Lato"/>
                <a:cs typeface="Lato"/>
                <a:sym typeface="Lato"/>
              </a:defRPr>
            </a:lvl1pPr>
            <a:lvl2pPr lvl="1" algn="r" rtl="0">
              <a:buNone/>
              <a:defRPr sz="1000">
                <a:solidFill>
                  <a:schemeClr val="accent1"/>
                </a:solidFill>
                <a:latin typeface="Lato"/>
                <a:ea typeface="Lato"/>
                <a:cs typeface="Lato"/>
                <a:sym typeface="Lato"/>
              </a:defRPr>
            </a:lvl2pPr>
            <a:lvl3pPr lvl="2" algn="r" rtl="0">
              <a:buNone/>
              <a:defRPr sz="1000">
                <a:solidFill>
                  <a:schemeClr val="accent1"/>
                </a:solidFill>
                <a:latin typeface="Lato"/>
                <a:ea typeface="Lato"/>
                <a:cs typeface="Lato"/>
                <a:sym typeface="Lato"/>
              </a:defRPr>
            </a:lvl3pPr>
            <a:lvl4pPr lvl="3" algn="r" rtl="0">
              <a:buNone/>
              <a:defRPr sz="1000">
                <a:solidFill>
                  <a:schemeClr val="accent1"/>
                </a:solidFill>
                <a:latin typeface="Lato"/>
                <a:ea typeface="Lato"/>
                <a:cs typeface="Lato"/>
                <a:sym typeface="Lato"/>
              </a:defRPr>
            </a:lvl4pPr>
            <a:lvl5pPr lvl="4" algn="r" rtl="0">
              <a:buNone/>
              <a:defRPr sz="1000">
                <a:solidFill>
                  <a:schemeClr val="accent1"/>
                </a:solidFill>
                <a:latin typeface="Lato"/>
                <a:ea typeface="Lato"/>
                <a:cs typeface="Lato"/>
                <a:sym typeface="Lato"/>
              </a:defRPr>
            </a:lvl5pPr>
            <a:lvl6pPr lvl="5" algn="r" rtl="0">
              <a:buNone/>
              <a:defRPr sz="1000">
                <a:solidFill>
                  <a:schemeClr val="accent1"/>
                </a:solidFill>
                <a:latin typeface="Lato"/>
                <a:ea typeface="Lato"/>
                <a:cs typeface="Lato"/>
                <a:sym typeface="Lato"/>
              </a:defRPr>
            </a:lvl6pPr>
            <a:lvl7pPr lvl="6" algn="r" rtl="0">
              <a:buNone/>
              <a:defRPr sz="1000">
                <a:solidFill>
                  <a:schemeClr val="accent1"/>
                </a:solidFill>
                <a:latin typeface="Lato"/>
                <a:ea typeface="Lato"/>
                <a:cs typeface="Lato"/>
                <a:sym typeface="Lato"/>
              </a:defRPr>
            </a:lvl7pPr>
            <a:lvl8pPr lvl="7" algn="r" rtl="0">
              <a:buNone/>
              <a:defRPr sz="1000">
                <a:solidFill>
                  <a:schemeClr val="accent1"/>
                </a:solidFill>
                <a:latin typeface="Lato"/>
                <a:ea typeface="Lato"/>
                <a:cs typeface="Lato"/>
                <a:sym typeface="Lato"/>
              </a:defRPr>
            </a:lvl8pPr>
            <a:lvl9pPr lvl="8" algn="r" rtl="0">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7"/>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0" r:id="rId1"/>
    <p:sldLayoutId id="2147483671"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hyperlink" Target="https://www.tahawultech.com/industry/travel-hospitality/blockchain-emerging-tech-airlines-airport-sita/"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9"/>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en" dirty="0" smtClean="0">
                <a:solidFill>
                  <a:srgbClr val="FFFFFF"/>
                </a:solidFill>
              </a:rPr>
              <a:t>Emaratech Social Media </a:t>
            </a:r>
            <a:r>
              <a:rPr lang="en" dirty="0">
                <a:solidFill>
                  <a:srgbClr val="FFFFFF"/>
                </a:solidFill>
              </a:rPr>
              <a:t>Content </a:t>
            </a:r>
            <a:r>
              <a:rPr lang="en" dirty="0" smtClean="0">
                <a:solidFill>
                  <a:srgbClr val="FFFFFF"/>
                </a:solidFill>
              </a:rPr>
              <a:t>Calendar – December</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graphicFrame>
        <p:nvGraphicFramePr>
          <p:cNvPr id="150" name="Google Shape;150;p30"/>
          <p:cNvGraphicFramePr/>
          <p:nvPr>
            <p:extLst>
              <p:ext uri="{D42A27DB-BD31-4B8C-83A1-F6EECF244321}">
                <p14:modId xmlns:p14="http://schemas.microsoft.com/office/powerpoint/2010/main" val="3621132554"/>
              </p:ext>
            </p:extLst>
          </p:nvPr>
        </p:nvGraphicFramePr>
        <p:xfrm>
          <a:off x="284750" y="431762"/>
          <a:ext cx="8574500" cy="3947288"/>
        </p:xfrm>
        <a:graphic>
          <a:graphicData uri="http://schemas.openxmlformats.org/drawingml/2006/table">
            <a:tbl>
              <a:tblPr>
                <a:noFill/>
                <a:tableStyleId>{B348996E-4529-4E7F-90CA-9D8257E73D65}</a:tableStyleId>
              </a:tblPr>
              <a:tblGrid>
                <a:gridCol w="4287250">
                  <a:extLst>
                    <a:ext uri="{9D8B030D-6E8A-4147-A177-3AD203B41FA5}">
                      <a16:colId xmlns:a16="http://schemas.microsoft.com/office/drawing/2014/main" val="20000"/>
                    </a:ext>
                  </a:extLst>
                </a:gridCol>
                <a:gridCol w="4287250">
                  <a:extLst>
                    <a:ext uri="{9D8B030D-6E8A-4147-A177-3AD203B41FA5}">
                      <a16:colId xmlns:a16="http://schemas.microsoft.com/office/drawing/2014/main" val="20001"/>
                    </a:ext>
                  </a:extLst>
                </a:gridCol>
              </a:tblGrid>
              <a:tr h="2679581">
                <a:tc>
                  <a:txBody>
                    <a:bodyPr/>
                    <a:lstStyle/>
                    <a:p>
                      <a:pPr marL="0" marR="0" lvl="0" indent="0" algn="l" rtl="0">
                        <a:lnSpc>
                          <a:spcPct val="138000"/>
                        </a:lnSpc>
                        <a:spcBef>
                          <a:spcPts val="0"/>
                        </a:spcBef>
                        <a:spcAft>
                          <a:spcPts val="0"/>
                        </a:spcAft>
                        <a:buClr>
                          <a:srgbClr val="000000"/>
                        </a:buClr>
                        <a:buFont typeface="Arial"/>
                        <a:buNone/>
                      </a:pPr>
                      <a:r>
                        <a:rPr lang="en-US" sz="1050" b="1" u="none" strike="noStrike" cap="none" dirty="0" smtClean="0"/>
                        <a:t>English</a:t>
                      </a:r>
                      <a:br>
                        <a:rPr lang="en-US" sz="1050" b="1" u="none" strike="noStrike" cap="none" dirty="0" smtClean="0"/>
                      </a:br>
                      <a:endParaRPr lang="en-US" sz="1050" b="1" u="none" strike="noStrike" cap="none" dirty="0" smtClean="0"/>
                    </a:p>
                    <a:p>
                      <a:r>
                        <a:rPr lang="en-US" sz="1400" b="0" i="0" u="none" strike="noStrike" cap="none" dirty="0" smtClean="0">
                          <a:solidFill>
                            <a:srgbClr val="000000"/>
                          </a:solidFill>
                          <a:effectLst/>
                          <a:latin typeface="Arial"/>
                          <a:ea typeface="Arial"/>
                          <a:cs typeface="Arial"/>
                          <a:sym typeface="Arial"/>
                        </a:rPr>
                        <a:t>Today we celebrate the International Human Solidarity Day, a day to celebrate our unity in diversity, a day to raise public awareness of the importance of solidarity, a day to encourage debate on the ways to promote solidarity for the achievement of the sustainable development for people goals and a day to encourage new initiatives worldwide.</a:t>
                      </a:r>
                      <a:br>
                        <a:rPr lang="en-US" sz="1400" b="0" i="0" u="none" strike="noStrike" cap="none" dirty="0" smtClean="0">
                          <a:solidFill>
                            <a:srgbClr val="000000"/>
                          </a:solidFill>
                          <a:effectLst/>
                          <a:latin typeface="Arial"/>
                          <a:ea typeface="Arial"/>
                          <a:cs typeface="Arial"/>
                          <a:sym typeface="Arial"/>
                        </a:rPr>
                      </a:br>
                      <a:endParaRPr lang="en-US" sz="1400" b="0" i="0" u="none" strike="noStrike" cap="none" dirty="0" smtClean="0">
                        <a:solidFill>
                          <a:srgbClr val="000000"/>
                        </a:solidFill>
                        <a:effectLst/>
                        <a:latin typeface="Arial"/>
                        <a:ea typeface="Arial"/>
                        <a:cs typeface="Arial"/>
                        <a:sym typeface="Arial"/>
                      </a:endParaRPr>
                    </a:p>
                    <a:p>
                      <a:r>
                        <a:rPr lang="en-US" sz="1400" b="0" i="0" u="none" strike="noStrike" cap="none" dirty="0" smtClean="0">
                          <a:solidFill>
                            <a:srgbClr val="000000"/>
                          </a:solidFill>
                          <a:effectLst/>
                          <a:latin typeface="Arial"/>
                          <a:ea typeface="Arial"/>
                          <a:cs typeface="Arial"/>
                          <a:sym typeface="Arial"/>
                        </a:rPr>
                        <a:t>#</a:t>
                      </a:r>
                      <a:r>
                        <a:rPr lang="en-US" sz="1400" b="0" i="0" u="none" strike="noStrike" cap="none" dirty="0" err="1" smtClean="0">
                          <a:solidFill>
                            <a:srgbClr val="000000"/>
                          </a:solidFill>
                          <a:effectLst/>
                          <a:latin typeface="Arial"/>
                          <a:ea typeface="Arial"/>
                          <a:cs typeface="Arial"/>
                          <a:sym typeface="Arial"/>
                        </a:rPr>
                        <a:t>emaratech</a:t>
                      </a:r>
                      <a:r>
                        <a:rPr lang="en-US" sz="1400" b="0" i="0" u="none" strike="noStrike" cap="none" dirty="0" smtClean="0">
                          <a:solidFill>
                            <a:srgbClr val="000000"/>
                          </a:solidFill>
                          <a:effectLst/>
                          <a:latin typeface="Arial"/>
                          <a:ea typeface="Arial"/>
                          <a:cs typeface="Arial"/>
                          <a:sym typeface="Arial"/>
                        </a:rPr>
                        <a:t> #</a:t>
                      </a:r>
                      <a:r>
                        <a:rPr lang="en-US" sz="1400" b="0" i="0" u="none" strike="noStrike" cap="none" dirty="0" err="1" smtClean="0">
                          <a:solidFill>
                            <a:srgbClr val="000000"/>
                          </a:solidFill>
                          <a:effectLst/>
                          <a:latin typeface="Arial"/>
                          <a:ea typeface="Arial"/>
                          <a:cs typeface="Arial"/>
                          <a:sym typeface="Arial"/>
                        </a:rPr>
                        <a:t>International_Human_Solidarity_Day</a:t>
                      </a:r>
                      <a:r>
                        <a:rPr lang="en-US" sz="1400" b="0" i="0" u="none" strike="noStrike" cap="none" dirty="0" smtClean="0">
                          <a:solidFill>
                            <a:srgbClr val="000000"/>
                          </a:solidFill>
                          <a:effectLst/>
                          <a:latin typeface="Arial"/>
                          <a:ea typeface="Arial"/>
                          <a:cs typeface="Arial"/>
                          <a:sym typeface="Arial"/>
                        </a:rPr>
                        <a:t> #Solidarity #technology #Dubai</a:t>
                      </a:r>
                    </a:p>
                    <a:p>
                      <a:pPr marL="0" marR="0" lvl="0" indent="0" algn="l" rtl="0">
                        <a:lnSpc>
                          <a:spcPct val="138000"/>
                        </a:lnSpc>
                        <a:spcBef>
                          <a:spcPts val="0"/>
                        </a:spcBef>
                        <a:spcAft>
                          <a:spcPts val="0"/>
                        </a:spcAft>
                        <a:buClr>
                          <a:srgbClr val="000000"/>
                        </a:buClr>
                        <a:buFont typeface="Arial"/>
                        <a:buNone/>
                      </a:pPr>
                      <a:endParaRPr lang="en-US" sz="1050" b="1" u="none" strike="noStrike" cap="none" dirty="0" smtClean="0"/>
                    </a:p>
                    <a:p>
                      <a:pPr marL="0" lvl="0" indent="0" algn="l" rtl="0">
                        <a:lnSpc>
                          <a:spcPct val="138000"/>
                        </a:lnSpc>
                        <a:spcBef>
                          <a:spcPts val="0"/>
                        </a:spcBef>
                        <a:spcAft>
                          <a:spcPts val="0"/>
                        </a:spcAft>
                        <a:buClr>
                          <a:schemeClr val="dk1"/>
                        </a:buClr>
                        <a:buSzPts val="1100"/>
                        <a:buFont typeface="Arial"/>
                        <a:buNone/>
                      </a:pPr>
                      <a:endParaRPr sz="900" dirty="0"/>
                    </a:p>
                  </a:txBody>
                  <a:tcPr marL="95250" marR="95250" marT="95250" marB="952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Font typeface="Arial"/>
                        <a:buNone/>
                      </a:pPr>
                      <a:r>
                        <a:rPr lang="en" sz="1050" b="1" u="none" strike="noStrike" cap="none" dirty="0" smtClean="0"/>
                        <a:t>Arabic</a:t>
                      </a:r>
                      <a:endParaRPr sz="900" b="1" u="none" strike="noStrike" cap="none" dirty="0"/>
                    </a:p>
                    <a:p>
                      <a:pPr marL="0" marR="0" lvl="0" indent="0" algn="r" rtl="0">
                        <a:lnSpc>
                          <a:spcPct val="115000"/>
                        </a:lnSpc>
                        <a:spcBef>
                          <a:spcPts val="0"/>
                        </a:spcBef>
                        <a:spcAft>
                          <a:spcPts val="0"/>
                        </a:spcAft>
                        <a:buClr>
                          <a:schemeClr val="dk1"/>
                        </a:buClr>
                        <a:buFont typeface="Arial"/>
                        <a:buNone/>
                      </a:pPr>
                      <a:endParaRPr lang="en-US" sz="1400" b="0" i="0" u="none" strike="noStrike" cap="none" dirty="0" smtClean="0">
                        <a:solidFill>
                          <a:srgbClr val="000000"/>
                        </a:solidFill>
                        <a:effectLst/>
                        <a:latin typeface="Arial"/>
                        <a:ea typeface="Arial"/>
                        <a:cs typeface="Arial"/>
                        <a:sym typeface="Arial"/>
                      </a:endParaRPr>
                    </a:p>
                    <a:p>
                      <a:pPr marL="0" lvl="0" indent="0" algn="r" rtl="1">
                        <a:lnSpc>
                          <a:spcPct val="138000"/>
                        </a:lnSpc>
                        <a:spcBef>
                          <a:spcPts val="0"/>
                        </a:spcBef>
                        <a:spcAft>
                          <a:spcPts val="0"/>
                        </a:spcAft>
                        <a:buClr>
                          <a:schemeClr val="dk1"/>
                        </a:buClr>
                        <a:buFont typeface="Arial"/>
                        <a:buNone/>
                      </a:pPr>
                      <a:r>
                        <a:rPr lang="ar-AE" sz="1400" b="0" i="0" u="none" strike="noStrike" cap="none" dirty="0" smtClean="0">
                          <a:solidFill>
                            <a:srgbClr val="000000"/>
                          </a:solidFill>
                          <a:effectLst/>
                          <a:latin typeface="Arial"/>
                          <a:ea typeface="Arial"/>
                          <a:cs typeface="Arial"/>
                          <a:sym typeface="Arial"/>
                        </a:rPr>
                        <a:t>نحتفل اليوم باليوم العالمي للتضامن الإنساني، يوم للاحتفاء بوحدتنا في إطار التنوع يوم لرفع مستوى الوعي العام بأهمية التضامن، يوم لتشجيع النقاش بشأن سبل تعزيز التضامن لتحقيق الإهداف الإنمائية للشعوب.</a:t>
                      </a:r>
                      <a:br>
                        <a:rPr lang="ar-AE" sz="1400" b="0" i="0" u="none" strike="noStrike" cap="none" dirty="0" smtClean="0">
                          <a:solidFill>
                            <a:srgbClr val="000000"/>
                          </a:solidFill>
                          <a:effectLst/>
                          <a:latin typeface="Arial"/>
                          <a:ea typeface="Arial"/>
                          <a:cs typeface="Arial"/>
                          <a:sym typeface="Arial"/>
                        </a:rPr>
                      </a:br>
                      <a:r>
                        <a:rPr lang="ar-AE" sz="1400" b="0" i="0" u="none" strike="noStrike" cap="none" dirty="0" smtClean="0">
                          <a:solidFill>
                            <a:srgbClr val="000000"/>
                          </a:solidFill>
                          <a:effectLst/>
                          <a:latin typeface="Arial"/>
                          <a:ea typeface="Arial"/>
                          <a:cs typeface="Arial"/>
                          <a:sym typeface="Arial"/>
                        </a:rPr>
                        <a:t/>
                      </a:r>
                      <a:br>
                        <a:rPr lang="ar-AE" sz="1400" b="0" i="0" u="none" strike="noStrike" cap="none" dirty="0" smtClean="0">
                          <a:solidFill>
                            <a:srgbClr val="000000"/>
                          </a:solidFill>
                          <a:effectLst/>
                          <a:latin typeface="Arial"/>
                          <a:ea typeface="Arial"/>
                          <a:cs typeface="Arial"/>
                          <a:sym typeface="Arial"/>
                        </a:rPr>
                      </a:br>
                      <a:r>
                        <a:rPr lang="ar-AE" sz="1400" b="0" i="0" u="none" strike="noStrike" cap="none" dirty="0" smtClean="0">
                          <a:solidFill>
                            <a:srgbClr val="000000"/>
                          </a:solidFill>
                          <a:effectLst/>
                          <a:latin typeface="Arial"/>
                          <a:ea typeface="Arial"/>
                          <a:cs typeface="Arial"/>
                          <a:sym typeface="Arial"/>
                        </a:rPr>
                        <a:t>#اليوم_العالمي_للتضامن_الإنساني #إماراتك #تضامن #تكنولوجيا #دبي</a:t>
                      </a:r>
                      <a:endParaRPr sz="900" dirty="0">
                        <a:solidFill>
                          <a:schemeClr val="dk1"/>
                        </a:solidFill>
                      </a:endParaRPr>
                    </a:p>
                    <a:p>
                      <a:pPr marL="0" lvl="0" indent="0" algn="l" rtl="0">
                        <a:lnSpc>
                          <a:spcPct val="138000"/>
                        </a:lnSpc>
                        <a:spcBef>
                          <a:spcPts val="0"/>
                        </a:spcBef>
                        <a:spcAft>
                          <a:spcPts val="0"/>
                        </a:spcAft>
                        <a:buClr>
                          <a:schemeClr val="dk1"/>
                        </a:buClr>
                        <a:buSzPts val="1100"/>
                        <a:buFont typeface="Arial"/>
                        <a:buNone/>
                      </a:pPr>
                      <a:endParaRPr sz="900" dirty="0"/>
                    </a:p>
                  </a:txBody>
                  <a:tcPr marL="95250" marR="95250" marT="95250" marB="952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71916">
                <a:tc gridSpan="2">
                  <a:txBody>
                    <a:bodyPr/>
                    <a:lstStyle/>
                    <a:p>
                      <a:pPr marL="0" marR="0" lvl="0" indent="0" algn="l" rtl="0">
                        <a:lnSpc>
                          <a:spcPct val="138000"/>
                        </a:lnSpc>
                        <a:spcBef>
                          <a:spcPts val="0"/>
                        </a:spcBef>
                        <a:spcAft>
                          <a:spcPts val="0"/>
                        </a:spcAft>
                        <a:buClr>
                          <a:srgbClr val="000000"/>
                        </a:buClr>
                        <a:buFont typeface="Arial"/>
                        <a:buNone/>
                      </a:pPr>
                      <a:r>
                        <a:rPr lang="en-US" sz="1050" b="1" dirty="0" smtClean="0"/>
                        <a:t>Visuals</a:t>
                      </a:r>
                      <a:r>
                        <a:rPr lang="en-US" sz="1050" b="1" dirty="0" smtClean="0"/>
                        <a:t>:</a:t>
                      </a:r>
                      <a:r>
                        <a:rPr lang="ar-AE" sz="1050" b="1" dirty="0" smtClean="0"/>
                        <a:t> </a:t>
                      </a:r>
                      <a:r>
                        <a:rPr lang="en-US" sz="1050" b="1" dirty="0" smtClean="0"/>
                        <a:t>We will use this image..  Can</a:t>
                      </a:r>
                      <a:r>
                        <a:rPr lang="en-US" sz="1050" b="1" baseline="0" dirty="0" smtClean="0"/>
                        <a:t> we change this image color to red please?</a:t>
                      </a:r>
                    </a:p>
                    <a:p>
                      <a:pPr marL="0" marR="0" lvl="0" indent="0" algn="l" rtl="0">
                        <a:lnSpc>
                          <a:spcPct val="138000"/>
                        </a:lnSpc>
                        <a:spcBef>
                          <a:spcPts val="0"/>
                        </a:spcBef>
                        <a:spcAft>
                          <a:spcPts val="0"/>
                        </a:spcAft>
                        <a:buClr>
                          <a:srgbClr val="000000"/>
                        </a:buClr>
                        <a:buFont typeface="Arial"/>
                        <a:buNone/>
                      </a:pPr>
                      <a:endParaRPr sz="900" dirty="0">
                        <a:solidFill>
                          <a:schemeClr val="dk1"/>
                        </a:solidFill>
                      </a:endParaRPr>
                    </a:p>
                  </a:txBody>
                  <a:tcPr marL="95250" marR="95250" marT="95250" marB="952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151" name="Google Shape;151;p30"/>
          <p:cNvSpPr txBox="1"/>
          <p:nvPr/>
        </p:nvSpPr>
        <p:spPr>
          <a:xfrm>
            <a:off x="284750" y="74173"/>
            <a:ext cx="4294800" cy="286200"/>
          </a:xfrm>
          <a:prstGeom prst="rect">
            <a:avLst/>
          </a:prstGeom>
          <a:noFill/>
          <a:ln w="1905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r>
              <a:rPr lang="en-US" sz="1050" b="1" dirty="0"/>
              <a:t>International Human Solidarity Day</a:t>
            </a:r>
          </a:p>
          <a:p>
            <a:r>
              <a:rPr lang="en-US" sz="1050" b="1" dirty="0"/>
              <a:t>20 December </a:t>
            </a:r>
          </a:p>
        </p:txBody>
      </p:sp>
      <p:sp>
        <p:nvSpPr>
          <p:cNvPr id="4" name="Google Shape;151;p30"/>
          <p:cNvSpPr txBox="1"/>
          <p:nvPr/>
        </p:nvSpPr>
        <p:spPr>
          <a:xfrm>
            <a:off x="4579550" y="74380"/>
            <a:ext cx="4294800" cy="286200"/>
          </a:xfrm>
          <a:prstGeom prst="rect">
            <a:avLst/>
          </a:prstGeom>
          <a:noFill/>
          <a:ln w="1905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3354" y="2951356"/>
            <a:ext cx="2960996" cy="1726232"/>
          </a:xfrm>
          <a:prstGeom prst="rect">
            <a:avLst/>
          </a:prstGeom>
        </p:spPr>
      </p:pic>
    </p:spTree>
    <p:extLst>
      <p:ext uri="{BB962C8B-B14F-4D97-AF65-F5344CB8AC3E}">
        <p14:creationId xmlns:p14="http://schemas.microsoft.com/office/powerpoint/2010/main" val="23086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graphicFrame>
        <p:nvGraphicFramePr>
          <p:cNvPr id="150" name="Google Shape;150;p30"/>
          <p:cNvGraphicFramePr/>
          <p:nvPr>
            <p:extLst>
              <p:ext uri="{D42A27DB-BD31-4B8C-83A1-F6EECF244321}">
                <p14:modId xmlns:p14="http://schemas.microsoft.com/office/powerpoint/2010/main" val="4073901124"/>
              </p:ext>
            </p:extLst>
          </p:nvPr>
        </p:nvGraphicFramePr>
        <p:xfrm>
          <a:off x="284750" y="431762"/>
          <a:ext cx="8574500" cy="3419523"/>
        </p:xfrm>
        <a:graphic>
          <a:graphicData uri="http://schemas.openxmlformats.org/drawingml/2006/table">
            <a:tbl>
              <a:tblPr>
                <a:noFill/>
                <a:tableStyleId>{B348996E-4529-4E7F-90CA-9D8257E73D65}</a:tableStyleId>
              </a:tblPr>
              <a:tblGrid>
                <a:gridCol w="4287250">
                  <a:extLst>
                    <a:ext uri="{9D8B030D-6E8A-4147-A177-3AD203B41FA5}">
                      <a16:colId xmlns:a16="http://schemas.microsoft.com/office/drawing/2014/main" val="20000"/>
                    </a:ext>
                  </a:extLst>
                </a:gridCol>
                <a:gridCol w="4287250">
                  <a:extLst>
                    <a:ext uri="{9D8B030D-6E8A-4147-A177-3AD203B41FA5}">
                      <a16:colId xmlns:a16="http://schemas.microsoft.com/office/drawing/2014/main" val="20001"/>
                    </a:ext>
                  </a:extLst>
                </a:gridCol>
              </a:tblGrid>
              <a:tr h="2679581">
                <a:tc>
                  <a:txBody>
                    <a:bodyPr/>
                    <a:lstStyle/>
                    <a:p>
                      <a:pPr marL="0" marR="0" lvl="0" indent="0" algn="l" rtl="0">
                        <a:lnSpc>
                          <a:spcPct val="138000"/>
                        </a:lnSpc>
                        <a:spcBef>
                          <a:spcPts val="0"/>
                        </a:spcBef>
                        <a:spcAft>
                          <a:spcPts val="0"/>
                        </a:spcAft>
                        <a:buClr>
                          <a:srgbClr val="000000"/>
                        </a:buClr>
                        <a:buFont typeface="Arial"/>
                        <a:buNone/>
                      </a:pPr>
                      <a:r>
                        <a:rPr lang="en-US" sz="1050" b="1" u="none" strike="noStrike" cap="none" dirty="0" smtClean="0"/>
                        <a:t>English</a:t>
                      </a:r>
                      <a:endParaRPr sz="900" b="1" u="none" strike="noStrike" cap="none" dirty="0"/>
                    </a:p>
                    <a:p>
                      <a:r>
                        <a:rPr lang="en-US" sz="1400" b="0" i="0" u="none" strike="noStrike" cap="none" dirty="0" smtClean="0">
                          <a:solidFill>
                            <a:srgbClr val="000000"/>
                          </a:solidFill>
                          <a:effectLst/>
                          <a:latin typeface="Arial"/>
                          <a:ea typeface="Arial"/>
                          <a:cs typeface="Arial"/>
                          <a:sym typeface="Arial"/>
                        </a:rPr>
                        <a:t> </a:t>
                      </a:r>
                      <a:r>
                        <a:rPr lang="ar-AE" sz="1400" b="0" i="0" u="none" strike="noStrike" cap="none" dirty="0" smtClean="0">
                          <a:solidFill>
                            <a:srgbClr val="000000"/>
                          </a:solidFill>
                          <a:effectLst/>
                          <a:latin typeface="Arial"/>
                          <a:ea typeface="Arial"/>
                          <a:cs typeface="Arial"/>
                          <a:sym typeface="Arial"/>
                        </a:rPr>
                        <a:t/>
                      </a:r>
                      <a:br>
                        <a:rPr lang="ar-AE" sz="1400" b="0" i="0" u="none" strike="noStrike" cap="none" dirty="0" smtClean="0">
                          <a:solidFill>
                            <a:srgbClr val="000000"/>
                          </a:solidFill>
                          <a:effectLst/>
                          <a:latin typeface="Arial"/>
                          <a:ea typeface="Arial"/>
                          <a:cs typeface="Arial"/>
                          <a:sym typeface="Arial"/>
                        </a:rPr>
                      </a:br>
                      <a:r>
                        <a:rPr lang="en-US" sz="1400" b="0" i="0" u="none" strike="noStrike" cap="none" dirty="0" smtClean="0">
                          <a:solidFill>
                            <a:srgbClr val="000000"/>
                          </a:solidFill>
                          <a:effectLst/>
                          <a:latin typeface="Arial"/>
                          <a:ea typeface="Arial"/>
                          <a:cs typeface="Arial"/>
                          <a:sym typeface="Arial"/>
                        </a:rPr>
                        <a:t>Dubai attracts $21.66 billion of high-tech investments, this consequently earned the emirate the top rank globally in 2018 in the share of FDI in technology transfers like artificial intelligence (AI) and robotics.</a:t>
                      </a:r>
                    </a:p>
                    <a:p>
                      <a:r>
                        <a:rPr lang="en-US" sz="1400" b="0" i="0" u="none" strike="noStrike" cap="none" dirty="0" smtClean="0">
                          <a:solidFill>
                            <a:srgbClr val="000000"/>
                          </a:solidFill>
                          <a:effectLst/>
                          <a:latin typeface="Arial"/>
                          <a:ea typeface="Arial"/>
                          <a:cs typeface="Arial"/>
                          <a:sym typeface="Arial"/>
                        </a:rPr>
                        <a:t>https://www.tahawultech.com/region/uae/dubai-attracts-21-66-billion-of-high-tech-investments/</a:t>
                      </a:r>
                    </a:p>
                    <a:p>
                      <a:endParaRPr lang="en-US" sz="1400" b="0" i="0" u="none" strike="noStrike" cap="none" dirty="0" smtClean="0">
                        <a:solidFill>
                          <a:srgbClr val="000000"/>
                        </a:solidFill>
                        <a:effectLst/>
                        <a:latin typeface="Arial"/>
                        <a:ea typeface="Arial"/>
                        <a:cs typeface="Arial"/>
                        <a:sym typeface="Arial"/>
                      </a:endParaRPr>
                    </a:p>
                    <a:p>
                      <a:r>
                        <a:rPr lang="en-US" sz="1400" b="0" i="0" u="none" strike="noStrike" cap="none" dirty="0" smtClean="0">
                          <a:solidFill>
                            <a:srgbClr val="000000"/>
                          </a:solidFill>
                          <a:effectLst/>
                          <a:latin typeface="Arial"/>
                          <a:ea typeface="Arial"/>
                          <a:cs typeface="Arial"/>
                          <a:sym typeface="Arial"/>
                        </a:rPr>
                        <a:t>#</a:t>
                      </a:r>
                      <a:r>
                        <a:rPr lang="en-US" sz="1400" b="0" i="0" u="none" strike="noStrike" cap="none" dirty="0" err="1" smtClean="0">
                          <a:solidFill>
                            <a:srgbClr val="000000"/>
                          </a:solidFill>
                          <a:effectLst/>
                          <a:latin typeface="Arial"/>
                          <a:ea typeface="Arial"/>
                          <a:cs typeface="Arial"/>
                          <a:sym typeface="Arial"/>
                        </a:rPr>
                        <a:t>Emaratech</a:t>
                      </a:r>
                      <a:r>
                        <a:rPr lang="en-US" sz="1400" b="0" i="0" u="none" strike="noStrike" cap="none" dirty="0" smtClean="0">
                          <a:solidFill>
                            <a:srgbClr val="000000"/>
                          </a:solidFill>
                          <a:effectLst/>
                          <a:latin typeface="Arial"/>
                          <a:ea typeface="Arial"/>
                          <a:cs typeface="Arial"/>
                          <a:sym typeface="Arial"/>
                        </a:rPr>
                        <a:t> #Airport #Technology #Dubai #AI #</a:t>
                      </a:r>
                      <a:r>
                        <a:rPr lang="en-US" sz="1400" b="0" i="0" u="none" strike="noStrike" cap="none" dirty="0" err="1" smtClean="0">
                          <a:solidFill>
                            <a:srgbClr val="000000"/>
                          </a:solidFill>
                          <a:effectLst/>
                          <a:latin typeface="Arial"/>
                          <a:ea typeface="Arial"/>
                          <a:cs typeface="Arial"/>
                          <a:sym typeface="Arial"/>
                        </a:rPr>
                        <a:t>Smart_Dubai</a:t>
                      </a:r>
                      <a:endParaRPr sz="900" dirty="0">
                        <a:solidFill>
                          <a:schemeClr val="dk1"/>
                        </a:solidFill>
                      </a:endParaRPr>
                    </a:p>
                    <a:p>
                      <a:pPr marL="0" lvl="0" indent="0" algn="l" rtl="0">
                        <a:lnSpc>
                          <a:spcPct val="138000"/>
                        </a:lnSpc>
                        <a:spcBef>
                          <a:spcPts val="0"/>
                        </a:spcBef>
                        <a:spcAft>
                          <a:spcPts val="0"/>
                        </a:spcAft>
                        <a:buClr>
                          <a:schemeClr val="dk1"/>
                        </a:buClr>
                        <a:buSzPts val="1100"/>
                        <a:buFont typeface="Arial"/>
                        <a:buNone/>
                      </a:pPr>
                      <a:endParaRPr sz="900" dirty="0"/>
                    </a:p>
                  </a:txBody>
                  <a:tcPr marL="95250" marR="95250" marT="95250" marB="952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Font typeface="Arial"/>
                        <a:buNone/>
                      </a:pPr>
                      <a:r>
                        <a:rPr lang="en" sz="1050" b="1" u="none" strike="noStrike" cap="none" dirty="0" smtClean="0"/>
                        <a:t>Arabic</a:t>
                      </a:r>
                      <a:endParaRPr sz="900" b="1" u="none" strike="noStrike" cap="none" dirty="0"/>
                    </a:p>
                    <a:p>
                      <a:pPr marL="0" marR="0" lvl="0" indent="0" algn="r" defTabSz="914400" rtl="1" eaLnBrk="1" fontAlgn="auto" latinLnBrk="0" hangingPunct="1">
                        <a:lnSpc>
                          <a:spcPct val="138000"/>
                        </a:lnSpc>
                        <a:spcBef>
                          <a:spcPts val="0"/>
                        </a:spcBef>
                        <a:spcAft>
                          <a:spcPts val="0"/>
                        </a:spcAft>
                        <a:buClr>
                          <a:schemeClr val="dk1"/>
                        </a:buClr>
                        <a:buSzTx/>
                        <a:buFont typeface="Arial"/>
                        <a:buNone/>
                        <a:tabLst/>
                        <a:defRPr/>
                      </a:pPr>
                      <a:r>
                        <a:rPr lang="ar-SA" sz="1400" b="0" i="0" u="none" strike="noStrike" cap="none" dirty="0" smtClean="0">
                          <a:solidFill>
                            <a:srgbClr val="000000"/>
                          </a:solidFill>
                          <a:effectLst/>
                          <a:latin typeface="Arial"/>
                          <a:ea typeface="Arial"/>
                          <a:cs typeface="Arial"/>
                          <a:sym typeface="Arial"/>
                        </a:rPr>
                        <a:t>دبي تجذب استثمارات عالمية في مجال الذكاء الاصطناعي بقيمة </a:t>
                      </a:r>
                      <a:r>
                        <a:rPr lang="en-US" sz="1400" b="0" i="0" u="none" strike="noStrike" cap="none" dirty="0" smtClean="0">
                          <a:solidFill>
                            <a:srgbClr val="000000"/>
                          </a:solidFill>
                          <a:effectLst/>
                          <a:latin typeface="Arial"/>
                          <a:ea typeface="Arial"/>
                          <a:cs typeface="Arial"/>
                          <a:sym typeface="Arial"/>
                        </a:rPr>
                        <a:t>21.66</a:t>
                      </a:r>
                      <a:r>
                        <a:rPr lang="ar-AE" sz="1400" b="0" i="0" u="none" strike="noStrike" cap="none" dirty="0" smtClean="0">
                          <a:solidFill>
                            <a:srgbClr val="000000"/>
                          </a:solidFill>
                          <a:effectLst/>
                          <a:latin typeface="Arial"/>
                          <a:ea typeface="Arial"/>
                          <a:cs typeface="Arial"/>
                          <a:sym typeface="Arial"/>
                        </a:rPr>
                        <a:t> مليار دولار لتتصدر بذلك حصص الاستثمار العالمي في مجال التكنولوجيا للعام 2018 وفقاً لهيئة</a:t>
                      </a:r>
                      <a:r>
                        <a:rPr lang="ar-AE" sz="1400" b="0" i="0" u="none" strike="noStrike" cap="none" baseline="0" dirty="0" smtClean="0">
                          <a:solidFill>
                            <a:srgbClr val="000000"/>
                          </a:solidFill>
                          <a:effectLst/>
                          <a:latin typeface="Arial"/>
                          <a:ea typeface="Arial"/>
                          <a:cs typeface="Arial"/>
                          <a:sym typeface="Arial"/>
                        </a:rPr>
                        <a:t> الاستثمار الأجنبي المباشر </a:t>
                      </a:r>
                      <a:r>
                        <a:rPr lang="ar-AE" sz="1400" b="0" i="0" u="none" strike="noStrike" cap="none" dirty="0" smtClean="0">
                          <a:solidFill>
                            <a:srgbClr val="000000"/>
                          </a:solidFill>
                          <a:effectLst/>
                          <a:latin typeface="Arial"/>
                          <a:ea typeface="Arial"/>
                          <a:cs typeface="Arial"/>
                          <a:sym typeface="Arial"/>
                        </a:rPr>
                        <a:t>في مجال التكنولوجيا.</a:t>
                      </a:r>
                      <a:r>
                        <a:rPr lang="en-US" sz="1400" b="0" i="0" u="none" strike="noStrike" cap="none" dirty="0" smtClean="0">
                          <a:solidFill>
                            <a:srgbClr val="000000"/>
                          </a:solidFill>
                          <a:effectLst/>
                          <a:latin typeface="Arial"/>
                          <a:ea typeface="Arial"/>
                          <a:cs typeface="Arial"/>
                          <a:sym typeface="Arial"/>
                        </a:rPr>
                        <a:t> </a:t>
                      </a:r>
                      <a:r>
                        <a:rPr lang="ar-SA" sz="1400" b="0" i="0" u="none" strike="noStrike" cap="none" dirty="0" smtClean="0">
                          <a:solidFill>
                            <a:srgbClr val="000000"/>
                          </a:solidFill>
                          <a:effectLst/>
                          <a:latin typeface="Arial"/>
                          <a:ea typeface="Arial"/>
                          <a:cs typeface="Arial"/>
                          <a:sym typeface="Arial"/>
                        </a:rPr>
                        <a:t>#إماراتك #</a:t>
                      </a:r>
                      <a:r>
                        <a:rPr lang="ar-AE" sz="1400" b="0" i="0" u="none" strike="noStrike" cap="none" dirty="0" smtClean="0">
                          <a:solidFill>
                            <a:srgbClr val="000000"/>
                          </a:solidFill>
                          <a:effectLst/>
                          <a:latin typeface="Arial"/>
                          <a:ea typeface="Arial"/>
                          <a:cs typeface="Arial"/>
                          <a:sym typeface="Arial"/>
                        </a:rPr>
                        <a:t>مطارات</a:t>
                      </a:r>
                      <a:r>
                        <a:rPr lang="ar-AE" sz="1400" b="0" i="0" u="none" strike="noStrike" cap="none" baseline="0" dirty="0" smtClean="0">
                          <a:solidFill>
                            <a:srgbClr val="000000"/>
                          </a:solidFill>
                          <a:effectLst/>
                          <a:latin typeface="Arial"/>
                          <a:ea typeface="Arial"/>
                          <a:cs typeface="Arial"/>
                          <a:sym typeface="Arial"/>
                        </a:rPr>
                        <a:t> #الذكاء_الاصطناعي </a:t>
                      </a:r>
                      <a:r>
                        <a:rPr lang="ar-AE" sz="1400" b="0" i="0" u="none" strike="noStrike" cap="none" dirty="0" smtClean="0">
                          <a:solidFill>
                            <a:srgbClr val="000000"/>
                          </a:solidFill>
                          <a:effectLst/>
                          <a:latin typeface="Arial"/>
                          <a:ea typeface="Arial"/>
                          <a:cs typeface="Arial"/>
                          <a:sym typeface="Arial"/>
                        </a:rPr>
                        <a:t> #تكنولوجيا #دبي #دبي_الذكية</a:t>
                      </a:r>
                      <a:endParaRPr sz="900" dirty="0">
                        <a:solidFill>
                          <a:schemeClr val="dk1"/>
                        </a:solidFill>
                      </a:endParaRPr>
                    </a:p>
                    <a:p>
                      <a:pPr marL="0" lvl="0" indent="0" algn="l" rtl="0">
                        <a:lnSpc>
                          <a:spcPct val="138000"/>
                        </a:lnSpc>
                        <a:spcBef>
                          <a:spcPts val="0"/>
                        </a:spcBef>
                        <a:spcAft>
                          <a:spcPts val="0"/>
                        </a:spcAft>
                        <a:buClr>
                          <a:schemeClr val="dk1"/>
                        </a:buClr>
                        <a:buSzPts val="1100"/>
                        <a:buFont typeface="Arial"/>
                        <a:buNone/>
                      </a:pPr>
                      <a:endParaRPr sz="900" dirty="0"/>
                    </a:p>
                  </a:txBody>
                  <a:tcPr marL="95250" marR="95250" marT="95250" marB="952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71916">
                <a:tc gridSpan="2">
                  <a:txBody>
                    <a:bodyPr/>
                    <a:lstStyle/>
                    <a:p>
                      <a:pPr marL="0" marR="0" lvl="0" indent="0" algn="l" rtl="0">
                        <a:lnSpc>
                          <a:spcPct val="138000"/>
                        </a:lnSpc>
                        <a:spcBef>
                          <a:spcPts val="0"/>
                        </a:spcBef>
                        <a:spcAft>
                          <a:spcPts val="0"/>
                        </a:spcAft>
                        <a:buClr>
                          <a:srgbClr val="000000"/>
                        </a:buClr>
                        <a:buFont typeface="Arial"/>
                        <a:buNone/>
                      </a:pPr>
                      <a:r>
                        <a:rPr lang="en-US" sz="1050" b="1" dirty="0" smtClean="0"/>
                        <a:t>Visuals: We can use this image in</a:t>
                      </a:r>
                      <a:r>
                        <a:rPr lang="en-US" sz="1050" b="1" baseline="0" dirty="0" smtClean="0"/>
                        <a:t> the visual</a:t>
                      </a:r>
                      <a:endParaRPr sz="900" dirty="0">
                        <a:solidFill>
                          <a:schemeClr val="dk1"/>
                        </a:solidFill>
                      </a:endParaRPr>
                    </a:p>
                  </a:txBody>
                  <a:tcPr marL="95250" marR="95250" marT="95250" marB="952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151" name="Google Shape;151;p30"/>
          <p:cNvSpPr txBox="1"/>
          <p:nvPr/>
        </p:nvSpPr>
        <p:spPr>
          <a:xfrm>
            <a:off x="284750" y="74380"/>
            <a:ext cx="4294800" cy="286200"/>
          </a:xfrm>
          <a:prstGeom prst="rect">
            <a:avLst/>
          </a:prstGeom>
          <a:noFill/>
          <a:ln w="1905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lvl="0"/>
            <a:r>
              <a:rPr lang="en-US" sz="1200" b="1" dirty="0"/>
              <a:t>Dubai attracts $21.66 billion of high-tech investments</a:t>
            </a:r>
            <a:endParaRPr sz="1050" b="1" dirty="0"/>
          </a:p>
        </p:txBody>
      </p:sp>
      <p:sp>
        <p:nvSpPr>
          <p:cNvPr id="4" name="Google Shape;151;p30"/>
          <p:cNvSpPr txBox="1"/>
          <p:nvPr/>
        </p:nvSpPr>
        <p:spPr>
          <a:xfrm>
            <a:off x="4579550" y="74380"/>
            <a:ext cx="4294800" cy="286200"/>
          </a:xfrm>
          <a:prstGeom prst="rect">
            <a:avLst/>
          </a:prstGeom>
          <a:noFill/>
          <a:ln w="1905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4122" y="2547821"/>
            <a:ext cx="2857500" cy="1504950"/>
          </a:xfrm>
          <a:prstGeom prst="rect">
            <a:avLst/>
          </a:prstGeom>
        </p:spPr>
      </p:pic>
    </p:spTree>
    <p:extLst>
      <p:ext uri="{BB962C8B-B14F-4D97-AF65-F5344CB8AC3E}">
        <p14:creationId xmlns:p14="http://schemas.microsoft.com/office/powerpoint/2010/main" val="3742894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graphicFrame>
        <p:nvGraphicFramePr>
          <p:cNvPr id="150" name="Google Shape;150;p30"/>
          <p:cNvGraphicFramePr/>
          <p:nvPr>
            <p:extLst>
              <p:ext uri="{D42A27DB-BD31-4B8C-83A1-F6EECF244321}">
                <p14:modId xmlns:p14="http://schemas.microsoft.com/office/powerpoint/2010/main" val="1640375945"/>
              </p:ext>
            </p:extLst>
          </p:nvPr>
        </p:nvGraphicFramePr>
        <p:xfrm>
          <a:off x="206135" y="360373"/>
          <a:ext cx="8668215" cy="5036429"/>
        </p:xfrm>
        <a:graphic>
          <a:graphicData uri="http://schemas.openxmlformats.org/drawingml/2006/table">
            <a:tbl>
              <a:tblPr>
                <a:noFill/>
                <a:tableStyleId>{B348996E-4529-4E7F-90CA-9D8257E73D65}</a:tableStyleId>
              </a:tblPr>
              <a:tblGrid>
                <a:gridCol w="4389324">
                  <a:extLst>
                    <a:ext uri="{9D8B030D-6E8A-4147-A177-3AD203B41FA5}">
                      <a16:colId xmlns:a16="http://schemas.microsoft.com/office/drawing/2014/main" val="20000"/>
                    </a:ext>
                  </a:extLst>
                </a:gridCol>
                <a:gridCol w="4278891">
                  <a:extLst>
                    <a:ext uri="{9D8B030D-6E8A-4147-A177-3AD203B41FA5}">
                      <a16:colId xmlns:a16="http://schemas.microsoft.com/office/drawing/2014/main" val="20001"/>
                    </a:ext>
                  </a:extLst>
                </a:gridCol>
              </a:tblGrid>
              <a:tr h="3546054">
                <a:tc>
                  <a:txBody>
                    <a:bodyPr/>
                    <a:lstStyle/>
                    <a:p>
                      <a:pPr marL="0" marR="0" lvl="0" indent="0" algn="l" rtl="0">
                        <a:lnSpc>
                          <a:spcPct val="138000"/>
                        </a:lnSpc>
                        <a:spcBef>
                          <a:spcPts val="0"/>
                        </a:spcBef>
                        <a:spcAft>
                          <a:spcPts val="0"/>
                        </a:spcAft>
                        <a:buClr>
                          <a:srgbClr val="000000"/>
                        </a:buClr>
                        <a:buFont typeface="Arial"/>
                        <a:buNone/>
                      </a:pPr>
                      <a:r>
                        <a:rPr lang="en-US" sz="1050" b="1" u="none" strike="noStrike" cap="none" dirty="0" smtClean="0"/>
                        <a:t>English</a:t>
                      </a:r>
                      <a:endParaRPr sz="900" b="1" u="none" strike="noStrike" cap="none" dirty="0"/>
                    </a:p>
                    <a:p>
                      <a:pPr marL="0" lvl="0" indent="0" algn="l" rtl="0">
                        <a:lnSpc>
                          <a:spcPct val="138000"/>
                        </a:lnSpc>
                        <a:spcBef>
                          <a:spcPts val="0"/>
                        </a:spcBef>
                        <a:spcAft>
                          <a:spcPts val="0"/>
                        </a:spcAft>
                        <a:buClr>
                          <a:schemeClr val="dk1"/>
                        </a:buClr>
                        <a:buSzPts val="1100"/>
                        <a:buFont typeface="Arial"/>
                        <a:buNone/>
                      </a:pPr>
                      <a:r>
                        <a:rPr lang="en-US" sz="1400" b="0" i="0" u="none" strike="noStrike" cap="none" dirty="0" smtClean="0">
                          <a:solidFill>
                            <a:srgbClr val="000000"/>
                          </a:solidFill>
                          <a:effectLst/>
                          <a:latin typeface="Arial"/>
                          <a:ea typeface="Arial"/>
                          <a:cs typeface="Arial"/>
                          <a:sym typeface="Arial"/>
                        </a:rPr>
                        <a:t>UAE Resident? then always remember to bring your Emirates ID next time you’re travelling; you’ll be able speed through passport control in a second! The Smart Gate system developed by </a:t>
                      </a:r>
                      <a:r>
                        <a:rPr lang="en-US" sz="1400" b="0" i="0" u="none" strike="noStrike" cap="none" dirty="0" err="1" smtClean="0">
                          <a:solidFill>
                            <a:srgbClr val="000000"/>
                          </a:solidFill>
                          <a:effectLst/>
                          <a:latin typeface="Arial"/>
                          <a:ea typeface="Arial"/>
                          <a:cs typeface="Arial"/>
                          <a:sym typeface="Arial"/>
                        </a:rPr>
                        <a:t>emaratech</a:t>
                      </a:r>
                      <a:r>
                        <a:rPr lang="en-US" sz="1400" b="0" i="0" u="none" strike="noStrike" cap="none" dirty="0" smtClean="0">
                          <a:solidFill>
                            <a:srgbClr val="000000"/>
                          </a:solidFill>
                          <a:effectLst/>
                          <a:latin typeface="Arial"/>
                          <a:ea typeface="Arial"/>
                          <a:cs typeface="Arial"/>
                          <a:sym typeface="Arial"/>
                        </a:rPr>
                        <a:t>, is the first of its kind in the region, improving security as well as passenger convenience. What’s more, it’s completely free to use and no registration is required for Emirates ID cardholders – just scan and go!</a:t>
                      </a:r>
                      <a:r>
                        <a:rPr lang="ar-SA" sz="1400" b="0" i="0" u="none" strike="noStrike" cap="none" dirty="0" smtClean="0">
                          <a:solidFill>
                            <a:srgbClr val="000000"/>
                          </a:solidFill>
                          <a:effectLst/>
                          <a:latin typeface="Arial"/>
                          <a:ea typeface="Arial"/>
                          <a:cs typeface="Arial"/>
                          <a:sym typeface="Arial"/>
                        </a:rPr>
                        <a:t/>
                      </a:r>
                      <a:br>
                        <a:rPr lang="ar-SA" sz="1400" b="0" i="0" u="none" strike="noStrike" cap="none" dirty="0" smtClean="0">
                          <a:solidFill>
                            <a:srgbClr val="000000"/>
                          </a:solidFill>
                          <a:effectLst/>
                          <a:latin typeface="Arial"/>
                          <a:ea typeface="Arial"/>
                          <a:cs typeface="Arial"/>
                          <a:sym typeface="Arial"/>
                        </a:rPr>
                      </a:br>
                      <a:r>
                        <a:rPr lang="en-US" sz="1400" b="0" i="0" u="none" strike="noStrike" cap="none" dirty="0" smtClean="0">
                          <a:solidFill>
                            <a:srgbClr val="000000"/>
                          </a:solidFill>
                          <a:effectLst/>
                          <a:latin typeface="Arial"/>
                          <a:ea typeface="Arial"/>
                          <a:cs typeface="Arial"/>
                          <a:sym typeface="Arial"/>
                        </a:rPr>
                        <a:t>#</a:t>
                      </a:r>
                      <a:r>
                        <a:rPr lang="en-US" sz="1400" b="0" i="0" u="none" strike="noStrike" cap="none" dirty="0" err="1" smtClean="0">
                          <a:solidFill>
                            <a:srgbClr val="000000"/>
                          </a:solidFill>
                          <a:effectLst/>
                          <a:latin typeface="Arial"/>
                          <a:ea typeface="Arial"/>
                          <a:cs typeface="Arial"/>
                          <a:sym typeface="Arial"/>
                        </a:rPr>
                        <a:t>emaratech</a:t>
                      </a:r>
                      <a:r>
                        <a:rPr lang="en-US" sz="1400" b="0" i="0" u="none" strike="noStrike" cap="none" dirty="0" smtClean="0">
                          <a:solidFill>
                            <a:srgbClr val="000000"/>
                          </a:solidFill>
                          <a:effectLst/>
                          <a:latin typeface="Arial"/>
                          <a:ea typeface="Arial"/>
                          <a:cs typeface="Arial"/>
                          <a:sym typeface="Arial"/>
                        </a:rPr>
                        <a:t> #</a:t>
                      </a:r>
                      <a:r>
                        <a:rPr lang="en-US" sz="1400" b="0" i="0" u="none" strike="noStrike" cap="none" dirty="0" err="1" smtClean="0">
                          <a:solidFill>
                            <a:srgbClr val="000000"/>
                          </a:solidFill>
                          <a:effectLst/>
                          <a:latin typeface="Arial"/>
                          <a:ea typeface="Arial"/>
                          <a:cs typeface="Arial"/>
                          <a:sym typeface="Arial"/>
                        </a:rPr>
                        <a:t>smart_dubai</a:t>
                      </a:r>
                      <a:r>
                        <a:rPr lang="en-US" sz="1400" b="0" i="0" u="none" strike="noStrike" cap="none" dirty="0" smtClean="0">
                          <a:solidFill>
                            <a:srgbClr val="000000"/>
                          </a:solidFill>
                          <a:effectLst/>
                          <a:latin typeface="Arial"/>
                          <a:ea typeface="Arial"/>
                          <a:cs typeface="Arial"/>
                          <a:sym typeface="Arial"/>
                        </a:rPr>
                        <a:t> #</a:t>
                      </a:r>
                      <a:r>
                        <a:rPr lang="en-US" sz="1400" b="0" i="0" u="none" strike="noStrike" cap="none" dirty="0" err="1" smtClean="0">
                          <a:solidFill>
                            <a:srgbClr val="000000"/>
                          </a:solidFill>
                          <a:effectLst/>
                          <a:latin typeface="Arial"/>
                          <a:ea typeface="Arial"/>
                          <a:cs typeface="Arial"/>
                          <a:sym typeface="Arial"/>
                        </a:rPr>
                        <a:t>Smart_gates</a:t>
                      </a:r>
                      <a:r>
                        <a:rPr lang="en-US" sz="1400" b="0" i="0" u="none" strike="noStrike" cap="none" dirty="0" smtClean="0">
                          <a:solidFill>
                            <a:srgbClr val="000000"/>
                          </a:solidFill>
                          <a:effectLst/>
                          <a:latin typeface="Arial"/>
                          <a:ea typeface="Arial"/>
                          <a:cs typeface="Arial"/>
                          <a:sym typeface="Arial"/>
                        </a:rPr>
                        <a:t> #</a:t>
                      </a:r>
                      <a:r>
                        <a:rPr lang="en-US" sz="1400" b="0" i="0" u="none" strike="noStrike" cap="none" dirty="0" err="1" smtClean="0">
                          <a:solidFill>
                            <a:srgbClr val="000000"/>
                          </a:solidFill>
                          <a:effectLst/>
                          <a:latin typeface="Arial"/>
                          <a:ea typeface="Arial"/>
                          <a:cs typeface="Arial"/>
                          <a:sym typeface="Arial"/>
                        </a:rPr>
                        <a:t>Smart_Travel</a:t>
                      </a:r>
                      <a:r>
                        <a:rPr lang="en-US" sz="1400" b="0" i="0" u="none" strike="noStrike" cap="none" dirty="0" smtClean="0">
                          <a:solidFill>
                            <a:srgbClr val="000000"/>
                          </a:solidFill>
                          <a:effectLst/>
                          <a:latin typeface="Arial"/>
                          <a:ea typeface="Arial"/>
                          <a:cs typeface="Arial"/>
                          <a:sym typeface="Arial"/>
                        </a:rPr>
                        <a:t> #</a:t>
                      </a:r>
                      <a:r>
                        <a:rPr lang="en-US" sz="1400" b="0" i="0" u="none" strike="noStrike" cap="none" dirty="0" err="1" smtClean="0">
                          <a:solidFill>
                            <a:srgbClr val="000000"/>
                          </a:solidFill>
                          <a:effectLst/>
                          <a:latin typeface="Arial"/>
                          <a:ea typeface="Arial"/>
                          <a:cs typeface="Arial"/>
                          <a:sym typeface="Arial"/>
                        </a:rPr>
                        <a:t>Smart_government</a:t>
                      </a:r>
                      <a:r>
                        <a:rPr lang="en-US" sz="1400" b="0" i="0" u="none" strike="noStrike" cap="none" dirty="0" smtClean="0">
                          <a:solidFill>
                            <a:srgbClr val="000000"/>
                          </a:solidFill>
                          <a:effectLst/>
                          <a:latin typeface="Arial"/>
                          <a:ea typeface="Arial"/>
                          <a:cs typeface="Arial"/>
                          <a:sym typeface="Arial"/>
                        </a:rPr>
                        <a:t> #</a:t>
                      </a:r>
                      <a:r>
                        <a:rPr lang="en-US" sz="1400" b="0" i="0" u="none" strike="noStrike" cap="none" dirty="0" err="1" smtClean="0">
                          <a:solidFill>
                            <a:srgbClr val="000000"/>
                          </a:solidFill>
                          <a:effectLst/>
                          <a:latin typeface="Arial"/>
                          <a:ea typeface="Arial"/>
                          <a:cs typeface="Arial"/>
                          <a:sym typeface="Arial"/>
                        </a:rPr>
                        <a:t>Future_Accelerators</a:t>
                      </a:r>
                      <a:r>
                        <a:rPr lang="en-US" sz="1400" b="0" i="0" u="none" strike="noStrike" cap="none" dirty="0" smtClean="0">
                          <a:solidFill>
                            <a:srgbClr val="000000"/>
                          </a:solidFill>
                          <a:effectLst/>
                          <a:latin typeface="Arial"/>
                          <a:ea typeface="Arial"/>
                          <a:cs typeface="Arial"/>
                          <a:sym typeface="Arial"/>
                        </a:rPr>
                        <a:t> #technology</a:t>
                      </a:r>
                      <a:endParaRPr lang="ar-AE" sz="900" dirty="0" smtClean="0"/>
                    </a:p>
                    <a:p>
                      <a:pPr marL="0" lvl="0" indent="0" algn="l" rtl="0">
                        <a:lnSpc>
                          <a:spcPct val="138000"/>
                        </a:lnSpc>
                        <a:spcBef>
                          <a:spcPts val="0"/>
                        </a:spcBef>
                        <a:spcAft>
                          <a:spcPts val="0"/>
                        </a:spcAft>
                        <a:buClr>
                          <a:schemeClr val="dk1"/>
                        </a:buClr>
                        <a:buSzPts val="1100"/>
                        <a:buFont typeface="Arial"/>
                        <a:buNone/>
                      </a:pPr>
                      <a:endParaRPr lang="ar-AE" sz="900" dirty="0" smtClean="0"/>
                    </a:p>
                    <a:p>
                      <a:pPr marL="0" lvl="0" indent="0" algn="l" rtl="0">
                        <a:lnSpc>
                          <a:spcPct val="138000"/>
                        </a:lnSpc>
                        <a:spcBef>
                          <a:spcPts val="0"/>
                        </a:spcBef>
                        <a:spcAft>
                          <a:spcPts val="0"/>
                        </a:spcAft>
                        <a:buClr>
                          <a:schemeClr val="dk1"/>
                        </a:buClr>
                        <a:buSzPts val="1100"/>
                        <a:buFont typeface="Arial"/>
                        <a:buNone/>
                      </a:pPr>
                      <a:endParaRPr lang="ar-AE" sz="900" dirty="0" smtClean="0"/>
                    </a:p>
                  </a:txBody>
                  <a:tcPr marL="95250" marR="95250" marT="95250" marB="952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Font typeface="Arial"/>
                        <a:buNone/>
                      </a:pPr>
                      <a:r>
                        <a:rPr lang="en" sz="1050" b="1" u="none" strike="noStrike" cap="none" dirty="0" smtClean="0"/>
                        <a:t>Arabic</a:t>
                      </a:r>
                      <a:endParaRPr sz="900" b="1" u="none" strike="noStrike" cap="none" dirty="0"/>
                    </a:p>
                    <a:p>
                      <a:pPr marL="0" marR="0" lvl="0" indent="0" algn="r" defTabSz="914400" rtl="1" eaLnBrk="1" fontAlgn="auto" latinLnBrk="0" hangingPunct="1">
                        <a:lnSpc>
                          <a:spcPct val="138000"/>
                        </a:lnSpc>
                        <a:spcBef>
                          <a:spcPts val="0"/>
                        </a:spcBef>
                        <a:spcAft>
                          <a:spcPts val="0"/>
                        </a:spcAft>
                        <a:buClr>
                          <a:schemeClr val="dk1"/>
                        </a:buClr>
                        <a:buSzPts val="1100"/>
                        <a:buFont typeface="Arial"/>
                        <a:buNone/>
                        <a:tabLst/>
                        <a:defRPr/>
                      </a:pPr>
                      <a:r>
                        <a:rPr lang="ar-SA" sz="1400" b="0" i="0" u="none" strike="noStrike" cap="none" dirty="0" smtClean="0">
                          <a:solidFill>
                            <a:srgbClr val="000000"/>
                          </a:solidFill>
                          <a:effectLst/>
                          <a:latin typeface="Arial"/>
                          <a:ea typeface="Arial"/>
                          <a:cs typeface="Arial"/>
                          <a:sym typeface="Arial"/>
                        </a:rPr>
                        <a:t>إذا كنت مقيماً في دولة الإمارات العربية المتحدة، تذكّر أن تُحضر معك بطاقة هويتك في المرة المقبلة، لاستخدامها أثناء سفرك عبر مطار دبي الدولي، سوف تمكنك البوابات الذكي</a:t>
                      </a:r>
                      <a:r>
                        <a:rPr lang="ar-AE" sz="1400" b="0" i="0" u="none" strike="noStrike" cap="none" dirty="0" smtClean="0">
                          <a:solidFill>
                            <a:srgbClr val="000000"/>
                          </a:solidFill>
                          <a:effectLst/>
                          <a:latin typeface="Arial"/>
                          <a:ea typeface="Arial"/>
                          <a:cs typeface="Arial"/>
                          <a:sym typeface="Arial"/>
                        </a:rPr>
                        <a:t>ة التي تم تطويرها من قبل شركة إماراتك </a:t>
                      </a:r>
                      <a:r>
                        <a:rPr lang="ar-SA" sz="1400" b="0" i="0" u="none" strike="noStrike" cap="none" dirty="0" smtClean="0">
                          <a:solidFill>
                            <a:srgbClr val="000000"/>
                          </a:solidFill>
                          <a:effectLst/>
                          <a:latin typeface="Arial"/>
                          <a:ea typeface="Arial"/>
                          <a:cs typeface="Arial"/>
                          <a:sym typeface="Arial"/>
                        </a:rPr>
                        <a:t>من إنجاز إجراءات خروجك أو قدومك خلال عدة ثوان فقط، نظام البوابات الذكية الجديد يعتبر الأول من نوعه على مستوى الشرق الأوسط والذي يساهم في تسهيل إنجاز  إجراءات الدخول والمغادرة للمسافرين، بحيث لا يحتاج حاملو بطاقة الهوية إلى التسجيل مُسبقاً لكي يتمكنوا من الاستفادة من هذه الخدمة المجانية، فقط مرر بطاقتك عبر الجهاز وانطلق. </a:t>
                      </a:r>
                      <a:br>
                        <a:rPr lang="ar-SA" sz="1400" b="0" i="0" u="none" strike="noStrike" cap="none" dirty="0" smtClean="0">
                          <a:solidFill>
                            <a:srgbClr val="000000"/>
                          </a:solidFill>
                          <a:effectLst/>
                          <a:latin typeface="Arial"/>
                          <a:ea typeface="Arial"/>
                          <a:cs typeface="Arial"/>
                          <a:sym typeface="Arial"/>
                        </a:rPr>
                      </a:br>
                      <a:r>
                        <a:rPr lang="ar-SA" sz="1400" b="0" i="0" u="none" strike="noStrike" cap="none" dirty="0" smtClean="0">
                          <a:solidFill>
                            <a:srgbClr val="000000"/>
                          </a:solidFill>
                          <a:effectLst/>
                          <a:latin typeface="Arial"/>
                          <a:ea typeface="Arial"/>
                          <a:cs typeface="Arial"/>
                          <a:sym typeface="Arial"/>
                        </a:rPr>
                        <a:t>#إماراتك #</a:t>
                      </a:r>
                      <a:r>
                        <a:rPr lang="ar-AE" sz="1400" b="0" i="0" u="none" strike="noStrike" cap="none" dirty="0" smtClean="0">
                          <a:solidFill>
                            <a:srgbClr val="000000"/>
                          </a:solidFill>
                          <a:effectLst/>
                          <a:latin typeface="Arial"/>
                          <a:ea typeface="Arial"/>
                          <a:cs typeface="Arial"/>
                          <a:sym typeface="Arial"/>
                        </a:rPr>
                        <a:t>دبي_الذكية </a:t>
                      </a:r>
                      <a:r>
                        <a:rPr lang="ar-SA" sz="1400" b="0" i="0" u="none" strike="noStrike" cap="none" dirty="0" smtClean="0">
                          <a:solidFill>
                            <a:srgbClr val="000000"/>
                          </a:solidFill>
                          <a:effectLst/>
                          <a:latin typeface="Arial"/>
                          <a:ea typeface="Arial"/>
                          <a:cs typeface="Arial"/>
                          <a:sym typeface="Arial"/>
                        </a:rPr>
                        <a:t> #البوابات_الذكية   #السفر_الذكي #حكومة_ذكية  #مسرعات_دبي_المستقبل #</a:t>
                      </a:r>
                      <a:r>
                        <a:rPr lang="ar-AE" sz="1400" b="0" i="0" u="none" strike="noStrike" cap="none" dirty="0" smtClean="0">
                          <a:solidFill>
                            <a:srgbClr val="000000"/>
                          </a:solidFill>
                          <a:effectLst/>
                          <a:latin typeface="Arial"/>
                          <a:ea typeface="Arial"/>
                          <a:cs typeface="Arial"/>
                          <a:sym typeface="Arial"/>
                        </a:rPr>
                        <a:t>تكنولوجيا</a:t>
                      </a:r>
                      <a:endParaRPr lang="en-US" sz="1400" b="0" i="0" u="none" strike="noStrike" cap="none" dirty="0" smtClean="0">
                        <a:solidFill>
                          <a:srgbClr val="000000"/>
                        </a:solidFill>
                        <a:effectLst/>
                        <a:latin typeface="Arial"/>
                        <a:ea typeface="Arial"/>
                        <a:cs typeface="Arial"/>
                        <a:sym typeface="Arial"/>
                      </a:endParaRPr>
                    </a:p>
                    <a:p>
                      <a:pPr marL="0" lvl="0" indent="0" algn="r" rtl="0">
                        <a:lnSpc>
                          <a:spcPct val="138000"/>
                        </a:lnSpc>
                        <a:spcBef>
                          <a:spcPts val="0"/>
                        </a:spcBef>
                        <a:spcAft>
                          <a:spcPts val="0"/>
                        </a:spcAft>
                        <a:buClr>
                          <a:schemeClr val="dk1"/>
                        </a:buClr>
                        <a:buSzPts val="1100"/>
                        <a:buFont typeface="Arial"/>
                        <a:buNone/>
                      </a:pPr>
                      <a:endParaRPr lang="ar-AE" sz="1400" b="0" i="0" u="none" strike="noStrike" cap="none" baseline="0" dirty="0" smtClean="0">
                        <a:solidFill>
                          <a:srgbClr val="000000"/>
                        </a:solidFill>
                        <a:effectLst/>
                        <a:latin typeface="Arial"/>
                        <a:ea typeface="Arial"/>
                        <a:cs typeface="Arial"/>
                        <a:sym typeface="Arial"/>
                      </a:endParaRPr>
                    </a:p>
                  </a:txBody>
                  <a:tcPr marL="95250" marR="95250" marT="95250" marB="952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007544">
                <a:tc gridSpan="2">
                  <a:txBody>
                    <a:bodyPr/>
                    <a:lstStyle/>
                    <a:p>
                      <a:pPr marL="0" marR="0" lvl="0" indent="0" algn="l" rtl="0">
                        <a:lnSpc>
                          <a:spcPct val="138000"/>
                        </a:lnSpc>
                        <a:spcBef>
                          <a:spcPts val="0"/>
                        </a:spcBef>
                        <a:spcAft>
                          <a:spcPts val="0"/>
                        </a:spcAft>
                        <a:buClr>
                          <a:srgbClr val="000000"/>
                        </a:buClr>
                        <a:buFont typeface="Arial"/>
                        <a:buNone/>
                      </a:pPr>
                      <a:r>
                        <a:rPr lang="en-US" sz="1050" b="1" dirty="0" smtClean="0"/>
                        <a:t>Visuals: we can use something similar to this image and insert </a:t>
                      </a:r>
                      <a:r>
                        <a:rPr lang="en-US" sz="1050" b="1" baseline="0" dirty="0" err="1" smtClean="0"/>
                        <a:t>emaratech</a:t>
                      </a:r>
                      <a:r>
                        <a:rPr lang="en-US" sz="1050" b="1" baseline="0" dirty="0" smtClean="0"/>
                        <a:t> logo.</a:t>
                      </a:r>
                      <a:endParaRPr sz="900" b="1" dirty="0"/>
                    </a:p>
                    <a:p>
                      <a:pPr marL="0" lvl="0" indent="0" algn="l" rtl="0">
                        <a:lnSpc>
                          <a:spcPct val="138000"/>
                        </a:lnSpc>
                        <a:spcBef>
                          <a:spcPts val="0"/>
                        </a:spcBef>
                        <a:spcAft>
                          <a:spcPts val="0"/>
                        </a:spcAft>
                        <a:buClr>
                          <a:schemeClr val="dk1"/>
                        </a:buClr>
                        <a:buSzPts val="1100"/>
                        <a:buFont typeface="Arial"/>
                        <a:buNone/>
                      </a:pPr>
                      <a:endParaRPr sz="900" dirty="0">
                        <a:solidFill>
                          <a:schemeClr val="dk1"/>
                        </a:solidFill>
                      </a:endParaRPr>
                    </a:p>
                  </a:txBody>
                  <a:tcPr marL="95250" marR="95250" marT="95250" marB="952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151" name="Google Shape;151;p30"/>
          <p:cNvSpPr txBox="1"/>
          <p:nvPr/>
        </p:nvSpPr>
        <p:spPr>
          <a:xfrm>
            <a:off x="206135" y="74380"/>
            <a:ext cx="4294800" cy="286200"/>
          </a:xfrm>
          <a:prstGeom prst="rect">
            <a:avLst/>
          </a:prstGeom>
          <a:noFill/>
          <a:ln w="1905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lvl="0"/>
            <a:r>
              <a:rPr lang="en-US" sz="1200" b="1" dirty="0" smtClean="0"/>
              <a:t>Smart gate 1</a:t>
            </a:r>
            <a:endParaRPr sz="1200" b="1" dirty="0"/>
          </a:p>
        </p:txBody>
      </p:sp>
      <p:sp>
        <p:nvSpPr>
          <p:cNvPr id="4" name="Google Shape;151;p30"/>
          <p:cNvSpPr txBox="1"/>
          <p:nvPr/>
        </p:nvSpPr>
        <p:spPr>
          <a:xfrm>
            <a:off x="4579550" y="74380"/>
            <a:ext cx="4294800" cy="286200"/>
          </a:xfrm>
          <a:prstGeom prst="rect">
            <a:avLst/>
          </a:prstGeom>
          <a:noFill/>
          <a:ln w="1905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8753" y="3761678"/>
            <a:ext cx="3073558" cy="1084312"/>
          </a:xfrm>
          <a:prstGeom prst="rect">
            <a:avLst/>
          </a:prstGeom>
        </p:spPr>
      </p:pic>
    </p:spTree>
    <p:extLst>
      <p:ext uri="{BB962C8B-B14F-4D97-AF65-F5344CB8AC3E}">
        <p14:creationId xmlns:p14="http://schemas.microsoft.com/office/powerpoint/2010/main" val="364978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graphicFrame>
        <p:nvGraphicFramePr>
          <p:cNvPr id="150" name="Google Shape;150;p30"/>
          <p:cNvGraphicFramePr/>
          <p:nvPr>
            <p:extLst>
              <p:ext uri="{D42A27DB-BD31-4B8C-83A1-F6EECF244321}">
                <p14:modId xmlns:p14="http://schemas.microsoft.com/office/powerpoint/2010/main" val="132125593"/>
              </p:ext>
            </p:extLst>
          </p:nvPr>
        </p:nvGraphicFramePr>
        <p:xfrm>
          <a:off x="284750" y="431762"/>
          <a:ext cx="8574500" cy="3983403"/>
        </p:xfrm>
        <a:graphic>
          <a:graphicData uri="http://schemas.openxmlformats.org/drawingml/2006/table">
            <a:tbl>
              <a:tblPr>
                <a:noFill/>
                <a:tableStyleId>{B348996E-4529-4E7F-90CA-9D8257E73D65}</a:tableStyleId>
              </a:tblPr>
              <a:tblGrid>
                <a:gridCol w="4287250">
                  <a:extLst>
                    <a:ext uri="{9D8B030D-6E8A-4147-A177-3AD203B41FA5}">
                      <a16:colId xmlns:a16="http://schemas.microsoft.com/office/drawing/2014/main" val="20000"/>
                    </a:ext>
                  </a:extLst>
                </a:gridCol>
                <a:gridCol w="4287250">
                  <a:extLst>
                    <a:ext uri="{9D8B030D-6E8A-4147-A177-3AD203B41FA5}">
                      <a16:colId xmlns:a16="http://schemas.microsoft.com/office/drawing/2014/main" val="20001"/>
                    </a:ext>
                  </a:extLst>
                </a:gridCol>
              </a:tblGrid>
              <a:tr h="2679581">
                <a:tc>
                  <a:txBody>
                    <a:bodyPr/>
                    <a:lstStyle/>
                    <a:p>
                      <a:pPr marL="0" marR="0" lvl="0" indent="0" algn="l" rtl="0">
                        <a:lnSpc>
                          <a:spcPct val="138000"/>
                        </a:lnSpc>
                        <a:spcBef>
                          <a:spcPts val="0"/>
                        </a:spcBef>
                        <a:spcAft>
                          <a:spcPts val="0"/>
                        </a:spcAft>
                        <a:buClr>
                          <a:srgbClr val="000000"/>
                        </a:buClr>
                        <a:buFont typeface="Arial"/>
                        <a:buNone/>
                      </a:pPr>
                      <a:r>
                        <a:rPr lang="en-US" sz="1050" b="1" u="none" strike="noStrike" cap="none" dirty="0" smtClean="0"/>
                        <a:t>English</a:t>
                      </a:r>
                      <a:endParaRPr sz="900" b="1" u="none" strike="noStrike" cap="none" dirty="0"/>
                    </a:p>
                    <a:p>
                      <a:pPr marL="0" lvl="0" indent="0" algn="l" rtl="0">
                        <a:lnSpc>
                          <a:spcPct val="138000"/>
                        </a:lnSpc>
                        <a:spcBef>
                          <a:spcPts val="0"/>
                        </a:spcBef>
                        <a:spcAft>
                          <a:spcPts val="0"/>
                        </a:spcAft>
                        <a:buClr>
                          <a:schemeClr val="dk1"/>
                        </a:buClr>
                        <a:buSzPts val="1100"/>
                        <a:buFont typeface="Arial"/>
                        <a:buNone/>
                      </a:pPr>
                      <a:endParaRPr sz="900" dirty="0" smtClean="0"/>
                    </a:p>
                    <a:p>
                      <a:r>
                        <a:rPr lang="en-US" sz="1400" b="0" i="0" u="none" strike="noStrike" cap="none" dirty="0" err="1" smtClean="0">
                          <a:solidFill>
                            <a:srgbClr val="000000"/>
                          </a:solidFill>
                          <a:effectLst/>
                          <a:latin typeface="Arial"/>
                          <a:ea typeface="Arial"/>
                          <a:cs typeface="Arial"/>
                          <a:sym typeface="Arial"/>
                        </a:rPr>
                        <a:t>Blockchain</a:t>
                      </a:r>
                      <a:r>
                        <a:rPr lang="en-US" sz="1400" b="0" i="0" u="none" strike="noStrike" cap="none" dirty="0" smtClean="0">
                          <a:solidFill>
                            <a:srgbClr val="000000"/>
                          </a:solidFill>
                          <a:effectLst/>
                          <a:latin typeface="Arial"/>
                          <a:ea typeface="Arial"/>
                          <a:cs typeface="Arial"/>
                          <a:sym typeface="Arial"/>
                        </a:rPr>
                        <a:t> is fast emerging as the priority technology for future exploration among airport and airline according to new research released by SITA, </a:t>
                      </a:r>
                      <a:r>
                        <a:rPr lang="en-US" sz="1400" b="0" i="0" u="none" strike="noStrike" cap="none" dirty="0" err="1" smtClean="0">
                          <a:solidFill>
                            <a:srgbClr val="000000"/>
                          </a:solidFill>
                          <a:effectLst/>
                          <a:latin typeface="Arial"/>
                          <a:ea typeface="Arial"/>
                          <a:cs typeface="Arial"/>
                          <a:sym typeface="Arial"/>
                        </a:rPr>
                        <a:t>blockchain</a:t>
                      </a:r>
                      <a:r>
                        <a:rPr lang="en-US" sz="1400" b="0" i="0" u="none" strike="noStrike" cap="none" dirty="0" smtClean="0">
                          <a:solidFill>
                            <a:srgbClr val="000000"/>
                          </a:solidFill>
                          <a:effectLst/>
                          <a:latin typeface="Arial"/>
                          <a:ea typeface="Arial"/>
                          <a:cs typeface="Arial"/>
                          <a:sym typeface="Arial"/>
                        </a:rPr>
                        <a:t> offers multiple use cases ranging from passenger identification to ticketing, asset tracking and managing frequent flyers programs, all of which help the various stakeholders in the industry work better together,</a:t>
                      </a:r>
                      <a:r>
                        <a:rPr lang="en-US" sz="1400" b="0" i="0" u="none" strike="noStrike" cap="none" baseline="0" dirty="0" smtClean="0">
                          <a:solidFill>
                            <a:srgbClr val="000000"/>
                          </a:solidFill>
                          <a:effectLst/>
                          <a:latin typeface="Arial"/>
                          <a:ea typeface="Arial"/>
                          <a:cs typeface="Arial"/>
                          <a:sym typeface="Arial"/>
                        </a:rPr>
                        <a:t> for more information: </a:t>
                      </a:r>
                      <a:r>
                        <a:rPr lang="en-US" sz="1400" b="0" i="0" u="sng" strike="noStrike" cap="none" dirty="0" smtClean="0">
                          <a:solidFill>
                            <a:srgbClr val="000000"/>
                          </a:solidFill>
                          <a:effectLst/>
                          <a:latin typeface="Arial"/>
                          <a:ea typeface="Arial"/>
                          <a:cs typeface="Arial"/>
                          <a:sym typeface="Arial"/>
                          <a:hlinkClick r:id="rId3"/>
                        </a:rPr>
                        <a:t>https://www.tahawultech.com/industry/travel-hospitality/blockchain-emerging-tech-airlines-airport-sita/</a:t>
                      </a:r>
                      <a:endParaRPr lang="en-US" sz="1400" b="0" i="0" u="none" strike="noStrike" cap="none" dirty="0" smtClean="0">
                        <a:solidFill>
                          <a:srgbClr val="000000"/>
                        </a:solidFill>
                        <a:effectLst/>
                        <a:latin typeface="Arial"/>
                        <a:ea typeface="Arial"/>
                        <a:cs typeface="Arial"/>
                        <a:sym typeface="Arial"/>
                      </a:endParaRPr>
                    </a:p>
                    <a:p>
                      <a:r>
                        <a:rPr lang="en-US" sz="1400" b="0" i="0" u="none" strike="noStrike" cap="none" dirty="0" smtClean="0">
                          <a:solidFill>
                            <a:srgbClr val="000000"/>
                          </a:solidFill>
                          <a:effectLst/>
                          <a:latin typeface="Arial"/>
                          <a:ea typeface="Arial"/>
                          <a:cs typeface="Arial"/>
                          <a:sym typeface="Arial"/>
                        </a:rPr>
                        <a:t>#</a:t>
                      </a:r>
                      <a:r>
                        <a:rPr lang="en-US" sz="1400" b="0" i="0" u="none" strike="noStrike" cap="none" dirty="0" err="1" smtClean="0">
                          <a:solidFill>
                            <a:srgbClr val="000000"/>
                          </a:solidFill>
                          <a:effectLst/>
                          <a:latin typeface="Arial"/>
                          <a:ea typeface="Arial"/>
                          <a:cs typeface="Arial"/>
                          <a:sym typeface="Arial"/>
                        </a:rPr>
                        <a:t>emaratech</a:t>
                      </a:r>
                      <a:r>
                        <a:rPr lang="en-US" sz="1400" b="0" i="0" u="none" strike="noStrike" cap="none" dirty="0" smtClean="0">
                          <a:solidFill>
                            <a:srgbClr val="000000"/>
                          </a:solidFill>
                          <a:effectLst/>
                          <a:latin typeface="Arial"/>
                          <a:ea typeface="Arial"/>
                          <a:cs typeface="Arial"/>
                          <a:sym typeface="Arial"/>
                        </a:rPr>
                        <a:t> #</a:t>
                      </a:r>
                      <a:r>
                        <a:rPr lang="en-US" sz="1400" b="0" i="0" u="none" strike="noStrike" cap="none" dirty="0" err="1" smtClean="0">
                          <a:solidFill>
                            <a:srgbClr val="000000"/>
                          </a:solidFill>
                          <a:effectLst/>
                          <a:latin typeface="Arial"/>
                          <a:ea typeface="Arial"/>
                          <a:cs typeface="Arial"/>
                          <a:sym typeface="Arial"/>
                        </a:rPr>
                        <a:t>Blockchain</a:t>
                      </a:r>
                      <a:r>
                        <a:rPr lang="en-US" sz="1400" b="0" i="0" u="none" strike="noStrike" cap="none" dirty="0" smtClean="0">
                          <a:solidFill>
                            <a:srgbClr val="000000"/>
                          </a:solidFill>
                          <a:effectLst/>
                          <a:latin typeface="Arial"/>
                          <a:ea typeface="Arial"/>
                          <a:cs typeface="Arial"/>
                          <a:sym typeface="Arial"/>
                        </a:rPr>
                        <a:t> #Airports #</a:t>
                      </a:r>
                      <a:r>
                        <a:rPr lang="en-US" sz="1400" b="0" i="0" u="none" strike="noStrike" cap="none" dirty="0" err="1" smtClean="0">
                          <a:solidFill>
                            <a:srgbClr val="000000"/>
                          </a:solidFill>
                          <a:effectLst/>
                          <a:latin typeface="Arial"/>
                          <a:ea typeface="Arial"/>
                          <a:cs typeface="Arial"/>
                          <a:sym typeface="Arial"/>
                        </a:rPr>
                        <a:t>smart_Travel</a:t>
                      </a:r>
                      <a:r>
                        <a:rPr lang="en-US" sz="1400" b="0" i="0" u="none" strike="noStrike" cap="none" dirty="0" smtClean="0">
                          <a:solidFill>
                            <a:srgbClr val="000000"/>
                          </a:solidFill>
                          <a:effectLst/>
                          <a:latin typeface="Arial"/>
                          <a:ea typeface="Arial"/>
                          <a:cs typeface="Arial"/>
                          <a:sym typeface="Arial"/>
                        </a:rPr>
                        <a:t> #</a:t>
                      </a:r>
                      <a:r>
                        <a:rPr lang="en-US" sz="1400" b="0" i="0" u="none" strike="noStrike" cap="none" dirty="0" err="1" smtClean="0">
                          <a:solidFill>
                            <a:srgbClr val="000000"/>
                          </a:solidFill>
                          <a:effectLst/>
                          <a:latin typeface="Arial"/>
                          <a:ea typeface="Arial"/>
                          <a:cs typeface="Arial"/>
                          <a:sym typeface="Arial"/>
                        </a:rPr>
                        <a:t>Smart_Dubai</a:t>
                      </a:r>
                      <a:endParaRPr lang="en-US" sz="1400" b="0" i="0" u="none" strike="noStrike" cap="none" dirty="0" smtClean="0">
                        <a:solidFill>
                          <a:srgbClr val="000000"/>
                        </a:solidFill>
                        <a:effectLst/>
                        <a:latin typeface="Arial"/>
                        <a:ea typeface="Arial"/>
                        <a:cs typeface="Arial"/>
                        <a:sym typeface="Arial"/>
                      </a:endParaRPr>
                    </a:p>
                    <a:p>
                      <a:endParaRPr sz="900" dirty="0"/>
                    </a:p>
                  </a:txBody>
                  <a:tcPr marL="95250" marR="95250" marT="95250" marB="952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Font typeface="Arial"/>
                        <a:buNone/>
                      </a:pPr>
                      <a:r>
                        <a:rPr lang="en" sz="1050" b="1" u="none" strike="noStrike" cap="none" dirty="0" smtClean="0"/>
                        <a:t>Arabic</a:t>
                      </a:r>
                      <a:endParaRPr sz="900" b="1" u="none" strike="noStrike" cap="none" dirty="0"/>
                    </a:p>
                    <a:p>
                      <a:pPr marL="0" marR="0" lvl="0" indent="0" algn="l" rtl="0">
                        <a:lnSpc>
                          <a:spcPct val="115000"/>
                        </a:lnSpc>
                        <a:spcBef>
                          <a:spcPts val="0"/>
                        </a:spcBef>
                        <a:spcAft>
                          <a:spcPts val="0"/>
                        </a:spcAft>
                        <a:buClr>
                          <a:schemeClr val="dk1"/>
                        </a:buClr>
                        <a:buFont typeface="Arial"/>
                        <a:buNone/>
                      </a:pPr>
                      <a:endParaRPr sz="900" dirty="0"/>
                    </a:p>
                    <a:p>
                      <a:pPr algn="r" rtl="1"/>
                      <a:r>
                        <a:rPr lang="en-US" sz="1400" b="0" i="0" u="none" strike="noStrike" cap="none" dirty="0" smtClean="0">
                          <a:solidFill>
                            <a:srgbClr val="000000"/>
                          </a:solidFill>
                          <a:effectLst/>
                          <a:latin typeface="Arial"/>
                          <a:ea typeface="Arial"/>
                          <a:cs typeface="Arial"/>
                          <a:sym typeface="Arial"/>
                        </a:rPr>
                        <a:t/>
                      </a:r>
                      <a:br>
                        <a:rPr lang="en-US" sz="1400" b="0" i="0" u="none" strike="noStrike" cap="none" dirty="0" smtClean="0">
                          <a:solidFill>
                            <a:srgbClr val="000000"/>
                          </a:solidFill>
                          <a:effectLst/>
                          <a:latin typeface="Arial"/>
                          <a:ea typeface="Arial"/>
                          <a:cs typeface="Arial"/>
                          <a:sym typeface="Arial"/>
                        </a:rPr>
                      </a:br>
                      <a:r>
                        <a:rPr lang="ar-AE" sz="1400" b="0" i="0" u="none" strike="noStrike" cap="none" dirty="0" smtClean="0">
                          <a:solidFill>
                            <a:srgbClr val="000000"/>
                          </a:solidFill>
                          <a:effectLst/>
                          <a:latin typeface="Arial"/>
                          <a:ea typeface="Arial"/>
                          <a:cs typeface="Arial"/>
                          <a:sym typeface="Arial"/>
                        </a:rPr>
                        <a:t>تشهد تقنية بلوك تشين نمواً كبيراً كتقنية رئيسة في تشغيل وإدارة السفر الذكي وعاملاً مشتركاً للريادة بين شركات الطيران والمطارات وفقاً لدراسة جديدة أجرتها منظمة </a:t>
                      </a:r>
                      <a:r>
                        <a:rPr lang="en-US" sz="1400" b="0" i="0" u="none" strike="noStrike" cap="none" dirty="0" smtClean="0">
                          <a:solidFill>
                            <a:srgbClr val="000000"/>
                          </a:solidFill>
                          <a:effectLst/>
                          <a:latin typeface="Arial"/>
                          <a:ea typeface="Arial"/>
                          <a:cs typeface="Arial"/>
                          <a:sym typeface="Arial"/>
                        </a:rPr>
                        <a:t>SITA</a:t>
                      </a:r>
                      <a:r>
                        <a:rPr lang="ar-AE" sz="1400" b="0" i="0" u="none" strike="noStrike" cap="none" dirty="0" smtClean="0">
                          <a:solidFill>
                            <a:srgbClr val="000000"/>
                          </a:solidFill>
                          <a:effectLst/>
                          <a:latin typeface="Arial"/>
                          <a:ea typeface="Arial"/>
                          <a:cs typeface="Arial"/>
                          <a:sym typeface="Arial"/>
                        </a:rPr>
                        <a:t> للأبحاث، توفر تقنية بلوك تشين في مجال السفر الذكي خدمات عديدة بدءاً من إصدار التذاكر وتتبع الرحلات وإدارة برامج المسافرالدائم مم يعود بالنفع على صناعة الصفر الذكي بشكل عام،</a:t>
                      </a:r>
                      <a:r>
                        <a:rPr lang="ar-AE" sz="1400" b="0" i="0" u="none" strike="noStrike" cap="none" baseline="0" dirty="0" smtClean="0">
                          <a:solidFill>
                            <a:srgbClr val="000000"/>
                          </a:solidFill>
                          <a:effectLst/>
                          <a:latin typeface="Arial"/>
                          <a:ea typeface="Arial"/>
                          <a:cs typeface="Arial"/>
                          <a:sym typeface="Arial"/>
                        </a:rPr>
                        <a:t> تعرفوا على المزيد عبر الرابط التالي</a:t>
                      </a:r>
                      <a:r>
                        <a:rPr lang="en-US" sz="1400" b="0" i="0" u="none" strike="noStrike" cap="none" baseline="0" dirty="0" smtClean="0">
                          <a:solidFill>
                            <a:srgbClr val="000000"/>
                          </a:solidFill>
                          <a:effectLst/>
                          <a:latin typeface="Arial"/>
                          <a:ea typeface="Arial"/>
                          <a:cs typeface="Arial"/>
                          <a:sym typeface="Arial"/>
                        </a:rPr>
                        <a:t>:</a:t>
                      </a:r>
                      <a:br>
                        <a:rPr lang="en-US" sz="1400" b="0" i="0" u="none" strike="noStrike" cap="none" baseline="0" dirty="0" smtClean="0">
                          <a:solidFill>
                            <a:srgbClr val="000000"/>
                          </a:solidFill>
                          <a:effectLst/>
                          <a:latin typeface="Arial"/>
                          <a:ea typeface="Arial"/>
                          <a:cs typeface="Arial"/>
                          <a:sym typeface="Arial"/>
                        </a:rPr>
                      </a:br>
                      <a:r>
                        <a:rPr lang="en-US" sz="1400" b="0" i="0" u="none" strike="noStrike" cap="none" baseline="0" dirty="0" smtClean="0">
                          <a:solidFill>
                            <a:srgbClr val="000000"/>
                          </a:solidFill>
                          <a:effectLst/>
                          <a:latin typeface="Arial"/>
                          <a:ea typeface="Arial"/>
                          <a:cs typeface="Arial"/>
                          <a:sym typeface="Arial"/>
                        </a:rPr>
                        <a:t/>
                      </a:r>
                      <a:br>
                        <a:rPr lang="en-US" sz="1400" b="0" i="0" u="none" strike="noStrike" cap="none" baseline="0" dirty="0" smtClean="0">
                          <a:solidFill>
                            <a:srgbClr val="000000"/>
                          </a:solidFill>
                          <a:effectLst/>
                          <a:latin typeface="Arial"/>
                          <a:ea typeface="Arial"/>
                          <a:cs typeface="Arial"/>
                          <a:sym typeface="Arial"/>
                        </a:rPr>
                      </a:br>
                      <a:endParaRPr lang="en-US" sz="1400" b="0" i="0" u="none" strike="noStrike" cap="none" dirty="0" smtClean="0">
                        <a:solidFill>
                          <a:srgbClr val="000000"/>
                        </a:solidFill>
                        <a:effectLst/>
                        <a:latin typeface="Arial"/>
                        <a:ea typeface="Arial"/>
                        <a:cs typeface="Arial"/>
                        <a:sym typeface="Arial"/>
                      </a:endParaRPr>
                    </a:p>
                    <a:p>
                      <a:pPr algn="r" rtl="1"/>
                      <a:r>
                        <a:rPr lang="ar-AE" sz="1400" b="0" i="0" u="none" strike="noStrike" cap="none" dirty="0" smtClean="0">
                          <a:solidFill>
                            <a:srgbClr val="000000"/>
                          </a:solidFill>
                          <a:effectLst/>
                          <a:latin typeface="Arial"/>
                          <a:ea typeface="Arial"/>
                          <a:cs typeface="Arial"/>
                          <a:sym typeface="Arial"/>
                        </a:rPr>
                        <a:t>#إماراتك #بلوك_تشين #مطارات #السفر_الذكي #دبي_الذكية</a:t>
                      </a:r>
                      <a:endParaRPr lang="en-US" sz="1400" b="0" i="0" u="none" strike="noStrike" cap="none" dirty="0" smtClean="0">
                        <a:solidFill>
                          <a:srgbClr val="000000"/>
                        </a:solidFill>
                        <a:effectLst/>
                        <a:latin typeface="Arial"/>
                        <a:ea typeface="Arial"/>
                        <a:cs typeface="Arial"/>
                        <a:sym typeface="Arial"/>
                      </a:endParaRPr>
                    </a:p>
                    <a:p>
                      <a:pPr algn="r" rtl="1"/>
                      <a:endParaRPr lang="en-US" sz="1400" b="0" i="0" u="none" strike="noStrike" cap="none" dirty="0" smtClean="0">
                        <a:solidFill>
                          <a:srgbClr val="000000"/>
                        </a:solidFill>
                        <a:effectLst/>
                        <a:latin typeface="Arial"/>
                        <a:ea typeface="Arial"/>
                        <a:cs typeface="Arial"/>
                        <a:sym typeface="Arial"/>
                      </a:endParaRPr>
                    </a:p>
                    <a:p>
                      <a:pPr marL="0" lvl="0" indent="0" algn="l" rtl="0">
                        <a:lnSpc>
                          <a:spcPct val="138000"/>
                        </a:lnSpc>
                        <a:spcBef>
                          <a:spcPts val="0"/>
                        </a:spcBef>
                        <a:spcAft>
                          <a:spcPts val="0"/>
                        </a:spcAft>
                        <a:buClr>
                          <a:schemeClr val="dk1"/>
                        </a:buClr>
                        <a:buSzPts val="1100"/>
                        <a:buFont typeface="Arial"/>
                        <a:buNone/>
                      </a:pPr>
                      <a:endParaRPr sz="900" dirty="0"/>
                    </a:p>
                  </a:txBody>
                  <a:tcPr marL="95250" marR="95250" marT="95250" marB="952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71916">
                <a:tc gridSpan="2">
                  <a:txBody>
                    <a:bodyPr/>
                    <a:lstStyle/>
                    <a:p>
                      <a:pPr marL="0" marR="0" lvl="0" indent="0" algn="l" rtl="0">
                        <a:lnSpc>
                          <a:spcPct val="138000"/>
                        </a:lnSpc>
                        <a:spcBef>
                          <a:spcPts val="0"/>
                        </a:spcBef>
                        <a:spcAft>
                          <a:spcPts val="0"/>
                        </a:spcAft>
                        <a:buClr>
                          <a:srgbClr val="000000"/>
                        </a:buClr>
                        <a:buFont typeface="Arial"/>
                        <a:buNone/>
                      </a:pPr>
                      <a:r>
                        <a:rPr lang="en-US" sz="1050" b="1" dirty="0" smtClean="0"/>
                        <a:t>Visuals: </a:t>
                      </a:r>
                      <a:r>
                        <a:rPr lang="en-US" sz="900" b="1" dirty="0" smtClean="0"/>
                        <a:t>we can use something similar to this image</a:t>
                      </a:r>
                      <a:endParaRPr sz="900" dirty="0">
                        <a:solidFill>
                          <a:schemeClr val="dk1"/>
                        </a:solidFill>
                      </a:endParaRPr>
                    </a:p>
                  </a:txBody>
                  <a:tcPr marL="95250" marR="95250" marT="95250" marB="952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151" name="Google Shape;151;p30"/>
          <p:cNvSpPr txBox="1"/>
          <p:nvPr/>
        </p:nvSpPr>
        <p:spPr>
          <a:xfrm>
            <a:off x="284750" y="74173"/>
            <a:ext cx="4294800" cy="286200"/>
          </a:xfrm>
          <a:prstGeom prst="rect">
            <a:avLst/>
          </a:prstGeom>
          <a:noFill/>
          <a:ln w="1905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lvl="0"/>
            <a:r>
              <a:rPr lang="en-US" sz="1200" b="1" dirty="0" err="1" smtClean="0"/>
              <a:t>Blockchain</a:t>
            </a:r>
            <a:r>
              <a:rPr lang="en-US" sz="1200" b="1" dirty="0" smtClean="0"/>
              <a:t> and Airports</a:t>
            </a:r>
            <a:endParaRPr sz="1200" b="1" dirty="0"/>
          </a:p>
        </p:txBody>
      </p:sp>
      <p:sp>
        <p:nvSpPr>
          <p:cNvPr id="4" name="Google Shape;151;p30"/>
          <p:cNvSpPr txBox="1"/>
          <p:nvPr/>
        </p:nvSpPr>
        <p:spPr>
          <a:xfrm>
            <a:off x="4579550" y="74380"/>
            <a:ext cx="4294800" cy="286200"/>
          </a:xfrm>
          <a:prstGeom prst="rect">
            <a:avLst/>
          </a:prstGeom>
          <a:noFill/>
          <a:ln w="1905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b="1"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2484" y="3404839"/>
            <a:ext cx="2390471" cy="1205144"/>
          </a:xfrm>
          <a:prstGeom prst="rect">
            <a:avLst/>
          </a:prstGeom>
        </p:spPr>
      </p:pic>
    </p:spTree>
    <p:extLst>
      <p:ext uri="{BB962C8B-B14F-4D97-AF65-F5344CB8AC3E}">
        <p14:creationId xmlns:p14="http://schemas.microsoft.com/office/powerpoint/2010/main" val="1641990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graphicFrame>
        <p:nvGraphicFramePr>
          <p:cNvPr id="150" name="Google Shape;150;p30"/>
          <p:cNvGraphicFramePr/>
          <p:nvPr>
            <p:extLst>
              <p:ext uri="{D42A27DB-BD31-4B8C-83A1-F6EECF244321}">
                <p14:modId xmlns:p14="http://schemas.microsoft.com/office/powerpoint/2010/main" val="4099492727"/>
              </p:ext>
            </p:extLst>
          </p:nvPr>
        </p:nvGraphicFramePr>
        <p:xfrm>
          <a:off x="284750" y="431762"/>
          <a:ext cx="8574500" cy="4224830"/>
        </p:xfrm>
        <a:graphic>
          <a:graphicData uri="http://schemas.openxmlformats.org/drawingml/2006/table">
            <a:tbl>
              <a:tblPr>
                <a:noFill/>
                <a:tableStyleId>{B348996E-4529-4E7F-90CA-9D8257E73D65}</a:tableStyleId>
              </a:tblPr>
              <a:tblGrid>
                <a:gridCol w="4287250">
                  <a:extLst>
                    <a:ext uri="{9D8B030D-6E8A-4147-A177-3AD203B41FA5}">
                      <a16:colId xmlns:a16="http://schemas.microsoft.com/office/drawing/2014/main" val="20000"/>
                    </a:ext>
                  </a:extLst>
                </a:gridCol>
                <a:gridCol w="4287250">
                  <a:extLst>
                    <a:ext uri="{9D8B030D-6E8A-4147-A177-3AD203B41FA5}">
                      <a16:colId xmlns:a16="http://schemas.microsoft.com/office/drawing/2014/main" val="20001"/>
                    </a:ext>
                  </a:extLst>
                </a:gridCol>
              </a:tblGrid>
              <a:tr h="2679581">
                <a:tc>
                  <a:txBody>
                    <a:bodyPr/>
                    <a:lstStyle/>
                    <a:p>
                      <a:pPr marL="0" marR="0" lvl="0" indent="0" algn="l" rtl="0">
                        <a:lnSpc>
                          <a:spcPct val="138000"/>
                        </a:lnSpc>
                        <a:spcBef>
                          <a:spcPts val="0"/>
                        </a:spcBef>
                        <a:spcAft>
                          <a:spcPts val="0"/>
                        </a:spcAft>
                        <a:buClr>
                          <a:srgbClr val="000000"/>
                        </a:buClr>
                        <a:buFont typeface="Arial"/>
                        <a:buNone/>
                      </a:pPr>
                      <a:r>
                        <a:rPr lang="en-US" sz="1050" b="1" u="none" strike="noStrike" cap="none" dirty="0" smtClean="0"/>
                        <a:t>English</a:t>
                      </a:r>
                      <a:endParaRPr sz="900" b="1" u="none" strike="noStrike" cap="none" dirty="0"/>
                    </a:p>
                    <a:p>
                      <a:r>
                        <a:rPr lang="en-US" sz="1400" b="0" i="0" u="none" strike="noStrike" cap="none" dirty="0" smtClean="0">
                          <a:solidFill>
                            <a:srgbClr val="000000"/>
                          </a:solidFill>
                          <a:effectLst/>
                          <a:latin typeface="Arial"/>
                          <a:ea typeface="Arial"/>
                          <a:cs typeface="Arial"/>
                          <a:sym typeface="Arial"/>
                        </a:rPr>
                        <a:t>With simple easy steps, get the new travel experience using the new smart gates developed by </a:t>
                      </a:r>
                      <a:r>
                        <a:rPr lang="en-US" sz="1400" b="0" i="0" u="none" strike="noStrike" cap="none" dirty="0" err="1" smtClean="0">
                          <a:solidFill>
                            <a:srgbClr val="000000"/>
                          </a:solidFill>
                          <a:effectLst/>
                          <a:latin typeface="Arial"/>
                          <a:ea typeface="Arial"/>
                          <a:cs typeface="Arial"/>
                          <a:sym typeface="Arial"/>
                        </a:rPr>
                        <a:t>emaratech</a:t>
                      </a:r>
                      <a:r>
                        <a:rPr lang="en-US" sz="1400" b="0" i="0" u="none" strike="noStrike" cap="none" dirty="0" smtClean="0">
                          <a:solidFill>
                            <a:srgbClr val="000000"/>
                          </a:solidFill>
                          <a:effectLst/>
                          <a:latin typeface="Arial"/>
                          <a:ea typeface="Arial"/>
                          <a:cs typeface="Arial"/>
                          <a:sym typeface="Arial"/>
                        </a:rPr>
                        <a:t> at UAE airports.</a:t>
                      </a:r>
                      <a:br>
                        <a:rPr lang="en-US" sz="1400" b="0" i="0" u="none" strike="noStrike" cap="none" dirty="0" smtClean="0">
                          <a:solidFill>
                            <a:srgbClr val="000000"/>
                          </a:solidFill>
                          <a:effectLst/>
                          <a:latin typeface="Arial"/>
                          <a:ea typeface="Arial"/>
                          <a:cs typeface="Arial"/>
                          <a:sym typeface="Arial"/>
                        </a:rPr>
                      </a:br>
                      <a:r>
                        <a:rPr lang="en-US" sz="1400" b="0" i="0" u="none" strike="noStrike" cap="none" dirty="0" smtClean="0">
                          <a:solidFill>
                            <a:srgbClr val="000000"/>
                          </a:solidFill>
                          <a:effectLst/>
                          <a:latin typeface="Arial"/>
                          <a:ea typeface="Arial"/>
                          <a:cs typeface="Arial"/>
                          <a:sym typeface="Arial"/>
                        </a:rPr>
                        <a:t/>
                      </a:r>
                      <a:br>
                        <a:rPr lang="en-US" sz="1400" b="0" i="0" u="none" strike="noStrike" cap="none" dirty="0" smtClean="0">
                          <a:solidFill>
                            <a:srgbClr val="000000"/>
                          </a:solidFill>
                          <a:effectLst/>
                          <a:latin typeface="Arial"/>
                          <a:ea typeface="Arial"/>
                          <a:cs typeface="Arial"/>
                          <a:sym typeface="Arial"/>
                        </a:rPr>
                      </a:br>
                      <a:r>
                        <a:rPr lang="en-US" sz="1400" b="0" i="0" u="none" strike="noStrike" cap="none" dirty="0" smtClean="0">
                          <a:solidFill>
                            <a:srgbClr val="000000"/>
                          </a:solidFill>
                          <a:effectLst/>
                          <a:latin typeface="Arial"/>
                          <a:ea typeface="Arial"/>
                          <a:cs typeface="Arial"/>
                          <a:sym typeface="Arial"/>
                        </a:rPr>
                        <a:t>1- Place your passport photo page on the e-reader.</a:t>
                      </a:r>
                      <a:br>
                        <a:rPr lang="en-US" sz="1400" b="0" i="0" u="none" strike="noStrike" cap="none" dirty="0" smtClean="0">
                          <a:solidFill>
                            <a:srgbClr val="000000"/>
                          </a:solidFill>
                          <a:effectLst/>
                          <a:latin typeface="Arial"/>
                          <a:ea typeface="Arial"/>
                          <a:cs typeface="Arial"/>
                          <a:sym typeface="Arial"/>
                        </a:rPr>
                      </a:br>
                      <a:r>
                        <a:rPr lang="en-US" sz="1400" b="0" i="0" u="none" strike="noStrike" cap="none" dirty="0" smtClean="0">
                          <a:solidFill>
                            <a:srgbClr val="000000"/>
                          </a:solidFill>
                          <a:effectLst/>
                          <a:latin typeface="Arial"/>
                          <a:ea typeface="Arial"/>
                          <a:cs typeface="Arial"/>
                          <a:sym typeface="Arial"/>
                        </a:rPr>
                        <a:t>2- Enter the smart gate and stand on the designated area.</a:t>
                      </a:r>
                      <a:br>
                        <a:rPr lang="en-US" sz="1400" b="0" i="0" u="none" strike="noStrike" cap="none" dirty="0" smtClean="0">
                          <a:solidFill>
                            <a:srgbClr val="000000"/>
                          </a:solidFill>
                          <a:effectLst/>
                          <a:latin typeface="Arial"/>
                          <a:ea typeface="Arial"/>
                          <a:cs typeface="Arial"/>
                          <a:sym typeface="Arial"/>
                        </a:rPr>
                      </a:br>
                      <a:r>
                        <a:rPr lang="en-US" sz="1400" b="0" i="0" u="none" strike="noStrike" cap="none" dirty="0" smtClean="0">
                          <a:solidFill>
                            <a:srgbClr val="000000"/>
                          </a:solidFill>
                          <a:effectLst/>
                          <a:latin typeface="Arial"/>
                          <a:ea typeface="Arial"/>
                          <a:cs typeface="Arial"/>
                          <a:sym typeface="Arial"/>
                        </a:rPr>
                        <a:t>3- remove any </a:t>
                      </a:r>
                      <a:r>
                        <a:rPr lang="en-US" sz="1400" b="0" i="0" u="none" strike="noStrike" cap="none" dirty="0" err="1" smtClean="0">
                          <a:solidFill>
                            <a:srgbClr val="000000"/>
                          </a:solidFill>
                          <a:effectLst/>
                          <a:latin typeface="Arial"/>
                          <a:ea typeface="Arial"/>
                          <a:cs typeface="Arial"/>
                          <a:sym typeface="Arial"/>
                        </a:rPr>
                        <a:t>specatcles</a:t>
                      </a:r>
                      <a:r>
                        <a:rPr lang="en-US" sz="1400" b="0" i="0" u="none" strike="noStrike" cap="none" dirty="0" smtClean="0">
                          <a:solidFill>
                            <a:srgbClr val="000000"/>
                          </a:solidFill>
                          <a:effectLst/>
                          <a:latin typeface="Arial"/>
                          <a:ea typeface="Arial"/>
                          <a:cs typeface="Arial"/>
                          <a:sym typeface="Arial"/>
                        </a:rPr>
                        <a:t> / hats.</a:t>
                      </a:r>
                      <a:br>
                        <a:rPr lang="en-US" sz="1400" b="0" i="0" u="none" strike="noStrike" cap="none" dirty="0" smtClean="0">
                          <a:solidFill>
                            <a:srgbClr val="000000"/>
                          </a:solidFill>
                          <a:effectLst/>
                          <a:latin typeface="Arial"/>
                          <a:ea typeface="Arial"/>
                          <a:cs typeface="Arial"/>
                          <a:sym typeface="Arial"/>
                        </a:rPr>
                      </a:br>
                      <a:r>
                        <a:rPr lang="en-US" sz="1400" b="0" i="0" u="none" strike="noStrike" cap="none" dirty="0" smtClean="0">
                          <a:solidFill>
                            <a:srgbClr val="000000"/>
                          </a:solidFill>
                          <a:effectLst/>
                          <a:latin typeface="Arial"/>
                          <a:ea typeface="Arial"/>
                          <a:cs typeface="Arial"/>
                          <a:sym typeface="Arial"/>
                        </a:rPr>
                        <a:t>4- look at the camera.</a:t>
                      </a:r>
                      <a:br>
                        <a:rPr lang="en-US" sz="1400" b="0" i="0" u="none" strike="noStrike" cap="none" dirty="0" smtClean="0">
                          <a:solidFill>
                            <a:srgbClr val="000000"/>
                          </a:solidFill>
                          <a:effectLst/>
                          <a:latin typeface="Arial"/>
                          <a:ea typeface="Arial"/>
                          <a:cs typeface="Arial"/>
                          <a:sym typeface="Arial"/>
                        </a:rPr>
                      </a:br>
                      <a:r>
                        <a:rPr lang="en-US" sz="1400" b="0" i="0" u="none" strike="noStrike" cap="none" dirty="0" smtClean="0">
                          <a:solidFill>
                            <a:srgbClr val="000000"/>
                          </a:solidFill>
                          <a:effectLst/>
                          <a:latin typeface="Arial"/>
                          <a:ea typeface="Arial"/>
                          <a:cs typeface="Arial"/>
                          <a:sym typeface="Arial"/>
                        </a:rPr>
                        <a:t>5- Just proceed with your journey.</a:t>
                      </a:r>
                      <a:br>
                        <a:rPr lang="en-US" sz="1400" b="0" i="0" u="none" strike="noStrike" cap="none" dirty="0" smtClean="0">
                          <a:solidFill>
                            <a:srgbClr val="000000"/>
                          </a:solidFill>
                          <a:effectLst/>
                          <a:latin typeface="Arial"/>
                          <a:ea typeface="Arial"/>
                          <a:cs typeface="Arial"/>
                          <a:sym typeface="Arial"/>
                        </a:rPr>
                      </a:br>
                      <a:endParaRPr lang="en-US" sz="1400" b="0" i="0" u="none" strike="noStrike" cap="none" dirty="0" smtClean="0">
                        <a:solidFill>
                          <a:srgbClr val="000000"/>
                        </a:solidFill>
                        <a:effectLst/>
                        <a:latin typeface="Arial"/>
                        <a:ea typeface="Arial"/>
                        <a:cs typeface="Arial"/>
                        <a:sym typeface="Arial"/>
                      </a:endParaRPr>
                    </a:p>
                    <a:p>
                      <a:r>
                        <a:rPr lang="en-US" sz="1400" b="0" i="0" u="none" strike="noStrike" cap="none" dirty="0" smtClean="0">
                          <a:solidFill>
                            <a:srgbClr val="000000"/>
                          </a:solidFill>
                          <a:effectLst/>
                          <a:latin typeface="Arial"/>
                          <a:ea typeface="Arial"/>
                          <a:cs typeface="Arial"/>
                          <a:sym typeface="Arial"/>
                        </a:rPr>
                        <a:t>#</a:t>
                      </a:r>
                      <a:r>
                        <a:rPr lang="en-US" sz="1400" b="0" i="0" u="none" strike="noStrike" cap="none" dirty="0" err="1" smtClean="0">
                          <a:solidFill>
                            <a:srgbClr val="000000"/>
                          </a:solidFill>
                          <a:effectLst/>
                          <a:latin typeface="Arial"/>
                          <a:ea typeface="Arial"/>
                          <a:cs typeface="Arial"/>
                          <a:sym typeface="Arial"/>
                        </a:rPr>
                        <a:t>emaratech</a:t>
                      </a:r>
                      <a:r>
                        <a:rPr lang="en-US" sz="1400" b="0" i="0" u="none" strike="noStrike" cap="none" dirty="0" smtClean="0">
                          <a:solidFill>
                            <a:srgbClr val="000000"/>
                          </a:solidFill>
                          <a:effectLst/>
                          <a:latin typeface="Arial"/>
                          <a:ea typeface="Arial"/>
                          <a:cs typeface="Arial"/>
                          <a:sym typeface="Arial"/>
                        </a:rPr>
                        <a:t> #</a:t>
                      </a:r>
                      <a:r>
                        <a:rPr lang="en-US" sz="1400" b="0" i="0" u="none" strike="noStrike" cap="none" dirty="0" err="1" smtClean="0">
                          <a:solidFill>
                            <a:srgbClr val="000000"/>
                          </a:solidFill>
                          <a:effectLst/>
                          <a:latin typeface="Arial"/>
                          <a:ea typeface="Arial"/>
                          <a:cs typeface="Arial"/>
                          <a:sym typeface="Arial"/>
                        </a:rPr>
                        <a:t>Smart_Gates</a:t>
                      </a:r>
                      <a:r>
                        <a:rPr lang="en-US" sz="1400" b="0" i="0" u="none" strike="noStrike" cap="none" dirty="0" smtClean="0">
                          <a:solidFill>
                            <a:srgbClr val="000000"/>
                          </a:solidFill>
                          <a:effectLst/>
                          <a:latin typeface="Arial"/>
                          <a:ea typeface="Arial"/>
                          <a:cs typeface="Arial"/>
                          <a:sym typeface="Arial"/>
                        </a:rPr>
                        <a:t> #Airports #</a:t>
                      </a:r>
                      <a:r>
                        <a:rPr lang="en-US" sz="1400" b="0" i="0" u="none" strike="noStrike" cap="none" dirty="0" err="1" smtClean="0">
                          <a:solidFill>
                            <a:srgbClr val="000000"/>
                          </a:solidFill>
                          <a:effectLst/>
                          <a:latin typeface="Arial"/>
                          <a:ea typeface="Arial"/>
                          <a:cs typeface="Arial"/>
                          <a:sym typeface="Arial"/>
                        </a:rPr>
                        <a:t>smart_Travel</a:t>
                      </a:r>
                      <a:r>
                        <a:rPr lang="en-US" sz="1400" b="0" i="0" u="none" strike="noStrike" cap="none" dirty="0" smtClean="0">
                          <a:solidFill>
                            <a:srgbClr val="000000"/>
                          </a:solidFill>
                          <a:effectLst/>
                          <a:latin typeface="Arial"/>
                          <a:ea typeface="Arial"/>
                          <a:cs typeface="Arial"/>
                          <a:sym typeface="Arial"/>
                        </a:rPr>
                        <a:t> #technology</a:t>
                      </a:r>
                    </a:p>
                    <a:p>
                      <a:pPr marL="0" lvl="0" indent="0" algn="l" rtl="0">
                        <a:lnSpc>
                          <a:spcPct val="138000"/>
                        </a:lnSpc>
                        <a:spcBef>
                          <a:spcPts val="0"/>
                        </a:spcBef>
                        <a:spcAft>
                          <a:spcPts val="0"/>
                        </a:spcAft>
                        <a:buClr>
                          <a:schemeClr val="dk1"/>
                        </a:buClr>
                        <a:buSzPts val="1100"/>
                        <a:buFont typeface="Arial"/>
                        <a:buNone/>
                      </a:pPr>
                      <a:endParaRPr sz="900" dirty="0"/>
                    </a:p>
                    <a:p>
                      <a:pPr marL="0" lvl="0" indent="0" algn="l" rtl="0">
                        <a:lnSpc>
                          <a:spcPct val="138000"/>
                        </a:lnSpc>
                        <a:spcBef>
                          <a:spcPts val="0"/>
                        </a:spcBef>
                        <a:spcAft>
                          <a:spcPts val="0"/>
                        </a:spcAft>
                        <a:buClr>
                          <a:schemeClr val="dk1"/>
                        </a:buClr>
                        <a:buFont typeface="Arial"/>
                        <a:buNone/>
                      </a:pPr>
                      <a:endParaRPr sz="900" dirty="0" smtClean="0">
                        <a:solidFill>
                          <a:schemeClr val="dk1"/>
                        </a:solidFill>
                      </a:endParaRPr>
                    </a:p>
                    <a:p>
                      <a:pPr marL="0" lvl="0" indent="0" algn="l" rtl="0">
                        <a:lnSpc>
                          <a:spcPct val="138000"/>
                        </a:lnSpc>
                        <a:spcBef>
                          <a:spcPts val="0"/>
                        </a:spcBef>
                        <a:spcAft>
                          <a:spcPts val="0"/>
                        </a:spcAft>
                        <a:buClr>
                          <a:schemeClr val="dk1"/>
                        </a:buClr>
                        <a:buSzPts val="1100"/>
                        <a:buFont typeface="Arial"/>
                        <a:buNone/>
                      </a:pPr>
                      <a:endParaRPr sz="900" dirty="0"/>
                    </a:p>
                  </a:txBody>
                  <a:tcPr marL="95250" marR="95250" marT="95250" marB="952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Font typeface="Arial"/>
                        <a:buNone/>
                      </a:pPr>
                      <a:r>
                        <a:rPr lang="en" sz="1050" b="1" u="none" strike="noStrike" cap="none" dirty="0" smtClean="0"/>
                        <a:t>Arabic</a:t>
                      </a:r>
                      <a:endParaRPr sz="900" b="1" u="none" strike="noStrike" cap="none" dirty="0"/>
                    </a:p>
                    <a:p>
                      <a:pPr algn="r" rtl="1"/>
                      <a:r>
                        <a:rPr lang="ar-AE" sz="1400" b="0" i="0" u="none" strike="noStrike" cap="none" dirty="0" smtClean="0">
                          <a:solidFill>
                            <a:srgbClr val="000000"/>
                          </a:solidFill>
                          <a:effectLst/>
                          <a:latin typeface="Arial"/>
                          <a:ea typeface="Arial"/>
                          <a:cs typeface="Arial"/>
                          <a:sym typeface="Arial"/>
                        </a:rPr>
                        <a:t>استخدم البوابات الذكية في مطارات الإمارات لاستكمال رحلتك في خطوات بسيطة وسهلة، وخض تجربة سفر جديدة ومرنة في عالم السفر الذكي عبر منصات بوابات السفر الذكي التي تم تطويرها من قبل إماراتك.</a:t>
                      </a:r>
                      <a:endParaRPr lang="en-US" sz="1400" b="0" i="0" u="none" strike="noStrike" cap="none" dirty="0" smtClean="0">
                        <a:solidFill>
                          <a:srgbClr val="000000"/>
                        </a:solidFill>
                        <a:effectLst/>
                        <a:latin typeface="Arial"/>
                        <a:ea typeface="Arial"/>
                        <a:cs typeface="Arial"/>
                        <a:sym typeface="Arial"/>
                      </a:endParaRPr>
                    </a:p>
                    <a:p>
                      <a:pPr marL="0" marR="0" indent="0" algn="r" defTabSz="914400" rtl="1" eaLnBrk="1" fontAlgn="auto" latinLnBrk="0" hangingPunct="1">
                        <a:lnSpc>
                          <a:spcPct val="100000"/>
                        </a:lnSpc>
                        <a:spcBef>
                          <a:spcPts val="0"/>
                        </a:spcBef>
                        <a:spcAft>
                          <a:spcPts val="0"/>
                        </a:spcAft>
                        <a:buClr>
                          <a:srgbClr val="000000"/>
                        </a:buClr>
                        <a:buSzTx/>
                        <a:buFont typeface="Arial"/>
                        <a:buNone/>
                        <a:tabLst/>
                        <a:defRPr/>
                      </a:pPr>
                      <a:r>
                        <a:rPr lang="ar-AE" sz="1400" b="0" i="0" u="none" strike="noStrike" cap="none" dirty="0" smtClean="0">
                          <a:solidFill>
                            <a:srgbClr val="000000"/>
                          </a:solidFill>
                          <a:effectLst/>
                          <a:latin typeface="Arial"/>
                          <a:ea typeface="Arial"/>
                          <a:cs typeface="Arial"/>
                          <a:sym typeface="Arial"/>
                        </a:rPr>
                        <a:t>1- ضع صفحة البيانات في جواز سفرك على القارئ الإلكتروني.</a:t>
                      </a:r>
                      <a:br>
                        <a:rPr lang="ar-AE" sz="1400" b="0" i="0" u="none" strike="noStrike" cap="none" dirty="0" smtClean="0">
                          <a:solidFill>
                            <a:srgbClr val="000000"/>
                          </a:solidFill>
                          <a:effectLst/>
                          <a:latin typeface="Arial"/>
                          <a:ea typeface="Arial"/>
                          <a:cs typeface="Arial"/>
                          <a:sym typeface="Arial"/>
                        </a:rPr>
                      </a:br>
                      <a:r>
                        <a:rPr lang="ar-AE" sz="1400" b="0" i="0" u="none" strike="noStrike" cap="none" dirty="0" smtClean="0">
                          <a:solidFill>
                            <a:srgbClr val="000000"/>
                          </a:solidFill>
                          <a:effectLst/>
                          <a:latin typeface="Arial"/>
                          <a:ea typeface="Arial"/>
                          <a:cs typeface="Arial"/>
                          <a:sym typeface="Arial"/>
                        </a:rPr>
                        <a:t>2- قم بالدخول إلى البوابة الذكية وتوقف عند المنطقة المحددة.</a:t>
                      </a:r>
                      <a:br>
                        <a:rPr lang="ar-AE" sz="1400" b="0" i="0" u="none" strike="noStrike" cap="none" dirty="0" smtClean="0">
                          <a:solidFill>
                            <a:srgbClr val="000000"/>
                          </a:solidFill>
                          <a:effectLst/>
                          <a:latin typeface="Arial"/>
                          <a:ea typeface="Arial"/>
                          <a:cs typeface="Arial"/>
                          <a:sym typeface="Arial"/>
                        </a:rPr>
                      </a:br>
                      <a:r>
                        <a:rPr lang="ar-AE" sz="1400" b="0" i="0" u="none" strike="noStrike" cap="none" dirty="0" smtClean="0">
                          <a:solidFill>
                            <a:srgbClr val="000000"/>
                          </a:solidFill>
                          <a:effectLst/>
                          <a:latin typeface="Arial"/>
                          <a:ea typeface="Arial"/>
                          <a:cs typeface="Arial"/>
                          <a:sym typeface="Arial"/>
                        </a:rPr>
                        <a:t>3- قم بإزالة النظارة أو القبعة.</a:t>
                      </a:r>
                      <a:br>
                        <a:rPr lang="ar-AE" sz="1400" b="0" i="0" u="none" strike="noStrike" cap="none" dirty="0" smtClean="0">
                          <a:solidFill>
                            <a:srgbClr val="000000"/>
                          </a:solidFill>
                          <a:effectLst/>
                          <a:latin typeface="Arial"/>
                          <a:ea typeface="Arial"/>
                          <a:cs typeface="Arial"/>
                          <a:sym typeface="Arial"/>
                        </a:rPr>
                      </a:br>
                      <a:r>
                        <a:rPr lang="ar-AE" sz="1400" b="0" i="0" u="none" strike="noStrike" cap="none" dirty="0" smtClean="0">
                          <a:solidFill>
                            <a:srgbClr val="000000"/>
                          </a:solidFill>
                          <a:effectLst/>
                          <a:latin typeface="Arial"/>
                          <a:ea typeface="Arial"/>
                          <a:cs typeface="Arial"/>
                          <a:sym typeface="Arial"/>
                        </a:rPr>
                        <a:t>4- انظر إلى الكاميرا.</a:t>
                      </a:r>
                      <a:br>
                        <a:rPr lang="ar-AE" sz="1400" b="0" i="0" u="none" strike="noStrike" cap="none" dirty="0" smtClean="0">
                          <a:solidFill>
                            <a:srgbClr val="000000"/>
                          </a:solidFill>
                          <a:effectLst/>
                          <a:latin typeface="Arial"/>
                          <a:ea typeface="Arial"/>
                          <a:cs typeface="Arial"/>
                          <a:sym typeface="Arial"/>
                        </a:rPr>
                      </a:br>
                      <a:r>
                        <a:rPr lang="ar-AE" sz="1400" b="0" i="0" u="none" strike="noStrike" cap="none" dirty="0" smtClean="0">
                          <a:solidFill>
                            <a:srgbClr val="000000"/>
                          </a:solidFill>
                          <a:effectLst/>
                          <a:latin typeface="Arial"/>
                          <a:ea typeface="Arial"/>
                          <a:cs typeface="Arial"/>
                          <a:sym typeface="Arial"/>
                        </a:rPr>
                        <a:t>5- تقدم بسهولة لاستكمال رحلتك.</a:t>
                      </a:r>
                      <a:br>
                        <a:rPr lang="ar-AE" sz="1400" b="0" i="0" u="none" strike="noStrike" cap="none" dirty="0" smtClean="0">
                          <a:solidFill>
                            <a:srgbClr val="000000"/>
                          </a:solidFill>
                          <a:effectLst/>
                          <a:latin typeface="Arial"/>
                          <a:ea typeface="Arial"/>
                          <a:cs typeface="Arial"/>
                          <a:sym typeface="Arial"/>
                        </a:rPr>
                      </a:br>
                      <a:r>
                        <a:rPr lang="ar-AE" sz="1400" b="0" i="0" u="none" strike="noStrike" cap="none" dirty="0" smtClean="0">
                          <a:solidFill>
                            <a:srgbClr val="000000"/>
                          </a:solidFill>
                          <a:effectLst/>
                          <a:latin typeface="Arial"/>
                          <a:ea typeface="Arial"/>
                          <a:cs typeface="Arial"/>
                          <a:sym typeface="Arial"/>
                        </a:rPr>
                        <a:t>#إماراتك #البوابات_الذكية  #مطارات #السفر_الذكي #دبي_الذكية #تكنولوجيا</a:t>
                      </a:r>
                      <a:endParaRPr lang="en-US" sz="1400" b="0" i="0" u="none" strike="noStrike" cap="none" dirty="0" smtClean="0">
                        <a:solidFill>
                          <a:srgbClr val="000000"/>
                        </a:solidFill>
                        <a:effectLst/>
                        <a:latin typeface="Arial"/>
                        <a:ea typeface="Arial"/>
                        <a:cs typeface="Arial"/>
                        <a:sym typeface="Arial"/>
                      </a:endParaRPr>
                    </a:p>
                    <a:p>
                      <a:pPr algn="r" rtl="1"/>
                      <a:endParaRPr lang="en-US" sz="1400" b="0" i="0" u="none" strike="noStrike" cap="none" dirty="0" smtClean="0">
                        <a:solidFill>
                          <a:srgbClr val="000000"/>
                        </a:solidFill>
                        <a:effectLst/>
                        <a:latin typeface="Arial"/>
                        <a:ea typeface="Arial"/>
                        <a:cs typeface="Arial"/>
                        <a:sym typeface="Arial"/>
                      </a:endParaRPr>
                    </a:p>
                    <a:p>
                      <a:pPr marL="0" marR="0" lvl="0" indent="0" algn="r" rtl="0">
                        <a:lnSpc>
                          <a:spcPct val="115000"/>
                        </a:lnSpc>
                        <a:spcBef>
                          <a:spcPts val="0"/>
                        </a:spcBef>
                        <a:spcAft>
                          <a:spcPts val="0"/>
                        </a:spcAft>
                        <a:buClr>
                          <a:schemeClr val="dk1"/>
                        </a:buClr>
                        <a:buFont typeface="Arial"/>
                        <a:buNone/>
                      </a:pPr>
                      <a:endParaRPr lang="en-US" sz="900" dirty="0" smtClean="0">
                        <a:solidFill>
                          <a:schemeClr val="dk1"/>
                        </a:solidFill>
                      </a:endParaRPr>
                    </a:p>
                    <a:p>
                      <a:pPr marL="0" marR="0" lvl="0" indent="0" algn="l" rtl="0">
                        <a:lnSpc>
                          <a:spcPct val="115000"/>
                        </a:lnSpc>
                        <a:spcBef>
                          <a:spcPts val="0"/>
                        </a:spcBef>
                        <a:spcAft>
                          <a:spcPts val="0"/>
                        </a:spcAft>
                        <a:buClr>
                          <a:schemeClr val="dk1"/>
                        </a:buClr>
                        <a:buFont typeface="Arial"/>
                        <a:buNone/>
                      </a:pPr>
                      <a:endParaRPr sz="900" dirty="0"/>
                    </a:p>
                  </a:txBody>
                  <a:tcPr marL="95250" marR="95250" marT="95250" marB="952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71916">
                <a:tc gridSpan="2">
                  <a:txBody>
                    <a:bodyPr/>
                    <a:lstStyle/>
                    <a:p>
                      <a:pPr marL="0" marR="0" lvl="0" indent="0" algn="l" rtl="0">
                        <a:lnSpc>
                          <a:spcPct val="138000"/>
                        </a:lnSpc>
                        <a:spcBef>
                          <a:spcPts val="0"/>
                        </a:spcBef>
                        <a:spcAft>
                          <a:spcPts val="0"/>
                        </a:spcAft>
                        <a:buClr>
                          <a:srgbClr val="000000"/>
                        </a:buClr>
                        <a:buFont typeface="Arial"/>
                        <a:buNone/>
                      </a:pPr>
                      <a:r>
                        <a:rPr lang="en-US" sz="1050" b="1" dirty="0" smtClean="0"/>
                        <a:t>Visuals:</a:t>
                      </a:r>
                      <a:r>
                        <a:rPr lang="ar-AE" sz="1050" b="1" dirty="0" smtClean="0"/>
                        <a:t> </a:t>
                      </a:r>
                      <a:r>
                        <a:rPr lang="ar-AE" sz="1050" b="1" baseline="0" dirty="0" smtClean="0"/>
                        <a:t> </a:t>
                      </a:r>
                      <a:r>
                        <a:rPr lang="en-US" sz="1050" b="1" baseline="0" dirty="0" smtClean="0"/>
                        <a:t>We can post it as generic post or create a carousel with 5 icons represents the same information.</a:t>
                      </a:r>
                      <a:endParaRPr sz="900" dirty="0">
                        <a:solidFill>
                          <a:schemeClr val="dk1"/>
                        </a:solidFill>
                      </a:endParaRPr>
                    </a:p>
                  </a:txBody>
                  <a:tcPr marL="95250" marR="95250" marT="95250" marB="952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151" name="Google Shape;151;p30"/>
          <p:cNvSpPr txBox="1"/>
          <p:nvPr/>
        </p:nvSpPr>
        <p:spPr>
          <a:xfrm>
            <a:off x="284750" y="74173"/>
            <a:ext cx="4294800" cy="286200"/>
          </a:xfrm>
          <a:prstGeom prst="rect">
            <a:avLst/>
          </a:prstGeom>
          <a:noFill/>
          <a:ln w="1905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lvl="0"/>
            <a:r>
              <a:rPr lang="en-US" sz="1050" b="1" dirty="0"/>
              <a:t>Smart gate </a:t>
            </a:r>
            <a:r>
              <a:rPr lang="en-US" sz="1050" b="1" dirty="0" smtClean="0"/>
              <a:t>2</a:t>
            </a:r>
            <a:endParaRPr lang="en-US" sz="1050" b="1" dirty="0"/>
          </a:p>
        </p:txBody>
      </p:sp>
      <p:sp>
        <p:nvSpPr>
          <p:cNvPr id="4" name="Google Shape;151;p30"/>
          <p:cNvSpPr txBox="1"/>
          <p:nvPr/>
        </p:nvSpPr>
        <p:spPr>
          <a:xfrm>
            <a:off x="4579550" y="74380"/>
            <a:ext cx="4294800" cy="286200"/>
          </a:xfrm>
          <a:prstGeom prst="rect">
            <a:avLst/>
          </a:prstGeom>
          <a:noFill/>
          <a:ln w="1905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graphicFrame>
        <p:nvGraphicFramePr>
          <p:cNvPr id="150" name="Google Shape;150;p30"/>
          <p:cNvGraphicFramePr/>
          <p:nvPr>
            <p:extLst>
              <p:ext uri="{D42A27DB-BD31-4B8C-83A1-F6EECF244321}">
                <p14:modId xmlns:p14="http://schemas.microsoft.com/office/powerpoint/2010/main" val="2596682508"/>
              </p:ext>
            </p:extLst>
          </p:nvPr>
        </p:nvGraphicFramePr>
        <p:xfrm>
          <a:off x="284750" y="431762"/>
          <a:ext cx="8574500" cy="3822176"/>
        </p:xfrm>
        <a:graphic>
          <a:graphicData uri="http://schemas.openxmlformats.org/drawingml/2006/table">
            <a:tbl>
              <a:tblPr>
                <a:noFill/>
                <a:tableStyleId>{B348996E-4529-4E7F-90CA-9D8257E73D65}</a:tableStyleId>
              </a:tblPr>
              <a:tblGrid>
                <a:gridCol w="4287250">
                  <a:extLst>
                    <a:ext uri="{9D8B030D-6E8A-4147-A177-3AD203B41FA5}">
                      <a16:colId xmlns:a16="http://schemas.microsoft.com/office/drawing/2014/main" val="20000"/>
                    </a:ext>
                  </a:extLst>
                </a:gridCol>
                <a:gridCol w="4287250">
                  <a:extLst>
                    <a:ext uri="{9D8B030D-6E8A-4147-A177-3AD203B41FA5}">
                      <a16:colId xmlns:a16="http://schemas.microsoft.com/office/drawing/2014/main" val="20001"/>
                    </a:ext>
                  </a:extLst>
                </a:gridCol>
              </a:tblGrid>
              <a:tr h="2679581">
                <a:tc>
                  <a:txBody>
                    <a:bodyPr/>
                    <a:lstStyle/>
                    <a:p>
                      <a:pPr marL="0" marR="0" lvl="0" indent="0" algn="l" rtl="0">
                        <a:lnSpc>
                          <a:spcPct val="138000"/>
                        </a:lnSpc>
                        <a:spcBef>
                          <a:spcPts val="0"/>
                        </a:spcBef>
                        <a:spcAft>
                          <a:spcPts val="0"/>
                        </a:spcAft>
                        <a:buClr>
                          <a:srgbClr val="000000"/>
                        </a:buClr>
                        <a:buFont typeface="Arial"/>
                        <a:buNone/>
                      </a:pPr>
                      <a:r>
                        <a:rPr lang="en-US" sz="1050" b="1" u="none" strike="noStrike" cap="none" dirty="0" smtClean="0"/>
                        <a:t>English</a:t>
                      </a:r>
                      <a:endParaRPr sz="900" b="1" u="none" strike="noStrike" cap="none" dirty="0"/>
                    </a:p>
                    <a:p>
                      <a:endParaRPr lang="en-US" sz="1400" b="0" i="1" u="none" strike="noStrike" cap="none" dirty="0" smtClean="0">
                        <a:solidFill>
                          <a:srgbClr val="000000"/>
                        </a:solidFill>
                        <a:effectLst/>
                        <a:latin typeface="Arial"/>
                        <a:ea typeface="Arial"/>
                        <a:cs typeface="Arial"/>
                        <a:sym typeface="Arial"/>
                      </a:endParaRPr>
                    </a:p>
                    <a:p>
                      <a:r>
                        <a:rPr lang="en-US" sz="1400" b="0" i="0" u="none" strike="noStrike" cap="none" dirty="0" smtClean="0">
                          <a:solidFill>
                            <a:srgbClr val="000000"/>
                          </a:solidFill>
                          <a:effectLst/>
                          <a:latin typeface="Arial"/>
                          <a:ea typeface="Arial"/>
                          <a:cs typeface="Arial"/>
                          <a:sym typeface="Arial"/>
                        </a:rPr>
                        <a:t>“When passengers arrive at or leave the country, passport control officials stamp the passports while taking their biometric and face-recognition data. So next time these residents use the airport, their passports are already registered, and the new smart gates will open through face recognition in 20 seconds,”</a:t>
                      </a:r>
                      <a:r>
                        <a:rPr lang="ar-AE" sz="1400" b="0" i="1" u="none" strike="noStrike" cap="none" dirty="0" smtClean="0">
                          <a:solidFill>
                            <a:srgbClr val="000000"/>
                          </a:solidFill>
                          <a:effectLst/>
                          <a:latin typeface="Arial"/>
                          <a:ea typeface="Arial"/>
                          <a:cs typeface="Arial"/>
                          <a:sym typeface="Arial"/>
                        </a:rPr>
                        <a:t/>
                      </a:r>
                      <a:br>
                        <a:rPr lang="ar-AE" sz="1400" b="0" i="1" u="none" strike="noStrike" cap="none" dirty="0" smtClean="0">
                          <a:solidFill>
                            <a:srgbClr val="000000"/>
                          </a:solidFill>
                          <a:effectLst/>
                          <a:latin typeface="Arial"/>
                          <a:ea typeface="Arial"/>
                          <a:cs typeface="Arial"/>
                          <a:sym typeface="Arial"/>
                        </a:rPr>
                      </a:br>
                      <a:r>
                        <a:rPr lang="ar-AE" sz="1400" b="0" i="1" u="none" strike="noStrike" cap="none" dirty="0" smtClean="0">
                          <a:solidFill>
                            <a:srgbClr val="000000"/>
                          </a:solidFill>
                          <a:effectLst/>
                          <a:latin typeface="Arial"/>
                          <a:ea typeface="Arial"/>
                          <a:cs typeface="Arial"/>
                          <a:sym typeface="Arial"/>
                        </a:rPr>
                        <a:t/>
                      </a:r>
                      <a:br>
                        <a:rPr lang="ar-AE" sz="1400" b="0" i="1" u="none" strike="noStrike" cap="none" dirty="0" smtClean="0">
                          <a:solidFill>
                            <a:srgbClr val="000000"/>
                          </a:solidFill>
                          <a:effectLst/>
                          <a:latin typeface="Arial"/>
                          <a:ea typeface="Arial"/>
                          <a:cs typeface="Arial"/>
                          <a:sym typeface="Arial"/>
                        </a:rPr>
                      </a:br>
                      <a:r>
                        <a:rPr lang="en-US" sz="1400" b="0" i="0" u="none" strike="noStrike" cap="none" dirty="0" smtClean="0">
                          <a:solidFill>
                            <a:srgbClr val="000000"/>
                          </a:solidFill>
                          <a:effectLst/>
                          <a:latin typeface="Arial"/>
                          <a:ea typeface="Arial"/>
                          <a:cs typeface="Arial"/>
                          <a:sym typeface="Arial"/>
                        </a:rPr>
                        <a:t>Brigadier </a:t>
                      </a:r>
                      <a:r>
                        <a:rPr lang="en-US" sz="1400" b="0" i="0" u="none" strike="noStrike" cap="none" dirty="0" err="1" smtClean="0">
                          <a:solidFill>
                            <a:srgbClr val="000000"/>
                          </a:solidFill>
                          <a:effectLst/>
                          <a:latin typeface="Arial"/>
                          <a:ea typeface="Arial"/>
                          <a:cs typeface="Arial"/>
                          <a:sym typeface="Arial"/>
                        </a:rPr>
                        <a:t>Talal</a:t>
                      </a:r>
                      <a:r>
                        <a:rPr lang="en-US" sz="1400" b="0" i="0" u="none" strike="noStrike" cap="none" dirty="0" smtClean="0">
                          <a:solidFill>
                            <a:srgbClr val="000000"/>
                          </a:solidFill>
                          <a:effectLst/>
                          <a:latin typeface="Arial"/>
                          <a:ea typeface="Arial"/>
                          <a:cs typeface="Arial"/>
                          <a:sym typeface="Arial"/>
                        </a:rPr>
                        <a:t> Ahmad Al </a:t>
                      </a:r>
                      <a:r>
                        <a:rPr lang="en-US" sz="1400" b="0" i="0" u="none" strike="noStrike" cap="none" dirty="0" err="1" smtClean="0">
                          <a:solidFill>
                            <a:srgbClr val="000000"/>
                          </a:solidFill>
                          <a:effectLst/>
                          <a:latin typeface="Arial"/>
                          <a:ea typeface="Arial"/>
                          <a:cs typeface="Arial"/>
                          <a:sym typeface="Arial"/>
                        </a:rPr>
                        <a:t>Shanqeti</a:t>
                      </a:r>
                      <a:r>
                        <a:rPr lang="en-US" sz="1400" b="0" i="0" u="none" strike="noStrike" cap="none" dirty="0" smtClean="0">
                          <a:solidFill>
                            <a:srgbClr val="000000"/>
                          </a:solidFill>
                          <a:effectLst/>
                          <a:latin typeface="Arial"/>
                          <a:ea typeface="Arial"/>
                          <a:cs typeface="Arial"/>
                          <a:sym typeface="Arial"/>
                        </a:rPr>
                        <a:t>, of the General Directorate of Residency and Foreign Affairs (GDRFA).</a:t>
                      </a:r>
                      <a:endParaRPr lang="en-US" sz="1400" b="0" i="1" u="none" strike="noStrike" cap="none" dirty="0" smtClean="0">
                        <a:solidFill>
                          <a:srgbClr val="000000"/>
                        </a:solidFill>
                        <a:effectLst/>
                        <a:latin typeface="Arial"/>
                        <a:ea typeface="Arial"/>
                        <a:cs typeface="Arial"/>
                        <a:sym typeface="Arial"/>
                      </a:endParaRPr>
                    </a:p>
                    <a:p>
                      <a:pPr marL="0" lvl="0" indent="0" algn="l" rtl="0">
                        <a:lnSpc>
                          <a:spcPct val="138000"/>
                        </a:lnSpc>
                        <a:spcBef>
                          <a:spcPts val="0"/>
                        </a:spcBef>
                        <a:spcAft>
                          <a:spcPts val="0"/>
                        </a:spcAft>
                        <a:buClr>
                          <a:schemeClr val="dk1"/>
                        </a:buClr>
                        <a:buFont typeface="Arial"/>
                        <a:buNone/>
                      </a:pPr>
                      <a:endParaRPr sz="900" dirty="0">
                        <a:solidFill>
                          <a:schemeClr val="dk1"/>
                        </a:solidFill>
                      </a:endParaRPr>
                    </a:p>
                    <a:p>
                      <a:pPr marL="0" lvl="0" indent="0" algn="l" rtl="0">
                        <a:lnSpc>
                          <a:spcPct val="138000"/>
                        </a:lnSpc>
                        <a:spcBef>
                          <a:spcPts val="0"/>
                        </a:spcBef>
                        <a:spcAft>
                          <a:spcPts val="0"/>
                        </a:spcAft>
                        <a:buClr>
                          <a:schemeClr val="dk1"/>
                        </a:buClr>
                        <a:buSzPts val="1100"/>
                        <a:buFont typeface="Arial"/>
                        <a:buNone/>
                      </a:pPr>
                      <a:endParaRPr sz="900" dirty="0"/>
                    </a:p>
                  </a:txBody>
                  <a:tcPr marL="95250" marR="95250" marT="95250" marB="952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Font typeface="Arial"/>
                        <a:buNone/>
                      </a:pPr>
                      <a:r>
                        <a:rPr lang="en" sz="1050" b="1" u="none" strike="noStrike" cap="none" dirty="0" smtClean="0"/>
                        <a:t>Arabic</a:t>
                      </a:r>
                      <a:endParaRPr sz="900" b="1" u="none" strike="noStrike" cap="none" dirty="0"/>
                    </a:p>
                    <a:p>
                      <a:pPr algn="r" rtl="1"/>
                      <a:r>
                        <a:rPr lang="ar-AE" sz="1400" b="0" i="0" u="none" strike="noStrike" cap="none" dirty="0" smtClean="0">
                          <a:solidFill>
                            <a:srgbClr val="000000"/>
                          </a:solidFill>
                          <a:effectLst/>
                          <a:latin typeface="Arial"/>
                          <a:ea typeface="Arial"/>
                          <a:cs typeface="Arial"/>
                          <a:sym typeface="Arial"/>
                        </a:rPr>
                        <a:t/>
                      </a:r>
                      <a:br>
                        <a:rPr lang="ar-AE" sz="1400" b="0" i="0" u="none" strike="noStrike" cap="none" dirty="0" smtClean="0">
                          <a:solidFill>
                            <a:srgbClr val="000000"/>
                          </a:solidFill>
                          <a:effectLst/>
                          <a:latin typeface="Arial"/>
                          <a:ea typeface="Arial"/>
                          <a:cs typeface="Arial"/>
                          <a:sym typeface="Arial"/>
                        </a:rPr>
                      </a:br>
                      <a:r>
                        <a:rPr lang="ar-AE" sz="1400" b="0" i="0" u="none" strike="noStrike" cap="none" dirty="0" smtClean="0">
                          <a:solidFill>
                            <a:srgbClr val="000000"/>
                          </a:solidFill>
                          <a:effectLst/>
                          <a:latin typeface="Arial"/>
                          <a:ea typeface="Arial"/>
                          <a:cs typeface="Arial"/>
                          <a:sym typeface="Arial"/>
                        </a:rPr>
                        <a:t> " أثناء رحلة المسافرين عبر مطارات الدولة، يقوم مراقبوا الجوازات بمراجعةأوراق السفر وختم جواز السفر بختم الخروج أو الدخول وحفظ بيانات التعرف على المسافر والتعرف على بصمة العين الخاصة به ومن ثم يتيح للمسافر في المرات القادمة استخدام البوابات الذكية بنفس البيانات المُسجلة مُسبقاً ومن خلال تقنية التعرف على بصمة العين فقط</a:t>
                      </a:r>
                      <a:r>
                        <a:rPr lang="ar-AE" sz="1400" b="0" i="0" u="none" strike="noStrike" cap="none" baseline="0" dirty="0" smtClean="0">
                          <a:solidFill>
                            <a:srgbClr val="000000"/>
                          </a:solidFill>
                          <a:effectLst/>
                          <a:latin typeface="Arial"/>
                          <a:ea typeface="Arial"/>
                          <a:cs typeface="Arial"/>
                          <a:sym typeface="Arial"/>
                        </a:rPr>
                        <a:t> في خلال 20 ثانية فقط</a:t>
                      </a:r>
                      <a:r>
                        <a:rPr lang="ar-AE" sz="1400" b="0" i="0" u="none" strike="noStrike" cap="none" dirty="0" smtClean="0">
                          <a:solidFill>
                            <a:srgbClr val="000000"/>
                          </a:solidFill>
                          <a:effectLst/>
                          <a:latin typeface="Arial"/>
                          <a:ea typeface="Arial"/>
                          <a:cs typeface="Arial"/>
                          <a:sym typeface="Arial"/>
                        </a:rPr>
                        <a:t>"</a:t>
                      </a:r>
                      <a:endParaRPr lang="en-US" sz="1400" b="0" i="0" u="none" strike="noStrike" cap="none" dirty="0" smtClean="0">
                        <a:solidFill>
                          <a:srgbClr val="000000"/>
                        </a:solidFill>
                        <a:effectLst/>
                        <a:latin typeface="Arial"/>
                        <a:ea typeface="Arial"/>
                        <a:cs typeface="Arial"/>
                        <a:sym typeface="Arial"/>
                      </a:endParaRPr>
                    </a:p>
                    <a:p>
                      <a:pPr marL="0" marR="0" lvl="0" indent="0" algn="r" rtl="1">
                        <a:lnSpc>
                          <a:spcPct val="115000"/>
                        </a:lnSpc>
                        <a:spcBef>
                          <a:spcPts val="0"/>
                        </a:spcBef>
                        <a:spcAft>
                          <a:spcPts val="0"/>
                        </a:spcAft>
                        <a:buClr>
                          <a:schemeClr val="dk1"/>
                        </a:buClr>
                        <a:buFont typeface="Arial"/>
                        <a:buNone/>
                      </a:pPr>
                      <a:endParaRPr lang="ar-AE" sz="900" dirty="0" smtClean="0"/>
                    </a:p>
                    <a:p>
                      <a:pPr marL="0" marR="0" lvl="0" indent="0" algn="r" rtl="1">
                        <a:lnSpc>
                          <a:spcPct val="115000"/>
                        </a:lnSpc>
                        <a:spcBef>
                          <a:spcPts val="0"/>
                        </a:spcBef>
                        <a:spcAft>
                          <a:spcPts val="0"/>
                        </a:spcAft>
                        <a:buClr>
                          <a:schemeClr val="dk1"/>
                        </a:buClr>
                        <a:buFont typeface="Arial"/>
                        <a:buNone/>
                      </a:pPr>
                      <a:r>
                        <a:rPr lang="ar-AE" sz="1400" b="0" i="0" u="none" strike="noStrike" cap="none" dirty="0" smtClean="0">
                          <a:solidFill>
                            <a:srgbClr val="000000"/>
                          </a:solidFill>
                          <a:effectLst/>
                          <a:latin typeface="Arial"/>
                          <a:ea typeface="Arial"/>
                          <a:cs typeface="Arial"/>
                          <a:sym typeface="Arial"/>
                        </a:rPr>
                        <a:t>العقيد</a:t>
                      </a:r>
                      <a:r>
                        <a:rPr lang="en-US" sz="1400" b="0" i="0" u="none" strike="noStrike" cap="none" dirty="0" smtClean="0">
                          <a:solidFill>
                            <a:srgbClr val="000000"/>
                          </a:solidFill>
                          <a:effectLst/>
                          <a:latin typeface="Arial"/>
                          <a:ea typeface="Arial"/>
                          <a:cs typeface="Arial"/>
                          <a:sym typeface="Arial"/>
                        </a:rPr>
                        <a:t>/</a:t>
                      </a:r>
                      <a:r>
                        <a:rPr lang="ar-AE" sz="1400" b="0" i="0" u="none" strike="noStrike" cap="none" dirty="0" smtClean="0">
                          <a:solidFill>
                            <a:srgbClr val="000000"/>
                          </a:solidFill>
                          <a:effectLst/>
                          <a:latin typeface="Arial"/>
                          <a:ea typeface="Arial"/>
                          <a:cs typeface="Arial"/>
                          <a:sym typeface="Arial"/>
                        </a:rPr>
                        <a:t> طلال الشنقيطي مساعد المدير العام لشؤون المنافذ في الإدارة العامة للإقامة وشؤون الأجانب في دبي</a:t>
                      </a:r>
                      <a:r>
                        <a:rPr lang="en-US" sz="1400" b="0" i="0" u="none" strike="noStrike" cap="none" dirty="0" smtClean="0">
                          <a:solidFill>
                            <a:srgbClr val="000000"/>
                          </a:solidFill>
                          <a:effectLst/>
                          <a:latin typeface="Arial"/>
                          <a:ea typeface="Arial"/>
                          <a:cs typeface="Arial"/>
                          <a:sym typeface="Arial"/>
                        </a:rPr>
                        <a:t>.</a:t>
                      </a:r>
                      <a:endParaRPr sz="1400" b="0" i="0" u="none" strike="noStrike" cap="none" dirty="0">
                        <a:solidFill>
                          <a:srgbClr val="000000"/>
                        </a:solidFill>
                        <a:effectLst/>
                        <a:latin typeface="Arial"/>
                        <a:ea typeface="Arial"/>
                        <a:cs typeface="Arial"/>
                        <a:sym typeface="Arial"/>
                      </a:endParaRPr>
                    </a:p>
                  </a:txBody>
                  <a:tcPr marL="95250" marR="95250" marT="95250" marB="952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71916">
                <a:tc gridSpan="2">
                  <a:txBody>
                    <a:bodyPr/>
                    <a:lstStyle/>
                    <a:p>
                      <a:pPr marL="0" marR="0" lvl="0" indent="0" algn="l" rtl="0">
                        <a:lnSpc>
                          <a:spcPct val="138000"/>
                        </a:lnSpc>
                        <a:spcBef>
                          <a:spcPts val="0"/>
                        </a:spcBef>
                        <a:spcAft>
                          <a:spcPts val="0"/>
                        </a:spcAft>
                        <a:buClr>
                          <a:srgbClr val="000000"/>
                        </a:buClr>
                        <a:buFont typeface="Arial"/>
                        <a:buNone/>
                      </a:pPr>
                      <a:r>
                        <a:rPr lang="en-US" sz="1050" b="1" dirty="0" smtClean="0"/>
                        <a:t>Visuals:</a:t>
                      </a:r>
                      <a:r>
                        <a:rPr lang="ar-AE" sz="1050" b="1" dirty="0" smtClean="0"/>
                        <a:t> </a:t>
                      </a:r>
                      <a:r>
                        <a:rPr lang="ar-AE" sz="1050" b="1" baseline="0" dirty="0" smtClean="0"/>
                        <a:t> </a:t>
                      </a:r>
                      <a:r>
                        <a:rPr lang="en-US" sz="1050" b="1" baseline="0" dirty="0" smtClean="0"/>
                        <a:t>We can use the image of Brigadier </a:t>
                      </a:r>
                      <a:r>
                        <a:rPr lang="en-US" sz="1050" b="1" baseline="0" dirty="0" err="1" smtClean="0"/>
                        <a:t>Talal</a:t>
                      </a:r>
                      <a:r>
                        <a:rPr lang="en-US" sz="1050" b="1" baseline="0" dirty="0" smtClean="0"/>
                        <a:t>.</a:t>
                      </a:r>
                      <a:endParaRPr sz="900" dirty="0">
                        <a:solidFill>
                          <a:schemeClr val="dk1"/>
                        </a:solidFill>
                      </a:endParaRPr>
                    </a:p>
                  </a:txBody>
                  <a:tcPr marL="95250" marR="95250" marT="95250" marB="952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151" name="Google Shape;151;p30"/>
          <p:cNvSpPr txBox="1"/>
          <p:nvPr/>
        </p:nvSpPr>
        <p:spPr>
          <a:xfrm>
            <a:off x="284750" y="74173"/>
            <a:ext cx="4294800" cy="286200"/>
          </a:xfrm>
          <a:prstGeom prst="rect">
            <a:avLst/>
          </a:prstGeom>
          <a:noFill/>
          <a:ln w="1905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050" b="1" dirty="0" smtClean="0"/>
              <a:t>Smart Gate 3</a:t>
            </a:r>
            <a:endParaRPr sz="1050" b="1" dirty="0"/>
          </a:p>
        </p:txBody>
      </p:sp>
      <p:sp>
        <p:nvSpPr>
          <p:cNvPr id="4" name="Google Shape;151;p30"/>
          <p:cNvSpPr txBox="1"/>
          <p:nvPr/>
        </p:nvSpPr>
        <p:spPr>
          <a:xfrm>
            <a:off x="4579550" y="74380"/>
            <a:ext cx="4294800" cy="286200"/>
          </a:xfrm>
          <a:prstGeom prst="rect">
            <a:avLst/>
          </a:prstGeom>
          <a:noFill/>
          <a:ln w="1905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5408" y="2706028"/>
            <a:ext cx="1991765" cy="2050895"/>
          </a:xfrm>
          <a:prstGeom prst="rect">
            <a:avLst/>
          </a:prstGeom>
        </p:spPr>
      </p:pic>
    </p:spTree>
    <p:extLst>
      <p:ext uri="{BB962C8B-B14F-4D97-AF65-F5344CB8AC3E}">
        <p14:creationId xmlns:p14="http://schemas.microsoft.com/office/powerpoint/2010/main" val="2727271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graphicFrame>
        <p:nvGraphicFramePr>
          <p:cNvPr id="150" name="Google Shape;150;p30"/>
          <p:cNvGraphicFramePr/>
          <p:nvPr>
            <p:extLst>
              <p:ext uri="{D42A27DB-BD31-4B8C-83A1-F6EECF244321}">
                <p14:modId xmlns:p14="http://schemas.microsoft.com/office/powerpoint/2010/main" val="2836939288"/>
              </p:ext>
            </p:extLst>
          </p:nvPr>
        </p:nvGraphicFramePr>
        <p:xfrm>
          <a:off x="284750" y="431762"/>
          <a:ext cx="8574500" cy="3959654"/>
        </p:xfrm>
        <a:graphic>
          <a:graphicData uri="http://schemas.openxmlformats.org/drawingml/2006/table">
            <a:tbl>
              <a:tblPr>
                <a:noFill/>
                <a:tableStyleId>{B348996E-4529-4E7F-90CA-9D8257E73D65}</a:tableStyleId>
              </a:tblPr>
              <a:tblGrid>
                <a:gridCol w="4287250">
                  <a:extLst>
                    <a:ext uri="{9D8B030D-6E8A-4147-A177-3AD203B41FA5}">
                      <a16:colId xmlns:a16="http://schemas.microsoft.com/office/drawing/2014/main" val="20000"/>
                    </a:ext>
                  </a:extLst>
                </a:gridCol>
                <a:gridCol w="4287250">
                  <a:extLst>
                    <a:ext uri="{9D8B030D-6E8A-4147-A177-3AD203B41FA5}">
                      <a16:colId xmlns:a16="http://schemas.microsoft.com/office/drawing/2014/main" val="20001"/>
                    </a:ext>
                  </a:extLst>
                </a:gridCol>
              </a:tblGrid>
              <a:tr h="2679581">
                <a:tc>
                  <a:txBody>
                    <a:bodyPr/>
                    <a:lstStyle/>
                    <a:p>
                      <a:pPr marL="0" marR="0" lvl="0" indent="0" algn="l" rtl="0">
                        <a:lnSpc>
                          <a:spcPct val="138000"/>
                        </a:lnSpc>
                        <a:spcBef>
                          <a:spcPts val="0"/>
                        </a:spcBef>
                        <a:spcAft>
                          <a:spcPts val="0"/>
                        </a:spcAft>
                        <a:buClr>
                          <a:srgbClr val="000000"/>
                        </a:buClr>
                        <a:buFont typeface="Arial"/>
                        <a:buNone/>
                      </a:pPr>
                      <a:r>
                        <a:rPr lang="en-US" sz="1050" b="1" u="none" strike="noStrike" cap="none" dirty="0" smtClean="0"/>
                        <a:t>English</a:t>
                      </a:r>
                      <a:br>
                        <a:rPr lang="en-US" sz="1050" b="1" u="none" strike="noStrike" cap="none" dirty="0" smtClean="0"/>
                      </a:br>
                      <a:endParaRPr sz="900" b="1" u="none" strike="noStrike" cap="none" dirty="0"/>
                    </a:p>
                    <a:p>
                      <a:r>
                        <a:rPr lang="en-US" sz="1400" b="0" i="0" u="none" strike="noStrike" cap="none" dirty="0" smtClean="0">
                          <a:solidFill>
                            <a:srgbClr val="000000"/>
                          </a:solidFill>
                          <a:effectLst/>
                          <a:latin typeface="Arial"/>
                          <a:ea typeface="Arial"/>
                          <a:cs typeface="Arial"/>
                          <a:sym typeface="Arial"/>
                        </a:rPr>
                        <a:t>“The smart gates at Dubai airports will replace passport officials’ platforms with a view of reducing the human involvement factor in application of Dubai’s 10X initiative by 2030”</a:t>
                      </a:r>
                      <a:br>
                        <a:rPr lang="en-US" sz="1400" b="0" i="0" u="none" strike="noStrike" cap="none" dirty="0" smtClean="0">
                          <a:solidFill>
                            <a:srgbClr val="000000"/>
                          </a:solidFill>
                          <a:effectLst/>
                          <a:latin typeface="Arial"/>
                          <a:ea typeface="Arial"/>
                          <a:cs typeface="Arial"/>
                          <a:sym typeface="Arial"/>
                        </a:rPr>
                      </a:br>
                      <a:r>
                        <a:rPr lang="en-US" sz="1400" b="0" i="0" u="none" strike="noStrike" cap="none" dirty="0" smtClean="0">
                          <a:solidFill>
                            <a:srgbClr val="000000"/>
                          </a:solidFill>
                          <a:effectLst/>
                          <a:latin typeface="Arial"/>
                          <a:ea typeface="Arial"/>
                          <a:cs typeface="Arial"/>
                          <a:sym typeface="Arial"/>
                        </a:rPr>
                        <a:t/>
                      </a:r>
                      <a:br>
                        <a:rPr lang="en-US" sz="1400" b="0" i="0" u="none" strike="noStrike" cap="none" dirty="0" smtClean="0">
                          <a:solidFill>
                            <a:srgbClr val="000000"/>
                          </a:solidFill>
                          <a:effectLst/>
                          <a:latin typeface="Arial"/>
                          <a:ea typeface="Arial"/>
                          <a:cs typeface="Arial"/>
                          <a:sym typeface="Arial"/>
                        </a:rPr>
                      </a:br>
                      <a:r>
                        <a:rPr lang="en-US" sz="1400" b="0" i="0" u="none" strike="noStrike" cap="none" dirty="0" smtClean="0">
                          <a:solidFill>
                            <a:srgbClr val="000000"/>
                          </a:solidFill>
                          <a:effectLst/>
                          <a:latin typeface="Arial"/>
                          <a:ea typeface="Arial"/>
                          <a:cs typeface="Arial"/>
                          <a:sym typeface="Arial"/>
                        </a:rPr>
                        <a:t>Major General Mohammed Ahmed Al Marri, Director General, General Directorate of Residency and Foreigners Affairs - Dubai (GDRFA-D), Said.</a:t>
                      </a:r>
                      <a:endParaRPr lang="ar-AE" sz="1400" b="0" i="0" u="none" strike="noStrike" cap="none" dirty="0" smtClean="0">
                        <a:solidFill>
                          <a:srgbClr val="000000"/>
                        </a:solidFill>
                        <a:effectLst/>
                        <a:latin typeface="Arial"/>
                        <a:ea typeface="Arial"/>
                        <a:cs typeface="Arial"/>
                        <a:sym typeface="Arial"/>
                      </a:endParaRPr>
                    </a:p>
                    <a:p>
                      <a:r>
                        <a:rPr lang="en-US" sz="1400" b="0" i="0" u="none" strike="noStrike" cap="none" dirty="0" smtClean="0">
                          <a:solidFill>
                            <a:srgbClr val="000000"/>
                          </a:solidFill>
                          <a:effectLst/>
                          <a:latin typeface="Arial"/>
                          <a:ea typeface="Arial"/>
                          <a:cs typeface="Arial"/>
                          <a:sym typeface="Arial"/>
                        </a:rPr>
                        <a:t/>
                      </a:r>
                      <a:br>
                        <a:rPr lang="en-US" sz="1400" b="0" i="0" u="none" strike="noStrike" cap="none" dirty="0" smtClean="0">
                          <a:solidFill>
                            <a:srgbClr val="000000"/>
                          </a:solidFill>
                          <a:effectLst/>
                          <a:latin typeface="Arial"/>
                          <a:ea typeface="Arial"/>
                          <a:cs typeface="Arial"/>
                          <a:sym typeface="Arial"/>
                        </a:rPr>
                      </a:br>
                      <a:r>
                        <a:rPr lang="en-US" sz="1400" b="0" i="0" u="none" strike="noStrike" cap="none" dirty="0" smtClean="0">
                          <a:solidFill>
                            <a:srgbClr val="000000"/>
                          </a:solidFill>
                          <a:effectLst/>
                          <a:latin typeface="Arial"/>
                          <a:ea typeface="Arial"/>
                          <a:cs typeface="Arial"/>
                          <a:sym typeface="Arial"/>
                        </a:rPr>
                        <a:t>#</a:t>
                      </a:r>
                      <a:r>
                        <a:rPr lang="en-US" sz="1400" b="0" i="0" u="none" strike="noStrike" cap="none" dirty="0" err="1" smtClean="0">
                          <a:solidFill>
                            <a:srgbClr val="000000"/>
                          </a:solidFill>
                          <a:effectLst/>
                          <a:latin typeface="Arial"/>
                          <a:ea typeface="Arial"/>
                          <a:cs typeface="Arial"/>
                          <a:sym typeface="Arial"/>
                        </a:rPr>
                        <a:t>emaratech</a:t>
                      </a:r>
                      <a:r>
                        <a:rPr lang="en-US" sz="1400" b="0" i="0" u="none" strike="noStrike" cap="none" dirty="0" smtClean="0">
                          <a:solidFill>
                            <a:srgbClr val="000000"/>
                          </a:solidFill>
                          <a:effectLst/>
                          <a:latin typeface="Arial"/>
                          <a:ea typeface="Arial"/>
                          <a:cs typeface="Arial"/>
                          <a:sym typeface="Arial"/>
                        </a:rPr>
                        <a:t> #</a:t>
                      </a:r>
                      <a:r>
                        <a:rPr lang="en-US" sz="1400" b="0" i="0" u="none" strike="noStrike" cap="none" dirty="0" err="1" smtClean="0">
                          <a:solidFill>
                            <a:srgbClr val="000000"/>
                          </a:solidFill>
                          <a:effectLst/>
                          <a:latin typeface="Arial"/>
                          <a:ea typeface="Arial"/>
                          <a:cs typeface="Arial"/>
                          <a:sym typeface="Arial"/>
                        </a:rPr>
                        <a:t>Smart_Gates</a:t>
                      </a:r>
                      <a:r>
                        <a:rPr lang="en-US" sz="1400" b="0" i="0" u="none" strike="noStrike" cap="none" dirty="0" smtClean="0">
                          <a:solidFill>
                            <a:srgbClr val="000000"/>
                          </a:solidFill>
                          <a:effectLst/>
                          <a:latin typeface="Arial"/>
                          <a:ea typeface="Arial"/>
                          <a:cs typeface="Arial"/>
                          <a:sym typeface="Arial"/>
                        </a:rPr>
                        <a:t> #Airports #</a:t>
                      </a:r>
                      <a:r>
                        <a:rPr lang="en-US" sz="1400" b="0" i="0" u="none" strike="noStrike" cap="none" dirty="0" err="1" smtClean="0">
                          <a:solidFill>
                            <a:srgbClr val="000000"/>
                          </a:solidFill>
                          <a:effectLst/>
                          <a:latin typeface="Arial"/>
                          <a:ea typeface="Arial"/>
                          <a:cs typeface="Arial"/>
                          <a:sym typeface="Arial"/>
                        </a:rPr>
                        <a:t>smart_Travel</a:t>
                      </a:r>
                      <a:r>
                        <a:rPr lang="en-US" sz="1400" b="0" i="0" u="none" strike="noStrike" cap="none" dirty="0" smtClean="0">
                          <a:solidFill>
                            <a:srgbClr val="000000"/>
                          </a:solidFill>
                          <a:effectLst/>
                          <a:latin typeface="Arial"/>
                          <a:ea typeface="Arial"/>
                          <a:cs typeface="Arial"/>
                          <a:sym typeface="Arial"/>
                        </a:rPr>
                        <a:t> #technology #X10</a:t>
                      </a:r>
                      <a:r>
                        <a:rPr lang="en-US" sz="1200" b="0" i="0" u="none" strike="noStrike" cap="none" dirty="0" smtClean="0">
                          <a:solidFill>
                            <a:srgbClr val="000000"/>
                          </a:solidFill>
                          <a:effectLst/>
                          <a:latin typeface="Arial"/>
                          <a:ea typeface="Arial"/>
                          <a:cs typeface="Arial"/>
                          <a:sym typeface="Arial"/>
                        </a:rPr>
                        <a:t/>
                      </a:r>
                      <a:br>
                        <a:rPr lang="en-US" sz="1200" b="0" i="0" u="none" strike="noStrike" cap="none" dirty="0" smtClean="0">
                          <a:solidFill>
                            <a:srgbClr val="000000"/>
                          </a:solidFill>
                          <a:effectLst/>
                          <a:latin typeface="Arial"/>
                          <a:ea typeface="Arial"/>
                          <a:cs typeface="Arial"/>
                          <a:sym typeface="Arial"/>
                        </a:rPr>
                      </a:br>
                      <a:endParaRPr lang="en-US" sz="1200" b="0" i="0" u="none" strike="noStrike" cap="none" dirty="0" smtClean="0">
                        <a:solidFill>
                          <a:srgbClr val="000000"/>
                        </a:solidFill>
                        <a:effectLst/>
                        <a:latin typeface="Arial"/>
                        <a:ea typeface="Arial"/>
                        <a:cs typeface="Arial"/>
                        <a:sym typeface="Arial"/>
                      </a:endParaRPr>
                    </a:p>
                    <a:p>
                      <a:pPr marL="0" lvl="0" indent="0" algn="l" rtl="0">
                        <a:lnSpc>
                          <a:spcPct val="138000"/>
                        </a:lnSpc>
                        <a:spcBef>
                          <a:spcPts val="0"/>
                        </a:spcBef>
                        <a:spcAft>
                          <a:spcPts val="0"/>
                        </a:spcAft>
                        <a:buClr>
                          <a:schemeClr val="dk1"/>
                        </a:buClr>
                        <a:buSzPts val="1100"/>
                        <a:buFont typeface="Arial"/>
                        <a:buNone/>
                      </a:pPr>
                      <a:endParaRPr sz="900" dirty="0"/>
                    </a:p>
                    <a:p>
                      <a:pPr marL="0" lvl="0" indent="0" algn="l" rtl="0">
                        <a:lnSpc>
                          <a:spcPct val="138000"/>
                        </a:lnSpc>
                        <a:spcBef>
                          <a:spcPts val="0"/>
                        </a:spcBef>
                        <a:spcAft>
                          <a:spcPts val="0"/>
                        </a:spcAft>
                        <a:buClr>
                          <a:schemeClr val="dk1"/>
                        </a:buClr>
                        <a:buSzPts val="1100"/>
                        <a:buFont typeface="Arial"/>
                        <a:buNone/>
                      </a:pPr>
                      <a:endParaRPr sz="900" dirty="0"/>
                    </a:p>
                  </a:txBody>
                  <a:tcPr marL="95250" marR="95250" marT="95250" marB="952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1">
                        <a:lnSpc>
                          <a:spcPct val="115000"/>
                        </a:lnSpc>
                        <a:spcBef>
                          <a:spcPts val="0"/>
                        </a:spcBef>
                        <a:spcAft>
                          <a:spcPts val="0"/>
                        </a:spcAft>
                        <a:buClr>
                          <a:schemeClr val="dk1"/>
                        </a:buClr>
                        <a:buFont typeface="Arial"/>
                        <a:buNone/>
                      </a:pPr>
                      <a:r>
                        <a:rPr lang="en" sz="1050" b="1" u="none" strike="noStrike" cap="none" dirty="0" smtClean="0"/>
                        <a:t>Arabic</a:t>
                      </a:r>
                      <a:br>
                        <a:rPr lang="en" sz="1050" b="1" u="none" strike="noStrike" cap="none" dirty="0" smtClean="0"/>
                      </a:br>
                      <a:endParaRPr sz="900" b="1" u="none" strike="noStrike" cap="none" dirty="0"/>
                    </a:p>
                    <a:p>
                      <a:pPr algn="r" rtl="1"/>
                      <a:r>
                        <a:rPr lang="ar-AE" sz="1400" b="0" i="0" u="none" strike="noStrike" cap="none" dirty="0" smtClean="0">
                          <a:solidFill>
                            <a:srgbClr val="000000"/>
                          </a:solidFill>
                          <a:effectLst/>
                          <a:latin typeface="Arial"/>
                          <a:ea typeface="Arial"/>
                          <a:cs typeface="Arial"/>
                          <a:sym typeface="Arial"/>
                        </a:rPr>
                        <a:t>"سوف  تحل البوابات الذكية في مطارات دبي محل منصات مأموري الجوازات بحلول 2030 للتقليل من عامل التدخل البشري تنفيذاً لمبادرة </a:t>
                      </a:r>
                      <a:r>
                        <a:rPr lang="en-US" sz="1400" b="0" i="0" u="none" strike="noStrike" cap="none" dirty="0" smtClean="0">
                          <a:solidFill>
                            <a:srgbClr val="000000"/>
                          </a:solidFill>
                          <a:effectLst/>
                          <a:latin typeface="Arial"/>
                          <a:ea typeface="Arial"/>
                          <a:cs typeface="Arial"/>
                          <a:sym typeface="Arial"/>
                        </a:rPr>
                        <a:t>X10</a:t>
                      </a:r>
                      <a:r>
                        <a:rPr lang="ar-AE" sz="1400" b="0" i="0" u="none" strike="noStrike" cap="none" dirty="0" smtClean="0">
                          <a:solidFill>
                            <a:srgbClr val="000000"/>
                          </a:solidFill>
                          <a:effectLst/>
                          <a:latin typeface="Arial"/>
                          <a:ea typeface="Arial"/>
                          <a:cs typeface="Arial"/>
                          <a:sym typeface="Arial"/>
                        </a:rPr>
                        <a:t>".</a:t>
                      </a:r>
                      <a:r>
                        <a:rPr lang="en-US" sz="1400" b="0" i="0" u="none" strike="noStrike" cap="none" dirty="0" smtClean="0">
                          <a:solidFill>
                            <a:srgbClr val="000000"/>
                          </a:solidFill>
                          <a:effectLst/>
                          <a:latin typeface="Arial"/>
                          <a:ea typeface="Arial"/>
                          <a:cs typeface="Arial"/>
                          <a:sym typeface="Arial"/>
                        </a:rPr>
                        <a:t/>
                      </a:r>
                      <a:br>
                        <a:rPr lang="en-US" sz="1400" b="0" i="0" u="none" strike="noStrike" cap="none" dirty="0" smtClean="0">
                          <a:solidFill>
                            <a:srgbClr val="000000"/>
                          </a:solidFill>
                          <a:effectLst/>
                          <a:latin typeface="Arial"/>
                          <a:ea typeface="Arial"/>
                          <a:cs typeface="Arial"/>
                          <a:sym typeface="Arial"/>
                        </a:rPr>
                      </a:br>
                      <a:r>
                        <a:rPr lang="ar-AE" sz="1400" b="0" i="0" u="none" strike="noStrike" cap="none" dirty="0" smtClean="0">
                          <a:solidFill>
                            <a:srgbClr val="000000"/>
                          </a:solidFill>
                          <a:effectLst/>
                          <a:latin typeface="Arial"/>
                          <a:ea typeface="Arial"/>
                          <a:cs typeface="Arial"/>
                          <a:sym typeface="Arial"/>
                        </a:rPr>
                        <a:t/>
                      </a:r>
                      <a:br>
                        <a:rPr lang="ar-AE" sz="1400" b="0" i="0" u="none" strike="noStrike" cap="none" dirty="0" smtClean="0">
                          <a:solidFill>
                            <a:srgbClr val="000000"/>
                          </a:solidFill>
                          <a:effectLst/>
                          <a:latin typeface="Arial"/>
                          <a:ea typeface="Arial"/>
                          <a:cs typeface="Arial"/>
                          <a:sym typeface="Arial"/>
                        </a:rPr>
                      </a:br>
                      <a:r>
                        <a:rPr lang="ar-AE" sz="1400" b="0" i="0" u="none" strike="noStrike" cap="none" dirty="0" smtClean="0">
                          <a:solidFill>
                            <a:srgbClr val="000000"/>
                          </a:solidFill>
                          <a:effectLst/>
                          <a:latin typeface="Arial"/>
                          <a:ea typeface="Arial"/>
                          <a:cs typeface="Arial"/>
                          <a:sym typeface="Arial"/>
                        </a:rPr>
                        <a:t> اللواء محمد أحمد المري، المدير العام للإدارة العامة للإقامة وشؤون الأجانب في دبي.</a:t>
                      </a:r>
                      <a:br>
                        <a:rPr lang="ar-AE" sz="1400" b="0" i="0" u="none" strike="noStrike" cap="none" dirty="0" smtClean="0">
                          <a:solidFill>
                            <a:srgbClr val="000000"/>
                          </a:solidFill>
                          <a:effectLst/>
                          <a:latin typeface="Arial"/>
                          <a:ea typeface="Arial"/>
                          <a:cs typeface="Arial"/>
                          <a:sym typeface="Arial"/>
                        </a:rPr>
                      </a:br>
                      <a:r>
                        <a:rPr lang="ar-AE" sz="1400" b="0" i="0" u="none" strike="noStrike" cap="none" dirty="0" smtClean="0">
                          <a:solidFill>
                            <a:srgbClr val="000000"/>
                          </a:solidFill>
                          <a:effectLst/>
                          <a:latin typeface="Arial"/>
                          <a:ea typeface="Arial"/>
                          <a:cs typeface="Arial"/>
                          <a:sym typeface="Arial"/>
                        </a:rPr>
                        <a:t/>
                      </a:r>
                      <a:br>
                        <a:rPr lang="ar-AE" sz="1400" b="0" i="0" u="none" strike="noStrike" cap="none" dirty="0" smtClean="0">
                          <a:solidFill>
                            <a:srgbClr val="000000"/>
                          </a:solidFill>
                          <a:effectLst/>
                          <a:latin typeface="Arial"/>
                          <a:ea typeface="Arial"/>
                          <a:cs typeface="Arial"/>
                          <a:sym typeface="Arial"/>
                        </a:rPr>
                      </a:br>
                      <a:endParaRPr lang="en-US" sz="1400" b="0" i="0" u="none" strike="noStrike" cap="none" dirty="0" smtClean="0">
                        <a:solidFill>
                          <a:srgbClr val="000000"/>
                        </a:solidFill>
                        <a:effectLst/>
                        <a:latin typeface="Arial"/>
                        <a:ea typeface="Arial"/>
                        <a:cs typeface="Arial"/>
                        <a:sym typeface="Arial"/>
                      </a:endParaRPr>
                    </a:p>
                    <a:p>
                      <a:pPr algn="r" rtl="1"/>
                      <a:r>
                        <a:rPr lang="ar-AE" sz="1400" b="0" i="0" u="none" strike="noStrike" cap="none" dirty="0" smtClean="0">
                          <a:solidFill>
                            <a:srgbClr val="000000"/>
                          </a:solidFill>
                          <a:effectLst/>
                          <a:latin typeface="Arial"/>
                          <a:ea typeface="Arial"/>
                          <a:cs typeface="Arial"/>
                          <a:sym typeface="Arial"/>
                        </a:rPr>
                        <a:t>#إماراتك #البوابات_الذكية #مطارات #ْ</a:t>
                      </a:r>
                      <a:r>
                        <a:rPr lang="en-US" sz="1400" b="0" i="0" u="none" strike="noStrike" cap="none" dirty="0" smtClean="0">
                          <a:solidFill>
                            <a:srgbClr val="000000"/>
                          </a:solidFill>
                          <a:effectLst/>
                          <a:latin typeface="Arial"/>
                          <a:ea typeface="Arial"/>
                          <a:cs typeface="Arial"/>
                          <a:sym typeface="Arial"/>
                        </a:rPr>
                        <a:t>X10</a:t>
                      </a:r>
                      <a:r>
                        <a:rPr lang="ar-AE" sz="1400" b="0" i="0" u="none" strike="noStrike" cap="none" dirty="0" smtClean="0">
                          <a:solidFill>
                            <a:srgbClr val="000000"/>
                          </a:solidFill>
                          <a:effectLst/>
                          <a:latin typeface="Arial"/>
                          <a:ea typeface="Arial"/>
                          <a:cs typeface="Arial"/>
                          <a:sym typeface="Arial"/>
                        </a:rPr>
                        <a:t> #مطارات #السفر_الذكي #دبي_الذكية #تكنولوجيا</a:t>
                      </a:r>
                      <a:endParaRPr lang="en-US" sz="1400" b="0" i="0" u="none" strike="noStrike" cap="none" dirty="0" smtClean="0">
                        <a:solidFill>
                          <a:srgbClr val="000000"/>
                        </a:solidFill>
                        <a:effectLst/>
                        <a:latin typeface="Arial"/>
                        <a:ea typeface="Arial"/>
                        <a:cs typeface="Arial"/>
                        <a:sym typeface="Arial"/>
                      </a:endParaRPr>
                    </a:p>
                    <a:p>
                      <a:pPr marL="0" marR="0" lvl="0" indent="0" algn="r" defTabSz="914400" rtl="1" eaLnBrk="1" fontAlgn="auto" latinLnBrk="0" hangingPunct="1">
                        <a:lnSpc>
                          <a:spcPct val="115000"/>
                        </a:lnSpc>
                        <a:spcBef>
                          <a:spcPts val="0"/>
                        </a:spcBef>
                        <a:spcAft>
                          <a:spcPts val="0"/>
                        </a:spcAft>
                        <a:buClr>
                          <a:schemeClr val="dk1"/>
                        </a:buClr>
                        <a:buSzTx/>
                        <a:buFont typeface="Arial"/>
                        <a:buNone/>
                        <a:tabLst/>
                        <a:defRPr/>
                      </a:pPr>
                      <a:r>
                        <a:rPr lang="ar-AE" sz="1400" b="0" i="0" u="none" strike="noStrike" cap="none" dirty="0" smtClean="0">
                          <a:solidFill>
                            <a:srgbClr val="000000"/>
                          </a:solidFill>
                          <a:effectLst/>
                          <a:latin typeface="Arial"/>
                          <a:ea typeface="Arial"/>
                          <a:cs typeface="Arial"/>
                          <a:sym typeface="Arial"/>
                        </a:rPr>
                        <a:t/>
                      </a:r>
                      <a:br>
                        <a:rPr lang="ar-AE" sz="1400" b="0" i="0" u="none" strike="noStrike" cap="none" dirty="0" smtClean="0">
                          <a:solidFill>
                            <a:srgbClr val="000000"/>
                          </a:solidFill>
                          <a:effectLst/>
                          <a:latin typeface="Arial"/>
                          <a:ea typeface="Arial"/>
                          <a:cs typeface="Arial"/>
                          <a:sym typeface="Arial"/>
                        </a:rPr>
                      </a:br>
                      <a:endParaRPr sz="900" dirty="0"/>
                    </a:p>
                    <a:p>
                      <a:pPr marL="0" lvl="0" indent="0" algn="l" rtl="0">
                        <a:lnSpc>
                          <a:spcPct val="138000"/>
                        </a:lnSpc>
                        <a:spcBef>
                          <a:spcPts val="0"/>
                        </a:spcBef>
                        <a:spcAft>
                          <a:spcPts val="0"/>
                        </a:spcAft>
                        <a:buClr>
                          <a:schemeClr val="dk1"/>
                        </a:buClr>
                        <a:buFont typeface="Arial"/>
                        <a:buNone/>
                      </a:pPr>
                      <a:endParaRPr sz="900" dirty="0">
                        <a:solidFill>
                          <a:schemeClr val="dk1"/>
                        </a:solidFill>
                      </a:endParaRPr>
                    </a:p>
                    <a:p>
                      <a:pPr marL="0" lvl="0" indent="0" algn="l" rtl="0">
                        <a:lnSpc>
                          <a:spcPct val="138000"/>
                        </a:lnSpc>
                        <a:spcBef>
                          <a:spcPts val="0"/>
                        </a:spcBef>
                        <a:spcAft>
                          <a:spcPts val="0"/>
                        </a:spcAft>
                        <a:buClr>
                          <a:schemeClr val="dk1"/>
                        </a:buClr>
                        <a:buSzPts val="1100"/>
                        <a:buFont typeface="Arial"/>
                        <a:buNone/>
                      </a:pPr>
                      <a:endParaRPr sz="900" dirty="0"/>
                    </a:p>
                  </a:txBody>
                  <a:tcPr marL="95250" marR="95250" marT="95250" marB="952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71916">
                <a:tc gridSpan="2">
                  <a:txBody>
                    <a:bodyPr/>
                    <a:lstStyle/>
                    <a:p>
                      <a:pPr marL="0" marR="0" lvl="0" indent="0" algn="l" rtl="0">
                        <a:lnSpc>
                          <a:spcPct val="138000"/>
                        </a:lnSpc>
                        <a:spcBef>
                          <a:spcPts val="0"/>
                        </a:spcBef>
                        <a:spcAft>
                          <a:spcPts val="0"/>
                        </a:spcAft>
                        <a:buClr>
                          <a:srgbClr val="000000"/>
                        </a:buClr>
                        <a:buFont typeface="Arial"/>
                        <a:buNone/>
                      </a:pPr>
                      <a:r>
                        <a:rPr lang="en-US" sz="1050" b="1" dirty="0" smtClean="0"/>
                        <a:t>Visuals</a:t>
                      </a:r>
                      <a:r>
                        <a:rPr lang="en-US" sz="1050" b="1" dirty="0" smtClean="0"/>
                        <a:t>: W</a:t>
                      </a:r>
                      <a:r>
                        <a:rPr lang="en-US" sz="1050" b="1" baseline="0" dirty="0" smtClean="0"/>
                        <a:t>e will use this Image</a:t>
                      </a:r>
                      <a:endParaRPr sz="900" dirty="0">
                        <a:solidFill>
                          <a:schemeClr val="dk1"/>
                        </a:solidFill>
                      </a:endParaRPr>
                    </a:p>
                  </a:txBody>
                  <a:tcPr marL="95250" marR="95250" marT="95250" marB="952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151" name="Google Shape;151;p30"/>
          <p:cNvSpPr txBox="1"/>
          <p:nvPr/>
        </p:nvSpPr>
        <p:spPr>
          <a:xfrm>
            <a:off x="294436" y="109970"/>
            <a:ext cx="4560061" cy="286201"/>
          </a:xfrm>
          <a:prstGeom prst="rect">
            <a:avLst/>
          </a:prstGeom>
          <a:noFill/>
          <a:ln w="1905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lvl="0"/>
            <a:r>
              <a:rPr lang="en-US" sz="1050" b="1" dirty="0" smtClean="0"/>
              <a:t>Smart Gates 4</a:t>
            </a:r>
            <a:endParaRPr sz="1050" b="1" dirty="0"/>
          </a:p>
        </p:txBody>
      </p:sp>
      <p:sp>
        <p:nvSpPr>
          <p:cNvPr id="4" name="Google Shape;151;p30"/>
          <p:cNvSpPr txBox="1"/>
          <p:nvPr/>
        </p:nvSpPr>
        <p:spPr>
          <a:xfrm>
            <a:off x="4698380" y="109970"/>
            <a:ext cx="4175970" cy="250609"/>
          </a:xfrm>
          <a:prstGeom prst="rect">
            <a:avLst/>
          </a:prstGeom>
          <a:noFill/>
          <a:ln w="1905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4497" y="3152077"/>
            <a:ext cx="3438555" cy="1433861"/>
          </a:xfrm>
          <a:prstGeom prst="rect">
            <a:avLst/>
          </a:prstGeom>
        </p:spPr>
      </p:pic>
    </p:spTree>
    <p:extLst>
      <p:ext uri="{BB962C8B-B14F-4D97-AF65-F5344CB8AC3E}">
        <p14:creationId xmlns:p14="http://schemas.microsoft.com/office/powerpoint/2010/main" val="2420397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graphicFrame>
        <p:nvGraphicFramePr>
          <p:cNvPr id="150" name="Google Shape;150;p30"/>
          <p:cNvGraphicFramePr/>
          <p:nvPr>
            <p:extLst>
              <p:ext uri="{D42A27DB-BD31-4B8C-83A1-F6EECF244321}">
                <p14:modId xmlns:p14="http://schemas.microsoft.com/office/powerpoint/2010/main" val="3936765016"/>
              </p:ext>
            </p:extLst>
          </p:nvPr>
        </p:nvGraphicFramePr>
        <p:xfrm>
          <a:off x="284750" y="431762"/>
          <a:ext cx="8574500" cy="3839893"/>
        </p:xfrm>
        <a:graphic>
          <a:graphicData uri="http://schemas.openxmlformats.org/drawingml/2006/table">
            <a:tbl>
              <a:tblPr>
                <a:noFill/>
                <a:tableStyleId>{B348996E-4529-4E7F-90CA-9D8257E73D65}</a:tableStyleId>
              </a:tblPr>
              <a:tblGrid>
                <a:gridCol w="4287250">
                  <a:extLst>
                    <a:ext uri="{9D8B030D-6E8A-4147-A177-3AD203B41FA5}">
                      <a16:colId xmlns:a16="http://schemas.microsoft.com/office/drawing/2014/main" val="20000"/>
                    </a:ext>
                  </a:extLst>
                </a:gridCol>
                <a:gridCol w="4287250">
                  <a:extLst>
                    <a:ext uri="{9D8B030D-6E8A-4147-A177-3AD203B41FA5}">
                      <a16:colId xmlns:a16="http://schemas.microsoft.com/office/drawing/2014/main" val="20001"/>
                    </a:ext>
                  </a:extLst>
                </a:gridCol>
              </a:tblGrid>
              <a:tr h="2679581">
                <a:tc>
                  <a:txBody>
                    <a:bodyPr/>
                    <a:lstStyle/>
                    <a:p>
                      <a:pPr marL="0" marR="0" lvl="0" indent="0" algn="l" rtl="0">
                        <a:lnSpc>
                          <a:spcPct val="138000"/>
                        </a:lnSpc>
                        <a:spcBef>
                          <a:spcPts val="0"/>
                        </a:spcBef>
                        <a:spcAft>
                          <a:spcPts val="0"/>
                        </a:spcAft>
                        <a:buClr>
                          <a:srgbClr val="000000"/>
                        </a:buClr>
                        <a:buFont typeface="Arial"/>
                        <a:buNone/>
                      </a:pPr>
                      <a:r>
                        <a:rPr lang="en-US" sz="1050" b="1" u="none" strike="noStrike" cap="none" dirty="0" smtClean="0"/>
                        <a:t>English</a:t>
                      </a:r>
                    </a:p>
                    <a:p>
                      <a:pPr rtl="1"/>
                      <a:r>
                        <a:rPr lang="en-US" sz="1400" b="0" i="0" u="none" strike="noStrike" cap="none" dirty="0" smtClean="0">
                          <a:solidFill>
                            <a:srgbClr val="000000"/>
                          </a:solidFill>
                          <a:effectLst/>
                          <a:latin typeface="Arial"/>
                          <a:ea typeface="Arial"/>
                          <a:cs typeface="Arial"/>
                          <a:sym typeface="Arial"/>
                        </a:rPr>
                        <a:t>“All human beings are porn free and equal in dignity and rights”. Article 1 – Universal Declaration of Human Rights. </a:t>
                      </a:r>
                    </a:p>
                    <a:p>
                      <a:r>
                        <a:rPr lang="en-US" sz="1400" b="0" i="0" u="none" strike="noStrike" cap="none" dirty="0" smtClean="0">
                          <a:solidFill>
                            <a:srgbClr val="000000"/>
                          </a:solidFill>
                          <a:effectLst/>
                          <a:latin typeface="Arial"/>
                          <a:ea typeface="Arial"/>
                          <a:cs typeface="Arial"/>
                          <a:sym typeface="Arial"/>
                        </a:rPr>
                        <a:t>Our shared humanity is rooted in these universal values, human rights are relevant to all of us, every day, Equality, justice and freedom prevent violence and sustain peace, we need to stand up for human rights.</a:t>
                      </a:r>
                      <a:r>
                        <a:rPr lang="ar-AE" sz="1400" b="0" i="0" u="none" strike="noStrike" cap="none" dirty="0" smtClean="0">
                          <a:solidFill>
                            <a:srgbClr val="000000"/>
                          </a:solidFill>
                          <a:effectLst/>
                          <a:latin typeface="Arial"/>
                          <a:ea typeface="Arial"/>
                          <a:cs typeface="Arial"/>
                          <a:sym typeface="Arial"/>
                        </a:rPr>
                        <a:t/>
                      </a:r>
                      <a:br>
                        <a:rPr lang="ar-AE" sz="1400" b="0" i="0" u="none" strike="noStrike" cap="none" dirty="0" smtClean="0">
                          <a:solidFill>
                            <a:srgbClr val="000000"/>
                          </a:solidFill>
                          <a:effectLst/>
                          <a:latin typeface="Arial"/>
                          <a:ea typeface="Arial"/>
                          <a:cs typeface="Arial"/>
                          <a:sym typeface="Arial"/>
                        </a:rPr>
                      </a:br>
                      <a:r>
                        <a:rPr lang="ar-AE" sz="1400" b="0" i="0" u="none" strike="noStrike" cap="none" dirty="0" smtClean="0">
                          <a:solidFill>
                            <a:srgbClr val="000000"/>
                          </a:solidFill>
                          <a:effectLst/>
                          <a:latin typeface="Arial"/>
                          <a:ea typeface="Arial"/>
                          <a:cs typeface="Arial"/>
                          <a:sym typeface="Arial"/>
                        </a:rPr>
                        <a:t/>
                      </a:r>
                      <a:br>
                        <a:rPr lang="ar-AE" sz="1400" b="0" i="0" u="none" strike="noStrike" cap="none" dirty="0" smtClean="0">
                          <a:solidFill>
                            <a:srgbClr val="000000"/>
                          </a:solidFill>
                          <a:effectLst/>
                          <a:latin typeface="Arial"/>
                          <a:ea typeface="Arial"/>
                          <a:cs typeface="Arial"/>
                          <a:sym typeface="Arial"/>
                        </a:rPr>
                      </a:br>
                      <a:endParaRPr lang="en-US" sz="1400" b="0" i="0" u="none" strike="noStrike" cap="none" dirty="0" smtClean="0">
                        <a:solidFill>
                          <a:srgbClr val="000000"/>
                        </a:solidFill>
                        <a:effectLst/>
                        <a:latin typeface="Arial"/>
                        <a:ea typeface="Arial"/>
                        <a:cs typeface="Arial"/>
                        <a:sym typeface="Arial"/>
                      </a:endParaRPr>
                    </a:p>
                    <a:p>
                      <a:r>
                        <a:rPr lang="en-US" sz="1400" b="0" i="0" u="none" strike="noStrike" cap="none" dirty="0" smtClean="0">
                          <a:solidFill>
                            <a:srgbClr val="000000"/>
                          </a:solidFill>
                          <a:effectLst/>
                          <a:latin typeface="Arial"/>
                          <a:ea typeface="Arial"/>
                          <a:cs typeface="Arial"/>
                          <a:sym typeface="Arial"/>
                        </a:rPr>
                        <a:t>#</a:t>
                      </a:r>
                      <a:r>
                        <a:rPr lang="en-US" sz="1400" b="0" i="0" u="none" strike="noStrike" cap="none" dirty="0" err="1" smtClean="0">
                          <a:solidFill>
                            <a:srgbClr val="000000"/>
                          </a:solidFill>
                          <a:effectLst/>
                          <a:latin typeface="Arial"/>
                          <a:ea typeface="Arial"/>
                          <a:cs typeface="Arial"/>
                          <a:sym typeface="Arial"/>
                        </a:rPr>
                        <a:t>emaratech</a:t>
                      </a:r>
                      <a:r>
                        <a:rPr lang="en-US" sz="1400" b="0" i="0" u="none" strike="noStrike" cap="none" dirty="0" smtClean="0">
                          <a:solidFill>
                            <a:srgbClr val="000000"/>
                          </a:solidFill>
                          <a:effectLst/>
                          <a:latin typeface="Arial"/>
                          <a:ea typeface="Arial"/>
                          <a:cs typeface="Arial"/>
                          <a:sym typeface="Arial"/>
                        </a:rPr>
                        <a:t> #</a:t>
                      </a:r>
                      <a:r>
                        <a:rPr lang="en-US" sz="1400" b="0" i="0" u="none" strike="noStrike" cap="none" dirty="0" err="1" smtClean="0">
                          <a:solidFill>
                            <a:srgbClr val="000000"/>
                          </a:solidFill>
                          <a:effectLst/>
                          <a:latin typeface="Arial"/>
                          <a:ea typeface="Arial"/>
                          <a:cs typeface="Arial"/>
                          <a:sym typeface="Arial"/>
                        </a:rPr>
                        <a:t>human_rights_day</a:t>
                      </a:r>
                      <a:r>
                        <a:rPr lang="en-US" sz="1400" b="0" i="0" u="none" strike="noStrike" cap="none" dirty="0" smtClean="0">
                          <a:solidFill>
                            <a:srgbClr val="000000"/>
                          </a:solidFill>
                          <a:effectLst/>
                          <a:latin typeface="Arial"/>
                          <a:ea typeface="Arial"/>
                          <a:cs typeface="Arial"/>
                          <a:sym typeface="Arial"/>
                        </a:rPr>
                        <a:t> #Dubai</a:t>
                      </a:r>
                    </a:p>
                    <a:p>
                      <a:pPr marL="0" marR="0" lvl="0" indent="0" algn="l" rtl="0">
                        <a:lnSpc>
                          <a:spcPct val="138000"/>
                        </a:lnSpc>
                        <a:spcBef>
                          <a:spcPts val="0"/>
                        </a:spcBef>
                        <a:spcAft>
                          <a:spcPts val="0"/>
                        </a:spcAft>
                        <a:buClr>
                          <a:srgbClr val="000000"/>
                        </a:buClr>
                        <a:buFont typeface="Arial"/>
                        <a:buNone/>
                      </a:pPr>
                      <a:endParaRPr lang="en-US" sz="1050" b="1" u="none" strike="noStrike" cap="none" dirty="0" smtClean="0"/>
                    </a:p>
                    <a:p>
                      <a:pPr marL="0" marR="0" lvl="0" indent="0" algn="l" rtl="0">
                        <a:lnSpc>
                          <a:spcPct val="138000"/>
                        </a:lnSpc>
                        <a:spcBef>
                          <a:spcPts val="0"/>
                        </a:spcBef>
                        <a:spcAft>
                          <a:spcPts val="0"/>
                        </a:spcAft>
                        <a:buClr>
                          <a:srgbClr val="000000"/>
                        </a:buClr>
                        <a:buFont typeface="Arial"/>
                        <a:buNone/>
                      </a:pPr>
                      <a:endParaRPr lang="en-US" sz="1050" b="1" u="none" strike="noStrike" cap="none" dirty="0" smtClean="0"/>
                    </a:p>
                    <a:p>
                      <a:pPr marL="0" lvl="0" indent="0" algn="l" rtl="0">
                        <a:lnSpc>
                          <a:spcPct val="138000"/>
                        </a:lnSpc>
                        <a:spcBef>
                          <a:spcPts val="0"/>
                        </a:spcBef>
                        <a:spcAft>
                          <a:spcPts val="0"/>
                        </a:spcAft>
                        <a:buClr>
                          <a:schemeClr val="dk1"/>
                        </a:buClr>
                        <a:buSzPts val="1100"/>
                        <a:buFont typeface="Arial"/>
                        <a:buNone/>
                      </a:pPr>
                      <a:endParaRPr sz="900" dirty="0"/>
                    </a:p>
                  </a:txBody>
                  <a:tcPr marL="95250" marR="95250" marT="95250" marB="952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Font typeface="Arial"/>
                        <a:buNone/>
                      </a:pPr>
                      <a:r>
                        <a:rPr lang="en" sz="1050" b="1" u="none" strike="noStrike" cap="none" dirty="0" smtClean="0"/>
                        <a:t>Arabic</a:t>
                      </a:r>
                      <a:endParaRPr sz="900" b="1" u="none" strike="noStrike" cap="none" dirty="0"/>
                    </a:p>
                    <a:p>
                      <a:pPr marL="0" marR="0" lvl="0" indent="0" algn="r" rtl="0">
                        <a:lnSpc>
                          <a:spcPct val="115000"/>
                        </a:lnSpc>
                        <a:spcBef>
                          <a:spcPts val="0"/>
                        </a:spcBef>
                        <a:spcAft>
                          <a:spcPts val="0"/>
                        </a:spcAft>
                        <a:buClr>
                          <a:schemeClr val="dk1"/>
                        </a:buClr>
                        <a:buFont typeface="Arial"/>
                        <a:buNone/>
                      </a:pPr>
                      <a:endParaRPr lang="en-US" sz="1400" b="0" i="0" u="none" strike="noStrike" cap="none" dirty="0" smtClean="0">
                        <a:solidFill>
                          <a:srgbClr val="000000"/>
                        </a:solidFill>
                        <a:effectLst/>
                        <a:latin typeface="Arial"/>
                        <a:ea typeface="Arial"/>
                        <a:cs typeface="Arial"/>
                        <a:sym typeface="Arial"/>
                      </a:endParaRPr>
                    </a:p>
                    <a:p>
                      <a:pPr algn="r" rtl="1"/>
                      <a:r>
                        <a:rPr lang="ar-AE" sz="1400" b="0" i="0" u="none" strike="noStrike" cap="none" dirty="0" smtClean="0">
                          <a:solidFill>
                            <a:srgbClr val="000000"/>
                          </a:solidFill>
                          <a:effectLst/>
                          <a:latin typeface="Arial"/>
                          <a:ea typeface="Arial"/>
                          <a:cs typeface="Arial"/>
                          <a:sym typeface="Arial"/>
                        </a:rPr>
                        <a:t>"يولد جميع الناس أحراراً ومتساويين في الكرامة والحقوق". المادة 1 من الإعلان العالمي لحقوق الإنسان.</a:t>
                      </a:r>
                      <a:br>
                        <a:rPr lang="ar-AE" sz="1400" b="0" i="0" u="none" strike="noStrike" cap="none" dirty="0" smtClean="0">
                          <a:solidFill>
                            <a:srgbClr val="000000"/>
                          </a:solidFill>
                          <a:effectLst/>
                          <a:latin typeface="Arial"/>
                          <a:ea typeface="Arial"/>
                          <a:cs typeface="Arial"/>
                          <a:sym typeface="Arial"/>
                        </a:rPr>
                      </a:br>
                      <a:endParaRPr lang="en-US" sz="1400" b="0" i="0" u="none" strike="noStrike" cap="none" dirty="0" smtClean="0">
                        <a:solidFill>
                          <a:srgbClr val="000000"/>
                        </a:solidFill>
                        <a:effectLst/>
                        <a:latin typeface="Arial"/>
                        <a:ea typeface="Arial"/>
                        <a:cs typeface="Arial"/>
                        <a:sym typeface="Arial"/>
                      </a:endParaRPr>
                    </a:p>
                    <a:p>
                      <a:pPr algn="r"/>
                      <a:r>
                        <a:rPr lang="ar-AE" sz="1400" b="0" i="0" u="none" strike="noStrike" cap="none" dirty="0" smtClean="0">
                          <a:solidFill>
                            <a:srgbClr val="000000"/>
                          </a:solidFill>
                          <a:effectLst/>
                          <a:latin typeface="Arial"/>
                          <a:ea typeface="Arial"/>
                          <a:cs typeface="Arial"/>
                          <a:sym typeface="Arial"/>
                        </a:rPr>
                        <a:t>إن إنسانيتنا المشتركة متجذرة في هذه القيمة العالمية، المساواة، والعدالة، والحرية هي حصن أمين من العنف وسبيل لاستدامة سلام دائم، نحن بحاجة لأن نقف مع حقوق وحقوق الإنسان.</a:t>
                      </a:r>
                      <a:br>
                        <a:rPr lang="ar-AE" sz="1400" b="0" i="0" u="none" strike="noStrike" cap="none" dirty="0" smtClean="0">
                          <a:solidFill>
                            <a:srgbClr val="000000"/>
                          </a:solidFill>
                          <a:effectLst/>
                          <a:latin typeface="Arial"/>
                          <a:ea typeface="Arial"/>
                          <a:cs typeface="Arial"/>
                          <a:sym typeface="Arial"/>
                        </a:rPr>
                      </a:br>
                      <a:r>
                        <a:rPr lang="en-US" sz="1400" b="0" i="0" u="none" strike="noStrike" cap="none" dirty="0" smtClean="0">
                          <a:solidFill>
                            <a:srgbClr val="000000"/>
                          </a:solidFill>
                          <a:effectLst/>
                          <a:latin typeface="Arial"/>
                          <a:ea typeface="Arial"/>
                          <a:cs typeface="Arial"/>
                          <a:sym typeface="Arial"/>
                        </a:rPr>
                        <a:t/>
                      </a:r>
                      <a:br>
                        <a:rPr lang="en-US" sz="1400" b="0" i="0" u="none" strike="noStrike" cap="none" dirty="0" smtClean="0">
                          <a:solidFill>
                            <a:srgbClr val="000000"/>
                          </a:solidFill>
                          <a:effectLst/>
                          <a:latin typeface="Arial"/>
                          <a:ea typeface="Arial"/>
                          <a:cs typeface="Arial"/>
                          <a:sym typeface="Arial"/>
                        </a:rPr>
                      </a:br>
                      <a:r>
                        <a:rPr lang="ar-AE" sz="1400" b="0" i="0" u="none" strike="noStrike" cap="none" dirty="0" smtClean="0">
                          <a:solidFill>
                            <a:srgbClr val="000000"/>
                          </a:solidFill>
                          <a:effectLst/>
                          <a:latin typeface="Arial"/>
                          <a:ea typeface="Arial"/>
                          <a:cs typeface="Arial"/>
                          <a:sym typeface="Arial"/>
                        </a:rPr>
                        <a:t>#إماراتك  #اليوم_العالمي_لحقوق_الإنسان #دبي</a:t>
                      </a:r>
                      <a:endParaRPr lang="en-US" sz="1400" b="0" i="0" u="none" strike="noStrike" cap="none" dirty="0" smtClean="0">
                        <a:solidFill>
                          <a:srgbClr val="000000"/>
                        </a:solidFill>
                        <a:effectLst/>
                        <a:latin typeface="Arial"/>
                        <a:ea typeface="Arial"/>
                        <a:cs typeface="Arial"/>
                        <a:sym typeface="Arial"/>
                      </a:endParaRPr>
                    </a:p>
                    <a:p>
                      <a:pPr marL="0" lvl="0" indent="0" algn="r" rtl="1">
                        <a:lnSpc>
                          <a:spcPct val="138000"/>
                        </a:lnSpc>
                        <a:spcBef>
                          <a:spcPts val="0"/>
                        </a:spcBef>
                        <a:spcAft>
                          <a:spcPts val="0"/>
                        </a:spcAft>
                        <a:buClr>
                          <a:schemeClr val="dk1"/>
                        </a:buClr>
                        <a:buFont typeface="Arial"/>
                        <a:buNone/>
                      </a:pPr>
                      <a:endParaRPr sz="900" dirty="0">
                        <a:solidFill>
                          <a:schemeClr val="dk1"/>
                        </a:solidFill>
                      </a:endParaRPr>
                    </a:p>
                    <a:p>
                      <a:pPr marL="0" lvl="0" indent="0" algn="l" rtl="0">
                        <a:lnSpc>
                          <a:spcPct val="138000"/>
                        </a:lnSpc>
                        <a:spcBef>
                          <a:spcPts val="0"/>
                        </a:spcBef>
                        <a:spcAft>
                          <a:spcPts val="0"/>
                        </a:spcAft>
                        <a:buClr>
                          <a:schemeClr val="dk1"/>
                        </a:buClr>
                        <a:buSzPts val="1100"/>
                        <a:buFont typeface="Arial"/>
                        <a:buNone/>
                      </a:pPr>
                      <a:endParaRPr sz="900" dirty="0"/>
                    </a:p>
                  </a:txBody>
                  <a:tcPr marL="95250" marR="95250" marT="95250" marB="952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71916">
                <a:tc gridSpan="2">
                  <a:txBody>
                    <a:bodyPr/>
                    <a:lstStyle/>
                    <a:p>
                      <a:pPr marL="0" marR="0" lvl="0" indent="0" algn="l" rtl="0">
                        <a:lnSpc>
                          <a:spcPct val="138000"/>
                        </a:lnSpc>
                        <a:spcBef>
                          <a:spcPts val="0"/>
                        </a:spcBef>
                        <a:spcAft>
                          <a:spcPts val="0"/>
                        </a:spcAft>
                        <a:buClr>
                          <a:srgbClr val="000000"/>
                        </a:buClr>
                        <a:buFont typeface="Arial"/>
                        <a:buNone/>
                      </a:pPr>
                      <a:r>
                        <a:rPr lang="en-US" sz="1050" b="1" dirty="0" smtClean="0"/>
                        <a:t>Visuals</a:t>
                      </a:r>
                      <a:r>
                        <a:rPr lang="en-US" sz="1050" b="1" dirty="0" smtClean="0"/>
                        <a:t>:</a:t>
                      </a:r>
                      <a:r>
                        <a:rPr lang="ar-AE" sz="1050" b="1" dirty="0" smtClean="0"/>
                        <a:t> </a:t>
                      </a:r>
                      <a:r>
                        <a:rPr lang="en-US" sz="1050" b="1" baseline="0" dirty="0" smtClean="0"/>
                        <a:t> We can use this image and write the Article 1 of the human rights declaration on it on it .. </a:t>
                      </a:r>
                      <a:endParaRPr sz="900" dirty="0">
                        <a:solidFill>
                          <a:schemeClr val="dk1"/>
                        </a:solidFill>
                      </a:endParaRPr>
                    </a:p>
                  </a:txBody>
                  <a:tcPr marL="95250" marR="95250" marT="95250" marB="952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151" name="Google Shape;151;p30"/>
          <p:cNvSpPr txBox="1"/>
          <p:nvPr/>
        </p:nvSpPr>
        <p:spPr>
          <a:xfrm>
            <a:off x="284750" y="74173"/>
            <a:ext cx="4294800" cy="286200"/>
          </a:xfrm>
          <a:prstGeom prst="rect">
            <a:avLst/>
          </a:prstGeom>
          <a:noFill/>
          <a:ln w="1905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endParaRPr lang="en-US" sz="1050" b="1" dirty="0" smtClean="0"/>
          </a:p>
          <a:p>
            <a:r>
              <a:rPr lang="en-US" sz="1050" b="1" dirty="0" smtClean="0"/>
              <a:t>Human </a:t>
            </a:r>
            <a:r>
              <a:rPr lang="en-US" sz="1050" b="1" dirty="0"/>
              <a:t>Rights </a:t>
            </a:r>
            <a:r>
              <a:rPr lang="en-US" sz="1050" b="1" dirty="0" smtClean="0"/>
              <a:t>Day </a:t>
            </a:r>
            <a:r>
              <a:rPr lang="en-US" sz="1050" b="1" dirty="0"/>
              <a:t>10 December </a:t>
            </a:r>
          </a:p>
          <a:p>
            <a:pPr lvl="0"/>
            <a:endParaRPr lang="en-US" sz="1050" b="1" dirty="0"/>
          </a:p>
        </p:txBody>
      </p:sp>
      <p:sp>
        <p:nvSpPr>
          <p:cNvPr id="4" name="Google Shape;151;p30"/>
          <p:cNvSpPr txBox="1"/>
          <p:nvPr/>
        </p:nvSpPr>
        <p:spPr>
          <a:xfrm>
            <a:off x="4579550" y="74380"/>
            <a:ext cx="4294800" cy="286200"/>
          </a:xfrm>
          <a:prstGeom prst="rect">
            <a:avLst/>
          </a:prstGeom>
          <a:noFill/>
          <a:ln w="1905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50" y="2981092"/>
            <a:ext cx="1954252" cy="977126"/>
          </a:xfrm>
          <a:prstGeom prst="rect">
            <a:avLst/>
          </a:prstGeom>
        </p:spPr>
      </p:pic>
    </p:spTree>
    <p:extLst>
      <p:ext uri="{BB962C8B-B14F-4D97-AF65-F5344CB8AC3E}">
        <p14:creationId xmlns:p14="http://schemas.microsoft.com/office/powerpoint/2010/main" val="3630281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graphicFrame>
        <p:nvGraphicFramePr>
          <p:cNvPr id="150" name="Google Shape;150;p30"/>
          <p:cNvGraphicFramePr/>
          <p:nvPr>
            <p:extLst>
              <p:ext uri="{D42A27DB-BD31-4B8C-83A1-F6EECF244321}">
                <p14:modId xmlns:p14="http://schemas.microsoft.com/office/powerpoint/2010/main" val="3597946771"/>
              </p:ext>
            </p:extLst>
          </p:nvPr>
        </p:nvGraphicFramePr>
        <p:xfrm>
          <a:off x="284750" y="431762"/>
          <a:ext cx="8574500" cy="3889359"/>
        </p:xfrm>
        <a:graphic>
          <a:graphicData uri="http://schemas.openxmlformats.org/drawingml/2006/table">
            <a:tbl>
              <a:tblPr>
                <a:noFill/>
                <a:tableStyleId>{B348996E-4529-4E7F-90CA-9D8257E73D65}</a:tableStyleId>
              </a:tblPr>
              <a:tblGrid>
                <a:gridCol w="4287250">
                  <a:extLst>
                    <a:ext uri="{9D8B030D-6E8A-4147-A177-3AD203B41FA5}">
                      <a16:colId xmlns:a16="http://schemas.microsoft.com/office/drawing/2014/main" val="20000"/>
                    </a:ext>
                  </a:extLst>
                </a:gridCol>
                <a:gridCol w="4287250">
                  <a:extLst>
                    <a:ext uri="{9D8B030D-6E8A-4147-A177-3AD203B41FA5}">
                      <a16:colId xmlns:a16="http://schemas.microsoft.com/office/drawing/2014/main" val="20001"/>
                    </a:ext>
                  </a:extLst>
                </a:gridCol>
              </a:tblGrid>
              <a:tr h="2679581">
                <a:tc>
                  <a:txBody>
                    <a:bodyPr/>
                    <a:lstStyle/>
                    <a:p>
                      <a:pPr marL="0" marR="0" lvl="0" indent="0" algn="l" rtl="0">
                        <a:lnSpc>
                          <a:spcPct val="138000"/>
                        </a:lnSpc>
                        <a:spcBef>
                          <a:spcPts val="0"/>
                        </a:spcBef>
                        <a:spcAft>
                          <a:spcPts val="0"/>
                        </a:spcAft>
                        <a:buClr>
                          <a:srgbClr val="000000"/>
                        </a:buClr>
                        <a:buFont typeface="Arial"/>
                        <a:buNone/>
                      </a:pPr>
                      <a:r>
                        <a:rPr lang="en-US" sz="1050" b="1" u="none" strike="noStrike" cap="none" dirty="0" smtClean="0"/>
                        <a:t>English</a:t>
                      </a:r>
                    </a:p>
                    <a:p>
                      <a:pPr marL="0" marR="0" lvl="0" indent="0" algn="l" rtl="0">
                        <a:lnSpc>
                          <a:spcPct val="138000"/>
                        </a:lnSpc>
                        <a:spcBef>
                          <a:spcPts val="0"/>
                        </a:spcBef>
                        <a:spcAft>
                          <a:spcPts val="0"/>
                        </a:spcAft>
                        <a:buClr>
                          <a:srgbClr val="000000"/>
                        </a:buClr>
                        <a:buFont typeface="Arial"/>
                        <a:buNone/>
                      </a:pPr>
                      <a:endParaRPr lang="en-US" sz="1050" b="1" u="none" strike="noStrike" cap="none" dirty="0" smtClean="0"/>
                    </a:p>
                    <a:p>
                      <a:pPr marL="0" marR="0" lvl="0" indent="0" algn="l" rtl="0">
                        <a:lnSpc>
                          <a:spcPct val="138000"/>
                        </a:lnSpc>
                        <a:spcBef>
                          <a:spcPts val="0"/>
                        </a:spcBef>
                        <a:spcAft>
                          <a:spcPts val="0"/>
                        </a:spcAft>
                        <a:buClr>
                          <a:srgbClr val="000000"/>
                        </a:buClr>
                        <a:buFont typeface="Arial"/>
                        <a:buNone/>
                      </a:pPr>
                      <a:r>
                        <a:rPr lang="en-US" sz="1400" b="1" u="none" strike="noStrike" cap="none" dirty="0" smtClean="0"/>
                        <a:t>NA</a:t>
                      </a:r>
                      <a:endParaRPr lang="en-US" sz="1050" b="1" u="none" strike="noStrike" cap="none" dirty="0" smtClean="0"/>
                    </a:p>
                    <a:p>
                      <a:pPr marL="0" lvl="0" indent="0" algn="l" rtl="0">
                        <a:lnSpc>
                          <a:spcPct val="138000"/>
                        </a:lnSpc>
                        <a:spcBef>
                          <a:spcPts val="0"/>
                        </a:spcBef>
                        <a:spcAft>
                          <a:spcPts val="0"/>
                        </a:spcAft>
                        <a:buClr>
                          <a:schemeClr val="dk1"/>
                        </a:buClr>
                        <a:buSzPts val="1100"/>
                        <a:buFont typeface="Arial"/>
                        <a:buNone/>
                      </a:pPr>
                      <a:endParaRPr sz="900" dirty="0"/>
                    </a:p>
                  </a:txBody>
                  <a:tcPr marL="95250" marR="95250" marT="95250" marB="952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Font typeface="Arial"/>
                        <a:buNone/>
                      </a:pPr>
                      <a:r>
                        <a:rPr lang="en" sz="1050" b="1" u="none" strike="noStrike" cap="none" dirty="0" smtClean="0"/>
                        <a:t>Arabic</a:t>
                      </a:r>
                      <a:endParaRPr sz="900" b="1" u="none" strike="noStrike" cap="none" dirty="0"/>
                    </a:p>
                    <a:p>
                      <a:pPr marL="0" marR="0" lvl="0" indent="0" algn="r" rtl="1">
                        <a:lnSpc>
                          <a:spcPct val="115000"/>
                        </a:lnSpc>
                        <a:spcBef>
                          <a:spcPts val="0"/>
                        </a:spcBef>
                        <a:spcAft>
                          <a:spcPts val="0"/>
                        </a:spcAft>
                        <a:buClr>
                          <a:schemeClr val="dk1"/>
                        </a:buClr>
                        <a:buFont typeface="Arial"/>
                        <a:buNone/>
                      </a:pPr>
                      <a:endParaRPr lang="en-US" sz="1400" b="0" i="0" u="none" strike="noStrike" cap="none" dirty="0" smtClean="0">
                        <a:solidFill>
                          <a:srgbClr val="000000"/>
                        </a:solidFill>
                        <a:effectLst/>
                        <a:latin typeface="Arial"/>
                        <a:ea typeface="Arial"/>
                        <a:cs typeface="Arial"/>
                        <a:sym typeface="Arial"/>
                      </a:endParaRPr>
                    </a:p>
                    <a:p>
                      <a:pPr algn="r" rtl="1"/>
                      <a:r>
                        <a:rPr lang="ar-AE" sz="1400" b="0" i="0" u="none" strike="noStrike" cap="none" dirty="0" smtClean="0">
                          <a:solidFill>
                            <a:srgbClr val="FF0000"/>
                          </a:solidFill>
                          <a:effectLst/>
                          <a:latin typeface="Arial"/>
                          <a:ea typeface="Arial"/>
                          <a:cs typeface="Arial"/>
                          <a:sym typeface="Arial"/>
                        </a:rPr>
                        <a:t>إِنَّ الَّذي مَلَأَ اللُغاتِ مَحاسِنًا،</a:t>
                      </a:r>
                      <a:r>
                        <a:rPr lang="ar-AE" sz="1400" b="0" i="0" u="none" strike="noStrike" cap="none" baseline="0" dirty="0" smtClean="0">
                          <a:solidFill>
                            <a:srgbClr val="FF0000"/>
                          </a:solidFill>
                          <a:effectLst/>
                          <a:latin typeface="Arial"/>
                          <a:ea typeface="Arial"/>
                          <a:cs typeface="Arial"/>
                          <a:sym typeface="Arial"/>
                        </a:rPr>
                        <a:t> </a:t>
                      </a:r>
                      <a:r>
                        <a:rPr lang="ar-AE" sz="1400" b="0" i="0" u="none" strike="noStrike" cap="none" dirty="0" smtClean="0">
                          <a:solidFill>
                            <a:srgbClr val="FF0000"/>
                          </a:solidFill>
                          <a:effectLst/>
                          <a:latin typeface="Arial"/>
                          <a:ea typeface="Arial"/>
                          <a:cs typeface="Arial"/>
                          <a:sym typeface="Arial"/>
                        </a:rPr>
                        <a:t>جَعَلَ الجَمالَ وَسَرَّهُ في الضادِ.  أحمد شوقي</a:t>
                      </a:r>
                      <a:br>
                        <a:rPr lang="ar-AE" sz="1400" b="0" i="0" u="none" strike="noStrike" cap="none" dirty="0" smtClean="0">
                          <a:solidFill>
                            <a:srgbClr val="FF0000"/>
                          </a:solidFill>
                          <a:effectLst/>
                          <a:latin typeface="Arial"/>
                          <a:ea typeface="Arial"/>
                          <a:cs typeface="Arial"/>
                          <a:sym typeface="Arial"/>
                        </a:rPr>
                      </a:br>
                      <a:r>
                        <a:rPr lang="ar-AE" sz="1400" b="0" i="0" u="none" strike="noStrike" cap="none" dirty="0" smtClean="0">
                          <a:solidFill>
                            <a:srgbClr val="000000"/>
                          </a:solidFill>
                          <a:effectLst/>
                          <a:latin typeface="Arial"/>
                          <a:ea typeface="Arial"/>
                          <a:cs typeface="Arial"/>
                          <a:sym typeface="Arial"/>
                        </a:rPr>
                        <a:t/>
                      </a:r>
                      <a:br>
                        <a:rPr lang="ar-AE" sz="1400" b="0" i="0" u="none" strike="noStrike" cap="none" dirty="0" smtClean="0">
                          <a:solidFill>
                            <a:srgbClr val="000000"/>
                          </a:solidFill>
                          <a:effectLst/>
                          <a:latin typeface="Arial"/>
                          <a:ea typeface="Arial"/>
                          <a:cs typeface="Arial"/>
                          <a:sym typeface="Arial"/>
                        </a:rPr>
                      </a:br>
                      <a:endParaRPr lang="en-US" sz="1400" b="0" i="0" u="none" strike="noStrike" cap="none" dirty="0" smtClean="0">
                        <a:solidFill>
                          <a:srgbClr val="000000"/>
                        </a:solidFill>
                        <a:effectLst/>
                        <a:latin typeface="Arial"/>
                        <a:ea typeface="Arial"/>
                        <a:cs typeface="Arial"/>
                        <a:sym typeface="Arial"/>
                      </a:endParaRPr>
                    </a:p>
                    <a:p>
                      <a:pPr algn="r" rtl="1"/>
                      <a:r>
                        <a:rPr lang="ar-AE" sz="1400" b="0" i="0" u="none" strike="noStrike" cap="none" dirty="0" smtClean="0">
                          <a:solidFill>
                            <a:srgbClr val="000000"/>
                          </a:solidFill>
                          <a:effectLst/>
                          <a:latin typeface="Arial"/>
                          <a:ea typeface="Arial"/>
                          <a:cs typeface="Arial"/>
                          <a:sym typeface="Arial"/>
                        </a:rPr>
                        <a:t>العربية هي أكثر لغات المجموعة السامية انتشارا، كما أنها واحدة من أكثر اللغات انتشارًا في العالم حيث يتحدثها أكثر من 422 مليون نسمة وتعتبر اللغة العربية ذات أهمية قصوى لدى المسلمين، فهي لغة مقدسة (لغة القرآن)، ولا تتم الصلاة (وعبادات أخرى) في الإسلام إلا بإتقان بعض من كلماتها، العربية هي أيضا لغة شعائرية رئيسية لدى عدد من الكنائس المسيحية في الوطن العربي، كما كتبت بها الكثير من أهم الأعمال الدينية والفكرية اليهودية في العصور الوسطى، نحتفل سوياً باليوم العالمي للغة العربية. #بالعربي.</a:t>
                      </a:r>
                      <a:endParaRPr sz="900" dirty="0">
                        <a:solidFill>
                          <a:schemeClr val="dk1"/>
                        </a:solidFill>
                      </a:endParaRPr>
                    </a:p>
                    <a:p>
                      <a:pPr marL="0" lvl="0" indent="0" algn="l" rtl="0">
                        <a:lnSpc>
                          <a:spcPct val="138000"/>
                        </a:lnSpc>
                        <a:spcBef>
                          <a:spcPts val="0"/>
                        </a:spcBef>
                        <a:spcAft>
                          <a:spcPts val="0"/>
                        </a:spcAft>
                        <a:buClr>
                          <a:schemeClr val="dk1"/>
                        </a:buClr>
                        <a:buSzPts val="1100"/>
                        <a:buFont typeface="Arial"/>
                        <a:buNone/>
                      </a:pPr>
                      <a:endParaRPr lang="en-US" sz="900" dirty="0" smtClean="0"/>
                    </a:p>
                    <a:p>
                      <a:pPr marL="0" lvl="0" indent="0" algn="r" rtl="0">
                        <a:lnSpc>
                          <a:spcPct val="138000"/>
                        </a:lnSpc>
                        <a:spcBef>
                          <a:spcPts val="0"/>
                        </a:spcBef>
                        <a:spcAft>
                          <a:spcPts val="0"/>
                        </a:spcAft>
                        <a:buClr>
                          <a:schemeClr val="dk1"/>
                        </a:buClr>
                        <a:buSzPts val="1100"/>
                        <a:buFont typeface="Arial"/>
                        <a:buNone/>
                      </a:pPr>
                      <a:r>
                        <a:rPr lang="ar-AE" sz="1400" b="0" i="0" u="none" strike="noStrike" cap="none" dirty="0" smtClean="0">
                          <a:solidFill>
                            <a:srgbClr val="000000"/>
                          </a:solidFill>
                          <a:effectLst/>
                          <a:latin typeface="Arial"/>
                          <a:ea typeface="Arial"/>
                          <a:cs typeface="Arial"/>
                          <a:sym typeface="Arial"/>
                        </a:rPr>
                        <a:t>#اليوم_العالمي_للغة_العربية  #إماراتك #بالعربي #تكنولوجيا #دبي</a:t>
                      </a:r>
                      <a:endParaRPr sz="1400" b="0" i="0" u="none" strike="noStrike" cap="none" dirty="0">
                        <a:solidFill>
                          <a:srgbClr val="000000"/>
                        </a:solidFill>
                        <a:effectLst/>
                        <a:latin typeface="Arial"/>
                        <a:ea typeface="Arial"/>
                        <a:cs typeface="Arial"/>
                        <a:sym typeface="Arial"/>
                      </a:endParaRPr>
                    </a:p>
                  </a:txBody>
                  <a:tcPr marL="95250" marR="95250" marT="95250" marB="952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71916">
                <a:tc gridSpan="2">
                  <a:txBody>
                    <a:bodyPr/>
                    <a:lstStyle/>
                    <a:p>
                      <a:pPr marL="0" marR="0" lvl="0" indent="0" algn="l" rtl="0">
                        <a:lnSpc>
                          <a:spcPct val="138000"/>
                        </a:lnSpc>
                        <a:spcBef>
                          <a:spcPts val="0"/>
                        </a:spcBef>
                        <a:spcAft>
                          <a:spcPts val="0"/>
                        </a:spcAft>
                        <a:buClr>
                          <a:srgbClr val="000000"/>
                        </a:buClr>
                        <a:buFont typeface="Arial"/>
                        <a:buNone/>
                      </a:pPr>
                      <a:r>
                        <a:rPr lang="en-US" sz="1050" b="1" dirty="0" smtClean="0"/>
                        <a:t>Visuals</a:t>
                      </a:r>
                      <a:r>
                        <a:rPr lang="en-US" sz="1050" b="1" dirty="0" smtClean="0"/>
                        <a:t>:</a:t>
                      </a:r>
                      <a:r>
                        <a:rPr lang="ar-AE" sz="1050" b="1" dirty="0" smtClean="0"/>
                        <a:t> </a:t>
                      </a:r>
                      <a:r>
                        <a:rPr lang="en-US" sz="1050" b="1" dirty="0" smtClean="0"/>
                        <a:t>We</a:t>
                      </a:r>
                      <a:r>
                        <a:rPr lang="en-US" sz="1050" b="1" baseline="0" dirty="0" smtClean="0"/>
                        <a:t> will use this image and write the highlighted in red line on it ..  </a:t>
                      </a:r>
                      <a:endParaRPr sz="900" dirty="0">
                        <a:solidFill>
                          <a:schemeClr val="dk1"/>
                        </a:solidFill>
                      </a:endParaRPr>
                    </a:p>
                  </a:txBody>
                  <a:tcPr marL="95250" marR="95250" marT="95250" marB="952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151" name="Google Shape;151;p30"/>
          <p:cNvSpPr txBox="1"/>
          <p:nvPr/>
        </p:nvSpPr>
        <p:spPr>
          <a:xfrm>
            <a:off x="284750" y="74173"/>
            <a:ext cx="4294800" cy="286200"/>
          </a:xfrm>
          <a:prstGeom prst="rect">
            <a:avLst/>
          </a:prstGeom>
          <a:noFill/>
          <a:ln w="1905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endParaRPr lang="en-US" sz="1050" b="1" dirty="0" smtClean="0"/>
          </a:p>
          <a:p>
            <a:pPr lvl="0"/>
            <a:endParaRPr lang="en-US" sz="1050" b="1" dirty="0"/>
          </a:p>
        </p:txBody>
      </p:sp>
      <p:sp>
        <p:nvSpPr>
          <p:cNvPr id="4" name="Google Shape;151;p30"/>
          <p:cNvSpPr txBox="1"/>
          <p:nvPr/>
        </p:nvSpPr>
        <p:spPr>
          <a:xfrm>
            <a:off x="4579550" y="74380"/>
            <a:ext cx="4294800" cy="286200"/>
          </a:xfrm>
          <a:prstGeom prst="rect">
            <a:avLst/>
          </a:prstGeom>
          <a:noFill/>
          <a:ln w="1905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algn="r"/>
            <a:r>
              <a:rPr lang="ar-AE" sz="1050" b="1" dirty="0"/>
              <a:t>اليوم العالمي للغة </a:t>
            </a:r>
            <a:r>
              <a:rPr lang="ar-AE" sz="1050" b="1" dirty="0" smtClean="0"/>
              <a:t>العربية – عربي فقط</a:t>
            </a:r>
            <a:endParaRPr lang="ar-AE" sz="105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482" y="1613209"/>
            <a:ext cx="3642729" cy="1138353"/>
          </a:xfrm>
          <a:prstGeom prst="rect">
            <a:avLst/>
          </a:prstGeom>
        </p:spPr>
      </p:pic>
    </p:spTree>
    <p:extLst>
      <p:ext uri="{BB962C8B-B14F-4D97-AF65-F5344CB8AC3E}">
        <p14:creationId xmlns:p14="http://schemas.microsoft.com/office/powerpoint/2010/main" val="4044520512"/>
      </p:ext>
    </p:extLst>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897</TotalTime>
  <Words>739</Words>
  <Application>Microsoft Office PowerPoint</Application>
  <PresentationFormat>On-screen Show (16:9)</PresentationFormat>
  <Paragraphs>86</Paragraphs>
  <Slides>10</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Calibri</vt:lpstr>
      <vt:lpstr>Raleway</vt:lpstr>
      <vt:lpstr>Arial</vt:lpstr>
      <vt:lpstr>Lato</vt:lpstr>
      <vt:lpstr>Streamline</vt:lpstr>
      <vt:lpstr>Custom Theme</vt:lpstr>
      <vt:lpstr>Emaratech Social Media Content Calendar – December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Emaratech Social Media Content Calendar.</dc:title>
  <cp:lastModifiedBy>Adel Khaled Abdelaziz Ibrahim</cp:lastModifiedBy>
  <cp:revision>53</cp:revision>
  <dcterms:modified xsi:type="dcterms:W3CDTF">2018-12-08T22:29:33Z</dcterms:modified>
</cp:coreProperties>
</file>