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71" r:id="rId6"/>
    <p:sldId id="259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0A7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6"/>
    <p:restoredTop sz="95098"/>
  </p:normalViewPr>
  <p:slideViewPr>
    <p:cSldViewPr snapToGrid="0" snapToObjects="1">
      <p:cViewPr varScale="1">
        <p:scale>
          <a:sx n="69" d="100"/>
          <a:sy n="69" d="100"/>
        </p:scale>
        <p:origin x="2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BAC3D-6ADA-DD4F-B653-9DCF17C6248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9D7A2-2096-DC45-9A8A-6E359E467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A6FD-4095-D846-9472-36C6D654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95F9D-5928-E543-B95A-9A31B7139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458B-797D-1E45-9C99-9C0303F4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321-0549-CA4D-8D52-44D3CDD02EDE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8EC76-E3F8-BA4C-AAAA-BD12C307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6BF5-0B03-1246-8D34-EC7DAB03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CBFF-F61A-DC42-953B-B4AFD602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B4CFA-592F-2844-B5E0-6E6CD4FD9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53F2E-E00B-6041-B100-08A34615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8FAF-2A10-5D47-9BD4-48FEFC4757F8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8D6B-2CA6-A34A-8512-DC281472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CC748-9F1B-EB4F-99DE-863F36C8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59B1B-6265-D042-A6CA-48B105E09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D88C9-7AF3-554F-AA52-3FFCF803B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C2C0F-0C74-464D-B9E4-6A7B181F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CFFB-3444-C448-B053-D98D6CEEDF55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16EFC-6B97-5B47-B00E-43EE64AB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8FAF-E74E-E34F-AE5E-712A2BB4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6034-3E20-0C44-AC11-38AE8B48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0D050-B28E-564C-AC78-F6508953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5544-75FD-EA47-8D1E-2B5454BA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64DA-3405-4245-A3FA-9F9F4AD9E676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4AB4-FFAC-C04E-9523-79DA492E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76D6F-41ED-3644-9923-70D32176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7526-B135-FD4B-82F5-990AA94B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B8844-3609-F243-AFDA-28218A62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DC7F-8C3B-CB4D-AC46-AFE2F2E0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4DE7-773E-D54F-B514-97AC7ADF513D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87D8-A29F-8F4D-9657-6B412DF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BBCFF-8909-1E4B-8C2F-30B8C49B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7858-D8A0-614F-B36E-FB94700E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AE4F-E8DF-4549-BA6E-259790290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72A7-C225-914B-9190-82A6DDDCA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49E5F-7A5E-AD41-B5A2-B9343B60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4009-AD73-534E-995B-EA474FB6B5CA}" type="datetime1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0FAD7-CA03-164F-A71F-AB9E838A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C8E0B-90A7-AB4E-BB8C-4A34CBBC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9D2C-B8F2-174C-B9EF-678089F1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93AB0-6308-D646-83E4-76CFF58E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45994-7E9C-894B-B83C-6760BA7A5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91B-9958-0141-BF29-A37017FD7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82B6F-2A89-C546-A85B-020041DAD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E0AC4-E7DD-0A46-A5DB-645B494E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9844-542A-F646-816C-AD3D18F92D9A}" type="datetime1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C1523-33A9-924C-BF4E-36359757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FE1F4-62F4-DB41-B820-BFEB09D8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F9A9-AC54-A34F-AEE0-200BC944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8E7EE-73A3-524F-BE90-FE281749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9019-DE0A-DD4C-A215-6CBD68B9BA24}" type="datetime1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A4B34-06D1-6A40-B8D1-5C98A418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32182-E3E5-FC4D-8427-C634F436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0A7E2-7BEA-F444-AC11-030FF010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D1F6-D77A-5345-9087-701821111155}" type="datetime1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3A444-817A-6C47-91C4-CC3FE014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CA8D5-E750-B54C-A055-451945A0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9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8C79-15D3-B840-A2D4-212DCD2C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5487-746C-E84B-AD5C-03E86D1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0604A-610B-4249-8596-7685844B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9CC6D-F908-234A-88C2-DEAE4C58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061A-60E8-AD49-9FF3-B31E21F927E7}" type="datetime1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13667-FE81-5346-B4DA-9B48785F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1F12C-DA52-E547-BD23-01A9C7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5A89-98DD-3640-9CAF-C703E67D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3EBCF-FBE3-0142-B2A4-A620E784D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6448C-C6C5-A04A-B834-345D64AC6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BBE2-01EC-BF45-BB0D-C90B2BE6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E0FC-9CA7-EB49-9172-EBB15715C915}" type="datetime1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1742-8F20-6A46-93D9-75F42321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9FF63-DFD8-1041-8FAA-8001A0F1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22FF8-04E8-514E-B6B8-53E0721A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C4C7-972D-6D47-A667-FA7F9729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FE8C2-063C-E94C-B183-A51B93704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246F-E94D-6747-87B9-D32EF28E5D91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B530-D2CB-604B-979B-F8E816CC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49A08-F19D-934B-97CC-CB22BADB6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B2A09-4D14-5440-BBBB-D4588CF29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2038516" y="6141587"/>
            <a:ext cx="879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venir Roman" panose="02000503020000020003" pitchFamily="2" charset="0"/>
              </a:rPr>
              <a:t>June 2018</a:t>
            </a:r>
            <a:endParaRPr lang="en-US" sz="1200" dirty="0">
              <a:latin typeface="Avenir Roman" panose="0200050302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069"/>
          <a:stretch/>
        </p:blipFill>
        <p:spPr>
          <a:xfrm>
            <a:off x="7605624" y="93615"/>
            <a:ext cx="4329621" cy="41403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1245" y="1515292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77528" y="6136394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2053059" y="5741477"/>
            <a:ext cx="244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venir Roman" panose="02000503020000020003" pitchFamily="2" charset="0"/>
              </a:rPr>
              <a:t>info@DubaiStore.com</a:t>
            </a:r>
            <a:endParaRPr lang="en-US" sz="2000" dirty="0">
              <a:latin typeface="Avenir Roman" panose="020005030200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75119" y="1515292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12" y="6115462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47B5E-696F-2F45-A0B5-B2610019276D}"/>
              </a:ext>
            </a:extLst>
          </p:cNvPr>
          <p:cNvSpPr txBox="1"/>
          <p:nvPr/>
        </p:nvSpPr>
        <p:spPr>
          <a:xfrm>
            <a:off x="8354529" y="3121208"/>
            <a:ext cx="24138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A7259"/>
              </a:buClr>
            </a:pPr>
            <a:r>
              <a:rPr lang="en-US" sz="1600" b="1" dirty="0" smtClean="0">
                <a:latin typeface="Avenir Roman" panose="02000503020000020003" pitchFamily="2" charset="0"/>
              </a:rPr>
              <a:t>Presentation Items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venir Roman" panose="02000503020000020003" pitchFamily="2" charset="0"/>
              </a:rPr>
              <a:t>About </a:t>
            </a:r>
            <a:r>
              <a:rPr lang="en-US" sz="1600" dirty="0" err="1" smtClean="0">
                <a:latin typeface="Avenir Roman" panose="02000503020000020003" pitchFamily="2" charset="0"/>
              </a:rPr>
              <a:t>DubaiStore</a:t>
            </a:r>
            <a:endParaRPr lang="en-US" sz="1600" dirty="0" smtClean="0">
              <a:latin typeface="Avenir Roman" panose="02000503020000020003" pitchFamily="2" charset="0"/>
            </a:endParaRP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venir Roman" panose="02000503020000020003" pitchFamily="2" charset="0"/>
              </a:rPr>
              <a:t>Seller Journey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venir Roman" panose="02000503020000020003" pitchFamily="2" charset="0"/>
              </a:rPr>
              <a:t>Customer Journey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venir Roman" panose="02000503020000020003" pitchFamily="2" charset="0"/>
              </a:rPr>
              <a:t>Front End Website Demo</a:t>
            </a:r>
            <a:endParaRPr lang="en-US" sz="1600" dirty="0">
              <a:latin typeface="Avenir Roman" panose="02000503020000020003" pitchFamily="2" charset="0"/>
            </a:endParaRP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venir Roman" panose="02000503020000020003" pitchFamily="2" charset="0"/>
              </a:rPr>
              <a:t>Instagram Journey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venir Roman" panose="02000503020000020003" pitchFamily="2" charset="0"/>
              </a:rPr>
              <a:t>Order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1934013" y="6141587"/>
            <a:ext cx="879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venir Roman" panose="02000503020000020003" pitchFamily="2" charset="0"/>
              </a:rPr>
              <a:t>June 2018</a:t>
            </a:r>
            <a:endParaRPr lang="en-US" sz="1200" dirty="0">
              <a:latin typeface="Avenir Roman" panose="02000503020000020003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62057" y="1515292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8338" y="6141587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677E5-61E5-264F-94C2-DC90CD2C5D97}"/>
              </a:ext>
            </a:extLst>
          </p:cNvPr>
          <p:cNvSpPr txBox="1"/>
          <p:nvPr/>
        </p:nvSpPr>
        <p:spPr>
          <a:xfrm>
            <a:off x="888763" y="2256979"/>
            <a:ext cx="57670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A Marketplace for </a:t>
            </a:r>
            <a:r>
              <a:rPr lang="en-US" sz="4200" b="1" dirty="0" smtClean="0">
                <a:solidFill>
                  <a:srgbClr val="0A7259"/>
                </a:solidFill>
              </a:rPr>
              <a:t>Dubai</a:t>
            </a:r>
            <a:r>
              <a:rPr lang="en-US" sz="4200" b="1" dirty="0"/>
              <a:t> </a:t>
            </a:r>
            <a:endParaRPr lang="en-US" sz="4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70297-6A34-7248-B1D4-8F9C72B3077A}"/>
              </a:ext>
            </a:extLst>
          </p:cNvPr>
          <p:cNvSpPr txBox="1"/>
          <p:nvPr/>
        </p:nvSpPr>
        <p:spPr>
          <a:xfrm>
            <a:off x="888763" y="3223051"/>
            <a:ext cx="5297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venir Roman" panose="02000503020000020003" pitchFamily="2" charset="0"/>
              </a:rPr>
              <a:t>Part of Digital Economy Solutions, a JV between </a:t>
            </a:r>
            <a:r>
              <a:rPr lang="en-US" sz="1600" dirty="0" err="1" smtClean="0">
                <a:latin typeface="Avenir Roman" panose="02000503020000020003" pitchFamily="2" charset="0"/>
              </a:rPr>
              <a:t>Emaratech</a:t>
            </a:r>
            <a:r>
              <a:rPr lang="en-US" sz="1600" dirty="0" smtClean="0">
                <a:latin typeface="Avenir Roman" panose="02000503020000020003" pitchFamily="2" charset="0"/>
              </a:rPr>
              <a:t> and Dubai Economy.</a:t>
            </a:r>
          </a:p>
          <a:p>
            <a:endParaRPr lang="en-US" sz="1600" dirty="0">
              <a:latin typeface="Avenir Roman" panose="02000503020000020003" pitchFamily="2" charset="0"/>
            </a:endParaRPr>
          </a:p>
          <a:p>
            <a:r>
              <a:rPr lang="en-US" sz="1600" dirty="0" err="1" smtClean="0">
                <a:latin typeface="Avenir Roman" panose="02000503020000020003" pitchFamily="2" charset="0"/>
              </a:rPr>
              <a:t>DubaiStore</a:t>
            </a:r>
            <a:r>
              <a:rPr lang="en-US" sz="1600" dirty="0" smtClean="0">
                <a:latin typeface="Avenir Roman" panose="02000503020000020003" pitchFamily="2" charset="0"/>
              </a:rPr>
              <a:t> </a:t>
            </a:r>
            <a:r>
              <a:rPr lang="en-US" sz="1600" dirty="0">
                <a:latin typeface="Avenir Roman" panose="02000503020000020003" pitchFamily="2" charset="0"/>
              </a:rPr>
              <a:t>is a true ecommerce marketplace with a unique proposition that thrives on promoting retailers, without competing with them</a:t>
            </a:r>
            <a:r>
              <a:rPr lang="en-US" sz="1600" dirty="0" smtClean="0">
                <a:latin typeface="Avenir Roman" panose="02000503020000020003" pitchFamily="2" charset="0"/>
              </a:rPr>
              <a:t>.</a:t>
            </a:r>
          </a:p>
          <a:p>
            <a:endParaRPr lang="en-US" sz="1600" dirty="0" smtClean="0">
              <a:latin typeface="Avenir Roman" panose="02000503020000020003" pitchFamily="2" charset="0"/>
            </a:endParaRPr>
          </a:p>
          <a:p>
            <a:r>
              <a:rPr lang="en-US" sz="1600" dirty="0" err="1">
                <a:latin typeface="Avenir Roman" panose="02000503020000020003" pitchFamily="2" charset="0"/>
              </a:rPr>
              <a:t>DubaiStore</a:t>
            </a:r>
            <a:r>
              <a:rPr lang="en-US" sz="1600" dirty="0">
                <a:latin typeface="Avenir Roman" panose="02000503020000020003" pitchFamily="2" charset="0"/>
              </a:rPr>
              <a:t> aims </a:t>
            </a:r>
            <a:r>
              <a:rPr lang="en-US" sz="1600" dirty="0" smtClean="0">
                <a:latin typeface="Avenir Roman" panose="02000503020000020003" pitchFamily="2" charset="0"/>
              </a:rPr>
              <a:t>to</a:t>
            </a:r>
            <a:endParaRPr lang="en-US" sz="1600" dirty="0">
              <a:latin typeface="Avenir Roman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venir Roman" panose="02000503020000020003" pitchFamily="2" charset="0"/>
              </a:rPr>
              <a:t>Facilitate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venir Roman" panose="02000503020000020003" pitchFamily="2" charset="0"/>
              </a:rPr>
              <a:t>Grow the economy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1C52FD2-B994-8F4B-B991-CDF626DB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16582" y="1917343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5747" y="4466138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7B2E9-59C5-734A-B7F6-E673C8699F62}"/>
              </a:ext>
            </a:extLst>
          </p:cNvPr>
          <p:cNvSpPr txBox="1"/>
          <p:nvPr/>
        </p:nvSpPr>
        <p:spPr>
          <a:xfrm>
            <a:off x="888763" y="2256979"/>
            <a:ext cx="44125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Enable </a:t>
            </a:r>
            <a:r>
              <a:rPr lang="en-US" sz="4200" b="1" dirty="0" smtClean="0">
                <a:solidFill>
                  <a:srgbClr val="0A7259"/>
                </a:solidFill>
              </a:rPr>
              <a:t>Ecommerce</a:t>
            </a:r>
            <a:endParaRPr lang="en-US" sz="4200" dirty="0">
              <a:solidFill>
                <a:srgbClr val="0A72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91361-76D5-4742-AD5E-B99BDCAECBC4}"/>
              </a:ext>
            </a:extLst>
          </p:cNvPr>
          <p:cNvSpPr txBox="1"/>
          <p:nvPr/>
        </p:nvSpPr>
        <p:spPr>
          <a:xfrm>
            <a:off x="888763" y="3810880"/>
            <a:ext cx="529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venir Roman" panose="02000503020000020003" pitchFamily="2" charset="0"/>
              </a:rPr>
              <a:t>DubaiStore</a:t>
            </a:r>
            <a:r>
              <a:rPr lang="en-US" sz="1600" dirty="0">
                <a:latin typeface="Avenir Roman" panose="02000503020000020003" pitchFamily="2" charset="0"/>
              </a:rPr>
              <a:t> enables ecommerce marketplace for the licensed </a:t>
            </a:r>
            <a:r>
              <a:rPr lang="en-US" sz="1600" dirty="0" smtClean="0">
                <a:latin typeface="Avenir Roman" panose="02000503020000020003" pitchFamily="2" charset="0"/>
              </a:rPr>
              <a:t>businesses </a:t>
            </a:r>
            <a:r>
              <a:rPr lang="en-US" sz="1600" dirty="0">
                <a:latin typeface="Avenir Roman" panose="02000503020000020003" pitchFamily="2" charset="0"/>
              </a:rPr>
              <a:t>in Dubai, including home businesses.</a:t>
            </a:r>
          </a:p>
          <a:p>
            <a:endParaRPr lang="en-US" sz="1600" dirty="0" smtClean="0">
              <a:latin typeface="Avenir Roman" panose="02000503020000020003" pitchFamily="2" charset="0"/>
            </a:endParaRPr>
          </a:p>
          <a:p>
            <a:r>
              <a:rPr lang="en-US" sz="1600" dirty="0" smtClean="0">
                <a:latin typeface="Avenir Roman" panose="02000503020000020003" pitchFamily="2" charset="0"/>
              </a:rPr>
              <a:t>Home </a:t>
            </a:r>
            <a:r>
              <a:rPr lang="en-US" sz="1600" dirty="0">
                <a:latin typeface="Avenir Roman" panose="02000503020000020003" pitchFamily="2" charset="0"/>
              </a:rPr>
              <a:t>Business</a:t>
            </a:r>
          </a:p>
          <a:p>
            <a:r>
              <a:rPr lang="en-US" sz="1600" dirty="0">
                <a:latin typeface="Avenir Roman" panose="02000503020000020003" pitchFamily="2" charset="0"/>
              </a:rPr>
              <a:t>SME</a:t>
            </a:r>
          </a:p>
          <a:p>
            <a:r>
              <a:rPr lang="en-US" sz="1600" dirty="0" smtClean="0">
                <a:latin typeface="Avenir Roman" panose="02000503020000020003" pitchFamily="2" charset="0"/>
              </a:rPr>
              <a:t>Enterprise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BEBABF5-33C9-CE4F-8B00-F14C19B2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019611" y="731520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31873" y="2178602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8763" y="5987018"/>
            <a:ext cx="7310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venir Roman" panose="02000503020000020003" pitchFamily="2" charset="0"/>
              </a:rPr>
              <a:t>One Platform, </a:t>
            </a:r>
            <a:r>
              <a:rPr lang="en-US" dirty="0" smtClean="0">
                <a:latin typeface="Avenir Roman" panose="02000503020000020003" pitchFamily="2" charset="0"/>
              </a:rPr>
              <a:t>Multi-Stores: Government - Governance -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7B2E9-59C5-734A-B7F6-E673C8699F62}"/>
              </a:ext>
            </a:extLst>
          </p:cNvPr>
          <p:cNvSpPr txBox="1"/>
          <p:nvPr/>
        </p:nvSpPr>
        <p:spPr>
          <a:xfrm>
            <a:off x="888763" y="2256979"/>
            <a:ext cx="52706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Platform </a:t>
            </a:r>
            <a:r>
              <a:rPr lang="en-US" sz="4200" b="1" dirty="0" smtClean="0">
                <a:solidFill>
                  <a:srgbClr val="0A7259"/>
                </a:solidFill>
              </a:rPr>
              <a:t>Capabilities </a:t>
            </a:r>
            <a:r>
              <a:rPr lang="en-US" sz="1400" b="1" dirty="0" smtClean="0">
                <a:solidFill>
                  <a:srgbClr val="0A7259"/>
                </a:solidFill>
              </a:rPr>
              <a:t>2/2</a:t>
            </a:r>
            <a:endParaRPr lang="en-US" sz="4200" dirty="0">
              <a:solidFill>
                <a:srgbClr val="0A72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91361-76D5-4742-AD5E-B99BDCAECBC4}"/>
              </a:ext>
            </a:extLst>
          </p:cNvPr>
          <p:cNvSpPr txBox="1"/>
          <p:nvPr/>
        </p:nvSpPr>
        <p:spPr>
          <a:xfrm>
            <a:off x="888763" y="3272455"/>
            <a:ext cx="529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Sellers’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 Identity</a:t>
            </a:r>
            <a:endParaRPr 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Sellers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Information Visibility</a:t>
            </a:r>
            <a:endParaRPr 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between Sellers &amp; Customers </a:t>
            </a:r>
            <a:r>
              <a:rPr lang="en-US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FB Messenger, Message Center</a:t>
            </a:r>
            <a:endParaRPr 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Sellers’ Own Courier &amp; Pickup locations</a:t>
            </a:r>
            <a:endParaRPr 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BEBABF5-33C9-CE4F-8B00-F14C19B2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21111" y="1425845"/>
            <a:ext cx="2619214" cy="2743200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2350" y="326609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</a:t>
            </a:r>
            <a:r>
              <a:rPr lang="en-US" dirty="0" smtClean="0"/>
              <a:t>Courier </a:t>
            </a:r>
            <a:r>
              <a:rPr lang="en-US" dirty="0"/>
              <a:t>(</a:t>
            </a:r>
            <a:r>
              <a:rPr lang="en-US" dirty="0" err="1"/>
              <a:t>Zajel</a:t>
            </a:r>
            <a:r>
              <a:rPr lang="en-US" dirty="0"/>
              <a:t>)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Integrated Payment Gateway (</a:t>
            </a:r>
            <a:r>
              <a:rPr lang="en-US" dirty="0" err="1" smtClean="0"/>
              <a:t>Noqodi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Integrations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Cataloging from Instagram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Functionalities Controlled </a:t>
            </a:r>
            <a:r>
              <a:rPr lang="en-US" dirty="0"/>
              <a:t>by </a:t>
            </a:r>
            <a:r>
              <a:rPr lang="en-US" dirty="0" smtClean="0"/>
              <a:t>Seller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</a:t>
            </a:r>
            <a:r>
              <a:rPr lang="en-US" dirty="0" smtClean="0"/>
              <a:t>Initiative </a:t>
            </a:r>
            <a:r>
              <a:rPr lang="en-US" dirty="0"/>
              <a:t>by Dubai Economy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165A4-BCC8-6843-B4EC-DA60C8978307}"/>
              </a:ext>
            </a:extLst>
          </p:cNvPr>
          <p:cNvSpPr txBox="1"/>
          <p:nvPr/>
        </p:nvSpPr>
        <p:spPr>
          <a:xfrm>
            <a:off x="377080" y="6140348"/>
            <a:ext cx="230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Multi Lingual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165A4-BCC8-6843-B4EC-DA60C8978307}"/>
              </a:ext>
            </a:extLst>
          </p:cNvPr>
          <p:cNvSpPr txBox="1"/>
          <p:nvPr/>
        </p:nvSpPr>
        <p:spPr>
          <a:xfrm>
            <a:off x="1969879" y="6140347"/>
            <a:ext cx="230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Marketplace Standards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165A4-BCC8-6843-B4EC-DA60C8978307}"/>
              </a:ext>
            </a:extLst>
          </p:cNvPr>
          <p:cNvSpPr txBox="1"/>
          <p:nvPr/>
        </p:nvSpPr>
        <p:spPr>
          <a:xfrm>
            <a:off x="3825169" y="6133985"/>
            <a:ext cx="230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Marketing Features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9000018" y="718456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16061" y="2176151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5A1E-AC0C-AE44-94C4-CCE2737D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9F7E6-4444-9C4C-AE68-A97A2FD2D7F9}"/>
              </a:ext>
            </a:extLst>
          </p:cNvPr>
          <p:cNvSpPr txBox="1"/>
          <p:nvPr/>
        </p:nvSpPr>
        <p:spPr>
          <a:xfrm>
            <a:off x="555477" y="701644"/>
            <a:ext cx="864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A7259"/>
                </a:solidFill>
              </a:rPr>
              <a:t>Seller</a:t>
            </a:r>
            <a:r>
              <a:rPr lang="en-US" sz="4200" b="1" dirty="0"/>
              <a:t> Journey</a:t>
            </a:r>
            <a:endParaRPr lang="en-US" sz="4200" dirty="0">
              <a:solidFill>
                <a:srgbClr val="0A725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B29B8-32C1-A046-B827-A2EC8AAD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50" y="1576671"/>
            <a:ext cx="6589968" cy="4643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2259638" y="4101981"/>
            <a:ext cx="137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venir Roman" panose="02000503020000020003" pitchFamily="2" charset="0"/>
              </a:rPr>
              <a:t>Merchant Profile</a:t>
            </a:r>
            <a:endParaRPr lang="en-US" sz="1200" dirty="0">
              <a:latin typeface="Avenir Roman" panose="02000503020000020003" pitchFamily="2" charset="0"/>
            </a:endParaRPr>
          </a:p>
          <a:p>
            <a:pPr algn="ctr"/>
            <a:r>
              <a:rPr lang="en-US" sz="1200" b="1" dirty="0">
                <a:latin typeface="Avenir Roman" panose="02000503020000020003" pitchFamily="2" charset="0"/>
              </a:rPr>
              <a:t>Registration</a:t>
            </a:r>
            <a:endParaRPr lang="en-US" sz="1200" dirty="0">
              <a:latin typeface="Avenir Roman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BCEF1-BC6A-1E45-9CCA-4EA4203DE59C}"/>
              </a:ext>
            </a:extLst>
          </p:cNvPr>
          <p:cNvSpPr txBox="1"/>
          <p:nvPr/>
        </p:nvSpPr>
        <p:spPr>
          <a:xfrm>
            <a:off x="4468785" y="4101981"/>
            <a:ext cx="174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Multiple Stores Creation</a:t>
            </a:r>
            <a:endParaRPr lang="en-US" sz="1200" dirty="0"/>
          </a:p>
          <a:p>
            <a:pPr algn="ctr"/>
            <a:r>
              <a:rPr lang="en-US" sz="1200" b="1" dirty="0"/>
              <a:t>Under 1 Profile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59A5B-689F-7445-B339-C17B7AEA2121}"/>
              </a:ext>
            </a:extLst>
          </p:cNvPr>
          <p:cNvSpPr txBox="1"/>
          <p:nvPr/>
        </p:nvSpPr>
        <p:spPr>
          <a:xfrm>
            <a:off x="7582966" y="2520437"/>
            <a:ext cx="1411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Store Management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47B5E-696F-2F45-A0B5-B2610019276D}"/>
              </a:ext>
            </a:extLst>
          </p:cNvPr>
          <p:cNvSpPr txBox="1"/>
          <p:nvPr/>
        </p:nvSpPr>
        <p:spPr>
          <a:xfrm>
            <a:off x="7309500" y="2990579"/>
            <a:ext cx="1904689" cy="2101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Store Settings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Catalogue Management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Inventory Management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Order Management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Social Media Integration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Reports and Analytics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Seller </a:t>
            </a:r>
            <a:r>
              <a:rPr lang="en-US" sz="1100" dirty="0" err="1">
                <a:latin typeface="Avenir Roman" panose="02000503020000020003" pitchFamily="2" charset="0"/>
              </a:rPr>
              <a:t>Whitelabled</a:t>
            </a:r>
            <a:r>
              <a:rPr lang="en-US" sz="1100" dirty="0">
                <a:latin typeface="Avenir Roman" panose="02000503020000020003" pitchFamily="2" charset="0"/>
              </a:rPr>
              <a:t> site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Communication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D4A13-B328-444D-B506-7B6B14126F77}"/>
              </a:ext>
            </a:extLst>
          </p:cNvPr>
          <p:cNvSpPr txBox="1"/>
          <p:nvPr/>
        </p:nvSpPr>
        <p:spPr>
          <a:xfrm>
            <a:off x="7703089" y="5150320"/>
            <a:ext cx="1500732" cy="83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ü"/>
            </a:pPr>
            <a:r>
              <a:rPr lang="en-US" sz="1100" dirty="0">
                <a:latin typeface="Avenir Roman" panose="02000503020000020003" pitchFamily="2" charset="0"/>
              </a:rPr>
              <a:t>Messaging Board 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ü"/>
            </a:pPr>
            <a:r>
              <a:rPr lang="en-US" sz="1100" dirty="0">
                <a:latin typeface="Avenir Roman" panose="02000503020000020003" pitchFamily="2" charset="0"/>
              </a:rPr>
              <a:t>WhatsApp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ü"/>
            </a:pPr>
            <a:r>
              <a:rPr lang="en-US" sz="1100" dirty="0">
                <a:latin typeface="Avenir Roman" panose="02000503020000020003" pitchFamily="2" charset="0"/>
              </a:rPr>
              <a:t>Messenger</a:t>
            </a:r>
          </a:p>
        </p:txBody>
      </p:sp>
      <p:sp>
        <p:nvSpPr>
          <p:cNvPr id="12" name="Oval 11"/>
          <p:cNvSpPr/>
          <p:nvPr/>
        </p:nvSpPr>
        <p:spPr>
          <a:xfrm>
            <a:off x="11632181" y="734734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46FDB-BE57-6340-9BA5-FBD30349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43" y="1682810"/>
            <a:ext cx="8978781" cy="40812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5A1E-AC0C-AE44-94C4-CCE2737D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9F7E6-4444-9C4C-AE68-A97A2FD2D7F9}"/>
              </a:ext>
            </a:extLst>
          </p:cNvPr>
          <p:cNvSpPr txBox="1"/>
          <p:nvPr/>
        </p:nvSpPr>
        <p:spPr>
          <a:xfrm>
            <a:off x="555477" y="701644"/>
            <a:ext cx="864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A7259"/>
                </a:solidFill>
              </a:rPr>
              <a:t>Customer</a:t>
            </a:r>
            <a:r>
              <a:rPr lang="en-US" sz="4200" b="1" dirty="0"/>
              <a:t> Journey</a:t>
            </a:r>
            <a:endParaRPr lang="en-US" sz="4200" dirty="0">
              <a:solidFill>
                <a:srgbClr val="0A72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2010897" y="2582599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venir Roman" panose="02000503020000020003" pitchFamily="2" charset="0"/>
              </a:rPr>
              <a:t>Customer Account</a:t>
            </a:r>
            <a:endParaRPr lang="en-US" sz="1200" dirty="0">
              <a:latin typeface="Avenir Roman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BCEF1-BC6A-1E45-9CCA-4EA4203DE59C}"/>
              </a:ext>
            </a:extLst>
          </p:cNvPr>
          <p:cNvSpPr txBox="1"/>
          <p:nvPr/>
        </p:nvSpPr>
        <p:spPr>
          <a:xfrm>
            <a:off x="4477904" y="4001491"/>
            <a:ext cx="8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Browse &amp;</a:t>
            </a:r>
            <a:endParaRPr lang="en-US" sz="1200" dirty="0"/>
          </a:p>
          <a:p>
            <a:pPr algn="ctr"/>
            <a:r>
              <a:rPr lang="en-US" sz="1200" b="1" dirty="0"/>
              <a:t>Search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59A5B-689F-7445-B339-C17B7AEA2121}"/>
              </a:ext>
            </a:extLst>
          </p:cNvPr>
          <p:cNvSpPr txBox="1"/>
          <p:nvPr/>
        </p:nvSpPr>
        <p:spPr>
          <a:xfrm>
            <a:off x="7886734" y="3229635"/>
            <a:ext cx="129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Checkout Process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47B5E-696F-2F45-A0B5-B2610019276D}"/>
              </a:ext>
            </a:extLst>
          </p:cNvPr>
          <p:cNvSpPr txBox="1"/>
          <p:nvPr/>
        </p:nvSpPr>
        <p:spPr>
          <a:xfrm>
            <a:off x="1917104" y="2963601"/>
            <a:ext cx="1830950" cy="1086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Profile Management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Order History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Favorite Lists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Communication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D4A13-B328-444D-B506-7B6B14126F77}"/>
              </a:ext>
            </a:extLst>
          </p:cNvPr>
          <p:cNvSpPr txBox="1"/>
          <p:nvPr/>
        </p:nvSpPr>
        <p:spPr>
          <a:xfrm>
            <a:off x="2165414" y="4078804"/>
            <a:ext cx="1500732" cy="832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ü"/>
            </a:pPr>
            <a:r>
              <a:rPr lang="en-US" sz="1100" dirty="0">
                <a:latin typeface="Avenir Roman" panose="02000503020000020003" pitchFamily="2" charset="0"/>
              </a:rPr>
              <a:t>Messaging Board 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ü"/>
            </a:pPr>
            <a:r>
              <a:rPr lang="en-US" sz="1100" dirty="0">
                <a:latin typeface="Avenir Roman" panose="02000503020000020003" pitchFamily="2" charset="0"/>
              </a:rPr>
              <a:t>WhatsApp</a:t>
            </a:r>
          </a:p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ü"/>
            </a:pPr>
            <a:r>
              <a:rPr lang="en-US" sz="1100" dirty="0">
                <a:latin typeface="Avenir Roman" panose="02000503020000020003" pitchFamily="2" charset="0"/>
              </a:rPr>
              <a:t>Messenger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113B9-1C18-CD4F-9FBE-7CE06B5A92C8}"/>
              </a:ext>
            </a:extLst>
          </p:cNvPr>
          <p:cNvSpPr txBox="1"/>
          <p:nvPr/>
        </p:nvSpPr>
        <p:spPr>
          <a:xfrm>
            <a:off x="1917104" y="4954773"/>
            <a:ext cx="1478290" cy="32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Manage locations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B108E-6BB7-4949-AB09-EC66F7309D1D}"/>
              </a:ext>
            </a:extLst>
          </p:cNvPr>
          <p:cNvSpPr txBox="1"/>
          <p:nvPr/>
        </p:nvSpPr>
        <p:spPr>
          <a:xfrm>
            <a:off x="6003485" y="4001491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Shopping</a:t>
            </a:r>
            <a:endParaRPr lang="en-US" sz="1200" dirty="0"/>
          </a:p>
          <a:p>
            <a:pPr algn="ctr"/>
            <a:r>
              <a:rPr lang="en-US" sz="1200" b="1" dirty="0"/>
              <a:t>Cart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6DD17-F092-2349-A809-1A3A5BCF24F2}"/>
              </a:ext>
            </a:extLst>
          </p:cNvPr>
          <p:cNvSpPr txBox="1"/>
          <p:nvPr/>
        </p:nvSpPr>
        <p:spPr>
          <a:xfrm>
            <a:off x="7806816" y="3689289"/>
            <a:ext cx="1338828" cy="1086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Addresses</a:t>
            </a:r>
          </a:p>
          <a:p>
            <a:pPr marL="285750" indent="-2857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Delivery Type</a:t>
            </a:r>
          </a:p>
          <a:p>
            <a:pPr marL="285750" indent="-2857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Payment</a:t>
            </a:r>
          </a:p>
          <a:p>
            <a:pPr marL="285750" indent="-285750">
              <a:lnSpc>
                <a:spcPct val="150000"/>
              </a:lnSpc>
              <a:buClr>
                <a:srgbClr val="0A7259"/>
              </a:buClr>
              <a:buFont typeface="Wingdings" pitchFamily="2" charset="2"/>
              <a:buChar char="§"/>
            </a:pPr>
            <a:r>
              <a:rPr lang="en-US" sz="1100" dirty="0">
                <a:latin typeface="Avenir Roman" panose="02000503020000020003" pitchFamily="2" charset="0"/>
              </a:rPr>
              <a:t>Confirmation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2E6FA-FF51-AC49-8990-8DFC05FAD308}"/>
              </a:ext>
            </a:extLst>
          </p:cNvPr>
          <p:cNvSpPr txBox="1"/>
          <p:nvPr/>
        </p:nvSpPr>
        <p:spPr>
          <a:xfrm>
            <a:off x="9817714" y="4012096"/>
            <a:ext cx="134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Order Cancelation</a:t>
            </a:r>
            <a:endParaRPr lang="en-US" sz="1200" dirty="0"/>
          </a:p>
          <a:p>
            <a:pPr algn="ctr"/>
            <a:r>
              <a:rPr lang="en-US" sz="1200" b="1" dirty="0"/>
              <a:t>and Returns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11665132" y="731340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E691E-C78F-064A-8368-C0EC9220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448" y="1863160"/>
            <a:ext cx="8575052" cy="39243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5A1E-AC0C-AE44-94C4-CCE2737D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9F7E6-4444-9C4C-AE68-A97A2FD2D7F9}"/>
              </a:ext>
            </a:extLst>
          </p:cNvPr>
          <p:cNvSpPr txBox="1"/>
          <p:nvPr/>
        </p:nvSpPr>
        <p:spPr>
          <a:xfrm>
            <a:off x="555477" y="701644"/>
            <a:ext cx="864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/>
              <a:t>Catalogue </a:t>
            </a:r>
            <a:r>
              <a:rPr lang="en-US" sz="4200" b="1" dirty="0">
                <a:solidFill>
                  <a:srgbClr val="0A7259"/>
                </a:solidFill>
              </a:rPr>
              <a:t>Instagram</a:t>
            </a:r>
            <a:r>
              <a:rPr lang="en-US" sz="4200" b="1" dirty="0"/>
              <a:t> Journey</a:t>
            </a:r>
            <a:endParaRPr lang="en-US" sz="4200" dirty="0">
              <a:solidFill>
                <a:srgbClr val="0A72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1429783" y="2428775"/>
            <a:ext cx="145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initiates plugin from his dashboard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BCEF1-BC6A-1E45-9CCA-4EA4203DE59C}"/>
              </a:ext>
            </a:extLst>
          </p:cNvPr>
          <p:cNvSpPr txBox="1"/>
          <p:nvPr/>
        </p:nvSpPr>
        <p:spPr>
          <a:xfrm>
            <a:off x="4048337" y="2428774"/>
            <a:ext cx="176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sees list of his Instagram posts in his </a:t>
            </a:r>
            <a:r>
              <a:rPr lang="en-US" sz="1200" b="1" dirty="0" err="1"/>
              <a:t>DubaiStore</a:t>
            </a:r>
            <a:r>
              <a:rPr lang="en-US" sz="1200" b="1" dirty="0"/>
              <a:t> dashboard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59A5B-689F-7445-B339-C17B7AEA2121}"/>
              </a:ext>
            </a:extLst>
          </p:cNvPr>
          <p:cNvSpPr txBox="1"/>
          <p:nvPr/>
        </p:nvSpPr>
        <p:spPr>
          <a:xfrm>
            <a:off x="7104808" y="2428774"/>
            <a:ext cx="16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selects desired images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B108E-6BB7-4949-AB09-EC66F7309D1D}"/>
              </a:ext>
            </a:extLst>
          </p:cNvPr>
          <p:cNvSpPr txBox="1"/>
          <p:nvPr/>
        </p:nvSpPr>
        <p:spPr>
          <a:xfrm>
            <a:off x="6961157" y="5891469"/>
            <a:ext cx="169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saves information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2E6FA-FF51-AC49-8990-8DFC05FAD308}"/>
              </a:ext>
            </a:extLst>
          </p:cNvPr>
          <p:cNvSpPr txBox="1"/>
          <p:nvPr/>
        </p:nvSpPr>
        <p:spPr>
          <a:xfrm>
            <a:off x="9247506" y="4001491"/>
            <a:ext cx="18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fills extra info per image such as: price, description, attributes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B51BB-1427-1A48-B94E-8C9B10C846AA}"/>
              </a:ext>
            </a:extLst>
          </p:cNvPr>
          <p:cNvSpPr txBox="1"/>
          <p:nvPr/>
        </p:nvSpPr>
        <p:spPr>
          <a:xfrm>
            <a:off x="4102221" y="5891469"/>
            <a:ext cx="205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uses his </a:t>
            </a:r>
            <a:r>
              <a:rPr lang="en-US" sz="1200" b="1" dirty="0" err="1"/>
              <a:t>DubaiStore</a:t>
            </a:r>
            <a:r>
              <a:rPr lang="en-US" sz="1200" b="1" dirty="0"/>
              <a:t> URL and places it in his Instagram profile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165A4-BCC8-6843-B4EC-DA60C8978307}"/>
              </a:ext>
            </a:extLst>
          </p:cNvPr>
          <p:cNvSpPr txBox="1"/>
          <p:nvPr/>
        </p:nvSpPr>
        <p:spPr>
          <a:xfrm>
            <a:off x="990816" y="5891469"/>
            <a:ext cx="23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Customers click on URL and visit Merchant’s </a:t>
            </a:r>
            <a:r>
              <a:rPr lang="en-US" sz="1200" b="1" dirty="0" err="1"/>
              <a:t>storeCustomers</a:t>
            </a:r>
            <a:r>
              <a:rPr lang="en-US" sz="1200" b="1" dirty="0"/>
              <a:t> click on URL and visit Merchant’s store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11720425" y="705037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F7097-CB11-0049-A547-081D56FF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94" y="1824976"/>
            <a:ext cx="8981203" cy="39745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15A1E-AC0C-AE44-94C4-CCE2737D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50" y="6356350"/>
            <a:ext cx="2743200" cy="365125"/>
          </a:xfrm>
        </p:spPr>
        <p:txBody>
          <a:bodyPr/>
          <a:lstStyle/>
          <a:p>
            <a:fld id="{B35B2A09-4D14-5440-BBBB-D4588CF29DDA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9F7E6-4444-9C4C-AE68-A97A2FD2D7F9}"/>
              </a:ext>
            </a:extLst>
          </p:cNvPr>
          <p:cNvSpPr txBox="1"/>
          <p:nvPr/>
        </p:nvSpPr>
        <p:spPr>
          <a:xfrm>
            <a:off x="555477" y="701644"/>
            <a:ext cx="8648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A7259"/>
                </a:solidFill>
              </a:rPr>
              <a:t>Order</a:t>
            </a:r>
            <a:r>
              <a:rPr lang="en-US" sz="4200" b="1" dirty="0"/>
              <a:t> Journey</a:t>
            </a:r>
            <a:endParaRPr lang="en-US" sz="4200" dirty="0">
              <a:solidFill>
                <a:srgbClr val="0A72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9D43F-0BFC-684D-B5E0-5C5275FA692E}"/>
              </a:ext>
            </a:extLst>
          </p:cNvPr>
          <p:cNvSpPr txBox="1"/>
          <p:nvPr/>
        </p:nvSpPr>
        <p:spPr>
          <a:xfrm>
            <a:off x="1429783" y="2428775"/>
            <a:ext cx="14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Customer places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BCEF1-BC6A-1E45-9CCA-4EA4203DE59C}"/>
              </a:ext>
            </a:extLst>
          </p:cNvPr>
          <p:cNvSpPr txBox="1"/>
          <p:nvPr/>
        </p:nvSpPr>
        <p:spPr>
          <a:xfrm>
            <a:off x="4665191" y="2428774"/>
            <a:ext cx="176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receives notification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59A5B-689F-7445-B339-C17B7AEA2121}"/>
              </a:ext>
            </a:extLst>
          </p:cNvPr>
          <p:cNvSpPr txBox="1"/>
          <p:nvPr/>
        </p:nvSpPr>
        <p:spPr>
          <a:xfrm>
            <a:off x="8122315" y="2428774"/>
            <a:ext cx="16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prepares order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B108E-6BB7-4949-AB09-EC66F7309D1D}"/>
              </a:ext>
            </a:extLst>
          </p:cNvPr>
          <p:cNvSpPr txBox="1"/>
          <p:nvPr/>
        </p:nvSpPr>
        <p:spPr>
          <a:xfrm>
            <a:off x="8294142" y="5891469"/>
            <a:ext cx="181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Merchant triggers button for courier for pickup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B51BB-1427-1A48-B94E-8C9B10C846AA}"/>
              </a:ext>
            </a:extLst>
          </p:cNvPr>
          <p:cNvSpPr txBox="1"/>
          <p:nvPr/>
        </p:nvSpPr>
        <p:spPr>
          <a:xfrm>
            <a:off x="4370970" y="5891469"/>
            <a:ext cx="205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Courier picks up product from seller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165A4-BCC8-6843-B4EC-DA60C8978307}"/>
              </a:ext>
            </a:extLst>
          </p:cNvPr>
          <p:cNvSpPr txBox="1"/>
          <p:nvPr/>
        </p:nvSpPr>
        <p:spPr>
          <a:xfrm>
            <a:off x="990816" y="5891469"/>
            <a:ext cx="230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Courier delivers to customer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1678197" y="701644"/>
            <a:ext cx="300447" cy="287384"/>
          </a:xfrm>
          <a:prstGeom prst="ellipse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4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15021</TotalTime>
  <Words>335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Roman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Adel Khaled Abdelaziz Ibrahim</cp:lastModifiedBy>
  <cp:revision>35</cp:revision>
  <dcterms:created xsi:type="dcterms:W3CDTF">2018-03-18T14:05:56Z</dcterms:created>
  <dcterms:modified xsi:type="dcterms:W3CDTF">2018-07-09T10:27:17Z</dcterms:modified>
</cp:coreProperties>
</file>