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2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6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7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7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6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8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4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8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6B3C-B400-3346-A47D-974257C5E48F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638F4-C902-7B4B-9468-376489DFE5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9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dpuzzle.com/assignments/57b9b3c06b6e2cb616d8783c/watch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edpuzzle.com/assignments/57b9b77e6b6e2cb616d87b67/watc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ommons.wikimedia.org/wiki/File:Le_rouge_et_le_noir_1831.JPG?uselang=f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213" y="495696"/>
            <a:ext cx="7772400" cy="1470025"/>
          </a:xfrm>
        </p:spPr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Réalisme</a:t>
            </a:r>
            <a:r>
              <a:rPr lang="en-US" dirty="0" smtClean="0"/>
              <a:t> et le </a:t>
            </a:r>
            <a:r>
              <a:rPr lang="en-US" dirty="0" err="1" smtClean="0"/>
              <a:t>Naturalisme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90219" y="2741314"/>
            <a:ext cx="2135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Jean-François Millet</a:t>
            </a:r>
          </a:p>
          <a:p>
            <a:r>
              <a:rPr lang="en-US" dirty="0" smtClean="0"/>
              <a:t>1857:  Les </a:t>
            </a:r>
            <a:r>
              <a:rPr lang="en-US" dirty="0" err="1" smtClean="0"/>
              <a:t>Glaneuses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500" y="2184399"/>
            <a:ext cx="4368800" cy="328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5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Flaubert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Personnages</a:t>
            </a:r>
            <a:r>
              <a:rPr lang="en-US" dirty="0" smtClean="0"/>
              <a:t> </a:t>
            </a:r>
            <a:r>
              <a:rPr lang="en-US" dirty="0" err="1" smtClean="0"/>
              <a:t>médiocres</a:t>
            </a:r>
            <a:r>
              <a:rPr lang="en-US" dirty="0" smtClean="0"/>
              <a:t> –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bons</a:t>
            </a:r>
            <a:r>
              <a:rPr lang="en-US" dirty="0" smtClean="0"/>
              <a:t>,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mauvais</a:t>
            </a:r>
            <a:r>
              <a:rPr lang="en-US" dirty="0" smtClean="0"/>
              <a:t>,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médiocres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Écriture</a:t>
            </a:r>
            <a:r>
              <a:rPr lang="en-US" dirty="0" smtClean="0"/>
              <a:t> riche, avec style.  Il fait de </a:t>
            </a:r>
            <a:r>
              <a:rPr lang="en-US" dirty="0" err="1" smtClean="0"/>
              <a:t>l’or</a:t>
            </a:r>
            <a:r>
              <a:rPr lang="en-US" dirty="0" smtClean="0"/>
              <a:t> avec de la </a:t>
            </a:r>
            <a:r>
              <a:rPr lang="en-US" dirty="0" err="1" smtClean="0"/>
              <a:t>boue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Contraste</a:t>
            </a:r>
            <a:r>
              <a:rPr lang="en-US" dirty="0" smtClean="0"/>
              <a:t> entre </a:t>
            </a:r>
            <a:r>
              <a:rPr lang="en-US" dirty="0" err="1" smtClean="0"/>
              <a:t>l’écriture</a:t>
            </a:r>
            <a:r>
              <a:rPr lang="en-US" dirty="0" smtClean="0"/>
              <a:t> et les </a:t>
            </a:r>
            <a:r>
              <a:rPr lang="en-US" dirty="0" err="1" smtClean="0"/>
              <a:t>personnages</a:t>
            </a:r>
            <a:r>
              <a:rPr lang="en-US" dirty="0" smtClean="0"/>
              <a:t> = </a:t>
            </a:r>
            <a:r>
              <a:rPr lang="en-US" dirty="0" err="1" smtClean="0"/>
              <a:t>autonomie</a:t>
            </a:r>
            <a:r>
              <a:rPr lang="en-US" dirty="0" smtClean="0"/>
              <a:t> du </a:t>
            </a:r>
            <a:r>
              <a:rPr lang="en-US" dirty="0" err="1" smtClean="0"/>
              <a:t>livre</a:t>
            </a:r>
            <a:r>
              <a:rPr lang="en-US" dirty="0" smtClean="0"/>
              <a:t>.  Le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prend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indépendance</a:t>
            </a:r>
            <a:r>
              <a:rPr lang="en-US" dirty="0" smtClean="0"/>
              <a:t> par rapport au </a:t>
            </a:r>
            <a:r>
              <a:rPr lang="en-US" dirty="0" err="1" smtClean="0"/>
              <a:t>livre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bovarysme</a:t>
            </a:r>
            <a:r>
              <a:rPr lang="en-US" dirty="0" smtClean="0"/>
              <a:t>:   </a:t>
            </a:r>
            <a:r>
              <a:rPr lang="en-US" dirty="0" err="1"/>
              <a:t>Évasion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l'imaginaire</a:t>
            </a:r>
            <a:r>
              <a:rPr lang="en-US" dirty="0"/>
              <a:t> par </a:t>
            </a:r>
            <a:r>
              <a:rPr lang="en-US" dirty="0" err="1"/>
              <a:t>insatisfaction</a:t>
            </a:r>
            <a:r>
              <a:rPr lang="en-US" dirty="0"/>
              <a:t>, </a:t>
            </a:r>
            <a:r>
              <a:rPr lang="en-US" dirty="0" err="1"/>
              <a:t>pouvoir</a:t>
            </a:r>
            <a:r>
              <a:rPr lang="en-US" dirty="0"/>
              <a:t> </a:t>
            </a:r>
            <a:r>
              <a:rPr lang="en-US" dirty="0" err="1"/>
              <a:t>qu'a</a:t>
            </a:r>
            <a:r>
              <a:rPr lang="en-US" dirty="0"/>
              <a:t> </a:t>
            </a:r>
            <a:r>
              <a:rPr lang="en-US" dirty="0" err="1"/>
              <a:t>l'homme</a:t>
            </a:r>
            <a:r>
              <a:rPr lang="en-US" dirty="0"/>
              <a:t> de se </a:t>
            </a:r>
            <a:r>
              <a:rPr lang="en-US" dirty="0" err="1"/>
              <a:t>concevoir</a:t>
            </a:r>
            <a:r>
              <a:rPr lang="en-US" dirty="0"/>
              <a:t> </a:t>
            </a:r>
            <a:r>
              <a:rPr lang="en-US" dirty="0" err="1"/>
              <a:t>autre</a:t>
            </a:r>
            <a:r>
              <a:rPr lang="en-US" dirty="0"/>
              <a:t> </a:t>
            </a:r>
            <a:r>
              <a:rPr lang="en-US" dirty="0" err="1"/>
              <a:t>qu'il</a:t>
            </a:r>
            <a:r>
              <a:rPr lang="en-US" dirty="0"/>
              <a:t> </a:t>
            </a:r>
            <a:r>
              <a:rPr lang="en-US" dirty="0" err="1"/>
              <a:t>n'est</a:t>
            </a:r>
            <a:r>
              <a:rPr lang="en-US" dirty="0"/>
              <a:t>.</a:t>
            </a:r>
            <a:r>
              <a:rPr lang="nl-NL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Flaubert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Focalisation</a:t>
            </a:r>
            <a:r>
              <a:rPr lang="en-US" dirty="0" smtClean="0"/>
              <a:t> </a:t>
            </a:r>
            <a:r>
              <a:rPr lang="en-US" dirty="0" err="1" smtClean="0"/>
              <a:t>indirecte</a:t>
            </a:r>
            <a:r>
              <a:rPr lang="en-US" dirty="0" smtClean="0"/>
              <a:t> </a:t>
            </a:r>
            <a:r>
              <a:rPr lang="en-US" dirty="0" err="1" smtClean="0"/>
              <a:t>libre</a:t>
            </a:r>
            <a:r>
              <a:rPr lang="en-US" dirty="0"/>
              <a:t> </a:t>
            </a:r>
            <a:r>
              <a:rPr lang="en-US" dirty="0" smtClean="0"/>
              <a:t>(de </a:t>
            </a:r>
            <a:r>
              <a:rPr lang="en-US" dirty="0" err="1" smtClean="0"/>
              <a:t>vrije</a:t>
            </a:r>
            <a:r>
              <a:rPr lang="en-US" dirty="0" smtClean="0"/>
              <a:t> </a:t>
            </a:r>
            <a:r>
              <a:rPr lang="en-US" dirty="0" err="1" smtClean="0"/>
              <a:t>indirecte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).  On ne </a:t>
            </a:r>
            <a:r>
              <a:rPr lang="en-US" dirty="0" err="1" smtClean="0"/>
              <a:t>sait</a:t>
            </a:r>
            <a:r>
              <a:rPr lang="en-US" dirty="0" smtClean="0"/>
              <a:t> pas </a:t>
            </a:r>
            <a:r>
              <a:rPr lang="en-US" dirty="0" err="1" smtClean="0"/>
              <a:t>toujours</a:t>
            </a:r>
            <a:r>
              <a:rPr lang="en-US" dirty="0" smtClean="0"/>
              <a:t> qui </a:t>
            </a:r>
            <a:r>
              <a:rPr lang="en-US" dirty="0" err="1" smtClean="0"/>
              <a:t>est</a:t>
            </a:r>
            <a:r>
              <a:rPr lang="en-US" dirty="0" smtClean="0"/>
              <a:t> le </a:t>
            </a:r>
            <a:r>
              <a:rPr lang="en-US" dirty="0" err="1" smtClean="0"/>
              <a:t>narrateur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Charles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décrit</a:t>
            </a:r>
            <a:r>
              <a:rPr lang="en-US" dirty="0" smtClean="0"/>
              <a:t> de </a:t>
            </a:r>
            <a:r>
              <a:rPr lang="en-US" dirty="0" err="1" smtClean="0"/>
              <a:t>manière</a:t>
            </a:r>
            <a:r>
              <a:rPr lang="en-US" dirty="0" smtClean="0"/>
              <a:t> </a:t>
            </a:r>
            <a:r>
              <a:rPr lang="en-US" dirty="0" err="1" smtClean="0"/>
              <a:t>réaliste</a:t>
            </a:r>
            <a:r>
              <a:rPr lang="en-US" dirty="0" smtClean="0"/>
              <a:t> – </a:t>
            </a: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peut-être</a:t>
            </a:r>
            <a:r>
              <a:rPr lang="en-US" dirty="0" smtClean="0"/>
              <a:t> le </a:t>
            </a:r>
            <a:r>
              <a:rPr lang="en-US" dirty="0" err="1" smtClean="0"/>
              <a:t>narrateur</a:t>
            </a:r>
            <a:r>
              <a:rPr lang="en-US" dirty="0" smtClean="0"/>
              <a:t> qui le </a:t>
            </a:r>
            <a:r>
              <a:rPr lang="en-US" dirty="0" err="1" smtClean="0"/>
              <a:t>voit</a:t>
            </a:r>
            <a:r>
              <a:rPr lang="en-US" dirty="0" smtClean="0"/>
              <a:t> </a:t>
            </a:r>
            <a:r>
              <a:rPr lang="en-US" dirty="0" err="1" smtClean="0"/>
              <a:t>ainsi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Emma </a:t>
            </a:r>
            <a:r>
              <a:rPr lang="en-US" dirty="0" err="1" smtClean="0"/>
              <a:t>n’est</a:t>
            </a:r>
            <a:r>
              <a:rPr lang="en-US" dirty="0" smtClean="0"/>
              <a:t> pas </a:t>
            </a:r>
            <a:r>
              <a:rPr lang="en-US" dirty="0" err="1" smtClean="0"/>
              <a:t>décrite</a:t>
            </a:r>
            <a:r>
              <a:rPr lang="en-US" dirty="0" smtClean="0"/>
              <a:t> de </a:t>
            </a:r>
            <a:r>
              <a:rPr lang="en-US" dirty="0" err="1" smtClean="0"/>
              <a:t>manière</a:t>
            </a:r>
            <a:r>
              <a:rPr lang="en-US" dirty="0" smtClean="0"/>
              <a:t> </a:t>
            </a:r>
            <a:r>
              <a:rPr lang="en-US" dirty="0" err="1" smtClean="0"/>
              <a:t>réaliste</a:t>
            </a:r>
            <a:r>
              <a:rPr lang="en-US" dirty="0" smtClean="0"/>
              <a:t> car on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penser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c’est</a:t>
            </a:r>
            <a:r>
              <a:rPr lang="en-US" dirty="0" smtClean="0"/>
              <a:t> Charles qui la </a:t>
            </a:r>
            <a:r>
              <a:rPr lang="en-US" dirty="0" err="1" smtClean="0"/>
              <a:t>décrit</a:t>
            </a:r>
            <a:r>
              <a:rPr lang="en-US" dirty="0" smtClean="0"/>
              <a:t> et </a:t>
            </a:r>
            <a:r>
              <a:rPr lang="en-US" dirty="0" err="1" smtClean="0"/>
              <a:t>lui</a:t>
            </a:r>
            <a:r>
              <a:rPr lang="en-US" dirty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follement</a:t>
            </a:r>
            <a:r>
              <a:rPr lang="en-US" dirty="0" smtClean="0"/>
              <a:t> </a:t>
            </a:r>
            <a:r>
              <a:rPr lang="en-US" dirty="0" err="1" smtClean="0"/>
              <a:t>amoureux</a:t>
            </a:r>
            <a:r>
              <a:rPr lang="en-US" dirty="0" smtClean="0"/>
              <a:t> </a:t>
            </a:r>
            <a:r>
              <a:rPr lang="en-US" dirty="0" err="1" smtClean="0"/>
              <a:t>d’elle</a:t>
            </a:r>
            <a:r>
              <a:rPr lang="en-US" dirty="0" smtClean="0"/>
              <a:t>.  Sa vision ne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très</a:t>
            </a:r>
            <a:r>
              <a:rPr lang="en-US" dirty="0" smtClean="0"/>
              <a:t> subjective.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08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Madame Bovary</a:t>
            </a:r>
            <a:endParaRPr lang="en-US" sz="1800" dirty="0"/>
          </a:p>
        </p:txBody>
      </p:sp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1" y="1417638"/>
            <a:ext cx="1841500" cy="2717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151" y="2992967"/>
            <a:ext cx="2235200" cy="309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1225550"/>
            <a:ext cx="2362200" cy="3441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5650" y="4847167"/>
            <a:ext cx="42037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6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Emile Zola</a:t>
            </a:r>
            <a:br>
              <a:rPr lang="en-US" dirty="0" smtClean="0"/>
            </a:br>
            <a:r>
              <a:rPr lang="en-US" dirty="0" smtClean="0"/>
              <a:t> et le </a:t>
            </a:r>
            <a:r>
              <a:rPr lang="en-US" dirty="0" err="1" smtClean="0"/>
              <a:t>Naturalisme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1840-1802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732" y="2010833"/>
            <a:ext cx="3393017" cy="404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6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Naturalisme</a:t>
            </a:r>
            <a:r>
              <a:rPr lang="en-US" dirty="0" smtClean="0"/>
              <a:t> – Emile Zola</a:t>
            </a:r>
            <a:br>
              <a:rPr lang="en-US" dirty="0" smtClean="0"/>
            </a:br>
            <a:r>
              <a:rPr lang="en-US" dirty="0" smtClean="0"/>
              <a:t>1840-1902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5719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réalisme</a:t>
            </a:r>
            <a:r>
              <a:rPr lang="en-US" dirty="0" smtClean="0"/>
              <a:t> = </a:t>
            </a:r>
            <a:r>
              <a:rPr lang="en-US" dirty="0" err="1" smtClean="0"/>
              <a:t>réplique</a:t>
            </a:r>
            <a:r>
              <a:rPr lang="en-US" dirty="0" smtClean="0"/>
              <a:t> de la </a:t>
            </a:r>
            <a:r>
              <a:rPr lang="en-US" dirty="0" err="1" smtClean="0"/>
              <a:t>réalité</a:t>
            </a:r>
            <a:r>
              <a:rPr lang="en-US" dirty="0" smtClean="0"/>
              <a:t> </a:t>
            </a:r>
            <a:r>
              <a:rPr lang="en-US" dirty="0" err="1" smtClean="0"/>
              <a:t>telle</a:t>
            </a:r>
            <a:r>
              <a:rPr lang="en-US" dirty="0" smtClean="0"/>
              <a:t> </a:t>
            </a:r>
            <a:r>
              <a:rPr lang="en-US" dirty="0" err="1" smtClean="0"/>
              <a:t>qu’elle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naturalisme</a:t>
            </a:r>
            <a:r>
              <a:rPr lang="en-US" dirty="0" smtClean="0"/>
              <a:t> = </a:t>
            </a:r>
            <a:r>
              <a:rPr lang="en-US" dirty="0" err="1" smtClean="0"/>
              <a:t>puise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les </a:t>
            </a:r>
            <a:r>
              <a:rPr lang="en-US" dirty="0" err="1" smtClean="0"/>
              <a:t>théories</a:t>
            </a:r>
            <a:r>
              <a:rPr lang="en-US" dirty="0" smtClean="0"/>
              <a:t> </a:t>
            </a:r>
            <a:r>
              <a:rPr lang="en-US" dirty="0" err="1" smtClean="0"/>
              <a:t>scientifiques</a:t>
            </a:r>
            <a:r>
              <a:rPr lang="en-US" dirty="0" smtClean="0"/>
              <a:t> pour </a:t>
            </a:r>
            <a:r>
              <a:rPr lang="en-US" dirty="0" err="1" smtClean="0"/>
              <a:t>expliquer</a:t>
            </a:r>
            <a:r>
              <a:rPr lang="en-US" dirty="0" smtClean="0"/>
              <a:t> la </a:t>
            </a:r>
            <a:r>
              <a:rPr lang="en-US" dirty="0" err="1" smtClean="0"/>
              <a:t>réalité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 </a:t>
            </a:r>
            <a:r>
              <a:rPr lang="nl-NL" dirty="0"/>
              <a:t>Les </a:t>
            </a:r>
            <a:r>
              <a:rPr lang="nl-NL" dirty="0" err="1"/>
              <a:t>Rougon-Macquart</a:t>
            </a:r>
            <a:r>
              <a:rPr lang="nl-NL" dirty="0"/>
              <a:t> (1871-1893</a:t>
            </a:r>
            <a:r>
              <a:rPr lang="nl-NL" dirty="0" smtClean="0"/>
              <a:t>):  </a:t>
            </a:r>
            <a:r>
              <a:rPr lang="nl-NL" dirty="0"/>
              <a:t>oeuvre </a:t>
            </a:r>
            <a:r>
              <a:rPr lang="nl-NL" dirty="0" err="1"/>
              <a:t>qui</a:t>
            </a:r>
            <a:r>
              <a:rPr lang="nl-NL" dirty="0"/>
              <a:t> </a:t>
            </a:r>
            <a:r>
              <a:rPr lang="nl-NL" dirty="0" err="1"/>
              <a:t>comprend</a:t>
            </a:r>
            <a:r>
              <a:rPr lang="nl-NL" dirty="0"/>
              <a:t> </a:t>
            </a:r>
            <a:r>
              <a:rPr lang="nl-NL" dirty="0" err="1"/>
              <a:t>plusieurs</a:t>
            </a:r>
            <a:r>
              <a:rPr lang="nl-NL" dirty="0"/>
              <a:t> </a:t>
            </a:r>
            <a:r>
              <a:rPr lang="nl-NL" dirty="0" err="1"/>
              <a:t>livres</a:t>
            </a:r>
            <a:r>
              <a:rPr lang="nl-NL" dirty="0"/>
              <a:t> </a:t>
            </a:r>
            <a:r>
              <a:rPr lang="nl-NL" dirty="0" err="1"/>
              <a:t>dont</a:t>
            </a:r>
            <a:r>
              <a:rPr lang="nl-NL" dirty="0"/>
              <a:t> </a:t>
            </a:r>
            <a:r>
              <a:rPr lang="nl-NL" dirty="0" err="1" smtClean="0"/>
              <a:t>Germinal</a:t>
            </a:r>
            <a:r>
              <a:rPr lang="nl-NL" dirty="0" smtClean="0"/>
              <a:t>. </a:t>
            </a:r>
            <a:r>
              <a:rPr lang="nl-NL" dirty="0" err="1"/>
              <a:t>Ses</a:t>
            </a:r>
            <a:r>
              <a:rPr lang="nl-NL" dirty="0"/>
              <a:t> </a:t>
            </a:r>
            <a:r>
              <a:rPr lang="nl-NL" dirty="0" err="1"/>
              <a:t>personnages</a:t>
            </a:r>
            <a:r>
              <a:rPr lang="nl-NL" dirty="0"/>
              <a:t> </a:t>
            </a:r>
            <a:r>
              <a:rPr lang="nl-NL" dirty="0" err="1"/>
              <a:t>reviennent</a:t>
            </a:r>
            <a:r>
              <a:rPr lang="nl-NL" dirty="0"/>
              <a:t> </a:t>
            </a:r>
            <a:r>
              <a:rPr lang="nl-NL" dirty="0" smtClean="0"/>
              <a:t>de </a:t>
            </a:r>
            <a:r>
              <a:rPr lang="nl-NL" dirty="0" err="1"/>
              <a:t>livre</a:t>
            </a:r>
            <a:r>
              <a:rPr lang="nl-NL" dirty="0"/>
              <a:t> en </a:t>
            </a:r>
            <a:r>
              <a:rPr lang="nl-NL" dirty="0" err="1" smtClean="0"/>
              <a:t>livre</a:t>
            </a:r>
            <a:r>
              <a:rPr lang="nl-NL" dirty="0" smtClean="0"/>
              <a:t> (comme </a:t>
            </a:r>
            <a:r>
              <a:rPr lang="nl-NL" dirty="0" err="1" smtClean="0"/>
              <a:t>Balzac</a:t>
            </a:r>
            <a:r>
              <a:rPr lang="nl-NL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Germinal:  1885:  </a:t>
            </a:r>
            <a:r>
              <a:rPr lang="en-US" dirty="0" err="1" smtClean="0"/>
              <a:t>Études</a:t>
            </a:r>
            <a:r>
              <a:rPr lang="en-US" dirty="0" smtClean="0"/>
              <a:t> </a:t>
            </a:r>
            <a:r>
              <a:rPr lang="en-US" dirty="0" err="1" smtClean="0"/>
              <a:t>rigoureuses</a:t>
            </a:r>
            <a:r>
              <a:rPr lang="en-US" dirty="0" smtClean="0"/>
              <a:t> et </a:t>
            </a:r>
            <a:r>
              <a:rPr lang="en-US" dirty="0" err="1" smtClean="0"/>
              <a:t>scientifiques</a:t>
            </a:r>
            <a:r>
              <a:rPr lang="en-US" dirty="0" smtClean="0"/>
              <a:t> pour </a:t>
            </a:r>
            <a:r>
              <a:rPr lang="en-US" dirty="0" err="1" smtClean="0"/>
              <a:t>décrire</a:t>
            </a:r>
            <a:r>
              <a:rPr lang="en-US" dirty="0" smtClean="0"/>
              <a:t> la mine et le travail </a:t>
            </a:r>
            <a:r>
              <a:rPr lang="en-US" dirty="0" err="1" smtClean="0"/>
              <a:t>à</a:t>
            </a:r>
            <a:r>
              <a:rPr lang="en-US" dirty="0" smtClean="0"/>
              <a:t> la mine.</a:t>
            </a:r>
          </a:p>
          <a:p>
            <a:endParaRPr lang="en-US" dirty="0" smtClean="0"/>
          </a:p>
          <a:p>
            <a:r>
              <a:rPr lang="en-US" dirty="0" err="1" smtClean="0"/>
              <a:t>Impressionné</a:t>
            </a:r>
            <a:r>
              <a:rPr lang="en-US" dirty="0" smtClean="0"/>
              <a:t> par Darwin (1809-1882), les traits de </a:t>
            </a:r>
            <a:r>
              <a:rPr lang="en-US" dirty="0" err="1" smtClean="0"/>
              <a:t>caractères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selon</a:t>
            </a:r>
            <a:r>
              <a:rPr lang="en-US" dirty="0" smtClean="0"/>
              <a:t> </a:t>
            </a:r>
            <a:r>
              <a:rPr lang="en-US" dirty="0" err="1" smtClean="0"/>
              <a:t>lui</a:t>
            </a:r>
            <a:r>
              <a:rPr lang="en-US" dirty="0" smtClean="0"/>
              <a:t> </a:t>
            </a:r>
            <a:r>
              <a:rPr lang="en-US" dirty="0" err="1" smtClean="0"/>
              <a:t>héréditaires</a:t>
            </a:r>
            <a:r>
              <a:rPr lang="en-US" dirty="0" smtClean="0"/>
              <a:t>, ne </a:t>
            </a:r>
            <a:r>
              <a:rPr lang="en-US" dirty="0" err="1" smtClean="0"/>
              <a:t>peuvent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changés</a:t>
            </a:r>
            <a:r>
              <a:rPr lang="en-US" dirty="0" smtClean="0"/>
              <a:t>:  la </a:t>
            </a:r>
            <a:r>
              <a:rPr lang="en-US" dirty="0" err="1" smtClean="0"/>
              <a:t>famille</a:t>
            </a:r>
            <a:r>
              <a:rPr lang="en-US" dirty="0" smtClean="0"/>
              <a:t> </a:t>
            </a:r>
            <a:r>
              <a:rPr lang="en-US" dirty="0" err="1" smtClean="0"/>
              <a:t>Maheu</a:t>
            </a:r>
            <a:r>
              <a:rPr lang="en-US" dirty="0" smtClean="0"/>
              <a:t> a </a:t>
            </a:r>
            <a:r>
              <a:rPr lang="en-US" dirty="0" err="1" smtClean="0"/>
              <a:t>toujours</a:t>
            </a:r>
            <a:r>
              <a:rPr lang="en-US" dirty="0" smtClean="0"/>
              <a:t> </a:t>
            </a:r>
            <a:r>
              <a:rPr lang="en-US" dirty="0" err="1" smtClean="0"/>
              <a:t>été</a:t>
            </a:r>
            <a:r>
              <a:rPr lang="en-US" dirty="0" smtClean="0"/>
              <a:t> </a:t>
            </a:r>
            <a:r>
              <a:rPr lang="en-US" dirty="0" err="1" smtClean="0"/>
              <a:t>pauvre</a:t>
            </a:r>
            <a:r>
              <a:rPr lang="en-US" dirty="0" smtClean="0"/>
              <a:t> </a:t>
            </a:r>
            <a:r>
              <a:rPr lang="en-US" dirty="0"/>
              <a:t>et </a:t>
            </a:r>
            <a:r>
              <a:rPr lang="en-US" dirty="0" err="1"/>
              <a:t>restera</a:t>
            </a:r>
            <a:r>
              <a:rPr lang="en-US" dirty="0"/>
              <a:t> </a:t>
            </a:r>
            <a:r>
              <a:rPr lang="en-US" dirty="0" err="1"/>
              <a:t>toujours</a:t>
            </a:r>
            <a:r>
              <a:rPr lang="en-US" dirty="0"/>
              <a:t> </a:t>
            </a:r>
            <a:r>
              <a:rPr lang="en-US" dirty="0" err="1"/>
              <a:t>pauvre</a:t>
            </a:r>
            <a:r>
              <a:rPr lang="en-US" dirty="0"/>
              <a:t>.  </a:t>
            </a:r>
            <a:r>
              <a:rPr lang="en-US" dirty="0" smtClean="0"/>
              <a:t>Les </a:t>
            </a:r>
            <a:r>
              <a:rPr lang="en-US" dirty="0" err="1" smtClean="0"/>
              <a:t>alcooliques</a:t>
            </a:r>
            <a:r>
              <a:rPr lang="en-US" dirty="0" smtClean="0"/>
              <a:t> le </a:t>
            </a:r>
            <a:r>
              <a:rPr lang="en-US" dirty="0" err="1" smtClean="0"/>
              <a:t>resteront</a:t>
            </a:r>
            <a:r>
              <a:rPr lang="en-US" dirty="0" smtClean="0"/>
              <a:t> </a:t>
            </a:r>
            <a:r>
              <a:rPr lang="en-US" dirty="0" err="1" smtClean="0"/>
              <a:t>toujours</a:t>
            </a:r>
            <a:r>
              <a:rPr lang="en-US" dirty="0" smtClean="0"/>
              <a:t>. </a:t>
            </a:r>
            <a:endParaRPr lang="nl-NL" dirty="0"/>
          </a:p>
          <a:p>
            <a:endParaRPr lang="nl-NL" dirty="0"/>
          </a:p>
          <a:p>
            <a:r>
              <a:rPr lang="en-US" dirty="0"/>
              <a:t>Les </a:t>
            </a:r>
            <a:r>
              <a:rPr lang="en-US" dirty="0" err="1"/>
              <a:t>personnages</a:t>
            </a:r>
            <a:r>
              <a:rPr lang="en-US" dirty="0"/>
              <a:t> de Germinal - la </a:t>
            </a:r>
            <a:r>
              <a:rPr lang="en-US" dirty="0" err="1"/>
              <a:t>famille</a:t>
            </a:r>
            <a:r>
              <a:rPr lang="en-US" dirty="0"/>
              <a:t> </a:t>
            </a:r>
            <a:r>
              <a:rPr lang="en-US" dirty="0" err="1"/>
              <a:t>Maheu</a:t>
            </a:r>
            <a:r>
              <a:rPr lang="en-US" dirty="0"/>
              <a:t> et les </a:t>
            </a:r>
            <a:r>
              <a:rPr lang="en-US" dirty="0" err="1"/>
              <a:t>autres</a:t>
            </a:r>
            <a:r>
              <a:rPr lang="en-US" dirty="0"/>
              <a:t> </a:t>
            </a:r>
            <a:r>
              <a:rPr lang="en-US" dirty="0" err="1"/>
              <a:t>ouvriers</a:t>
            </a:r>
            <a:r>
              <a:rPr lang="en-US" dirty="0"/>
              <a:t> </a:t>
            </a:r>
            <a:r>
              <a:rPr lang="en-US" dirty="0" err="1"/>
              <a:t>vont</a:t>
            </a:r>
            <a:r>
              <a:rPr lang="en-US" dirty="0"/>
              <a:t> tout faire pour </a:t>
            </a:r>
            <a:r>
              <a:rPr lang="en-US" dirty="0" err="1"/>
              <a:t>améliorer</a:t>
            </a:r>
            <a:r>
              <a:rPr lang="en-US" dirty="0"/>
              <a:t> </a:t>
            </a:r>
            <a:r>
              <a:rPr lang="en-US" dirty="0" err="1"/>
              <a:t>leur</a:t>
            </a:r>
            <a:r>
              <a:rPr lang="en-US" dirty="0"/>
              <a:t> sort - </a:t>
            </a:r>
            <a:r>
              <a:rPr lang="en-US" dirty="0" err="1"/>
              <a:t>vont</a:t>
            </a:r>
            <a:r>
              <a:rPr lang="en-US" dirty="0"/>
              <a:t> </a:t>
            </a:r>
            <a:r>
              <a:rPr lang="en-US" dirty="0" err="1"/>
              <a:t>même</a:t>
            </a:r>
            <a:r>
              <a:rPr lang="en-US" dirty="0"/>
              <a:t> </a:t>
            </a:r>
            <a:r>
              <a:rPr lang="en-US" dirty="0" err="1"/>
              <a:t>jusqu'à</a:t>
            </a:r>
            <a:r>
              <a:rPr lang="en-US" dirty="0"/>
              <a:t> faire la </a:t>
            </a:r>
            <a:r>
              <a:rPr lang="en-US" dirty="0" err="1"/>
              <a:t>grève</a:t>
            </a:r>
            <a:r>
              <a:rPr lang="en-US" dirty="0"/>
              <a:t>- </a:t>
            </a:r>
            <a:r>
              <a:rPr lang="en-US" dirty="0" err="1"/>
              <a:t>à</a:t>
            </a:r>
            <a:r>
              <a:rPr lang="en-US" dirty="0"/>
              <a:t> faire </a:t>
            </a:r>
            <a:r>
              <a:rPr lang="en-US" dirty="0" err="1"/>
              <a:t>exploser</a:t>
            </a:r>
            <a:r>
              <a:rPr lang="en-US" dirty="0"/>
              <a:t> la mine.  </a:t>
            </a:r>
            <a:r>
              <a:rPr lang="en-US" dirty="0" err="1"/>
              <a:t>Toutefois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n'y</a:t>
            </a:r>
            <a:r>
              <a:rPr lang="en-US" dirty="0"/>
              <a:t> aura </a:t>
            </a:r>
            <a:r>
              <a:rPr lang="en-US" dirty="0" err="1"/>
              <a:t>aucun</a:t>
            </a:r>
            <a:r>
              <a:rPr lang="en-US" dirty="0"/>
              <a:t> </a:t>
            </a:r>
            <a:r>
              <a:rPr lang="en-US" dirty="0" err="1"/>
              <a:t>changement</a:t>
            </a:r>
            <a:r>
              <a:rPr lang="en-US" dirty="0"/>
              <a:t>.  </a:t>
            </a:r>
            <a:endParaRPr lang="nl-NL" dirty="0"/>
          </a:p>
          <a:p>
            <a:pPr marL="0" indent="0">
              <a:buNone/>
            </a:pPr>
            <a:r>
              <a:rPr lang="en-US" dirty="0"/>
              <a:t> </a:t>
            </a:r>
            <a:endParaRPr lang="nl-NL" dirty="0"/>
          </a:p>
          <a:p>
            <a:r>
              <a:rPr lang="en-US" dirty="0"/>
              <a:t>Zola, par son oeuvre, </a:t>
            </a:r>
            <a:r>
              <a:rPr lang="en-US" dirty="0" err="1"/>
              <a:t>dénonce</a:t>
            </a:r>
            <a:r>
              <a:rPr lang="en-US" dirty="0"/>
              <a:t> la misère </a:t>
            </a:r>
            <a:r>
              <a:rPr lang="en-US" dirty="0" err="1"/>
              <a:t>sociale</a:t>
            </a:r>
            <a:r>
              <a:rPr lang="en-US" dirty="0"/>
              <a:t> des débuts du </a:t>
            </a:r>
            <a:r>
              <a:rPr lang="en-US" dirty="0" err="1"/>
              <a:t>capitalisme</a:t>
            </a:r>
            <a:r>
              <a:rPr lang="en-US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153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GERMINAL - 1885</a:t>
            </a:r>
            <a:endParaRPr lang="en-US" dirty="0"/>
          </a:p>
        </p:txBody>
      </p:sp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1067" y="1711476"/>
            <a:ext cx="3210076" cy="437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1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DEUXIÈME MOITIÉ DU </a:t>
            </a:r>
            <a:r>
              <a:rPr lang="en-US" dirty="0" err="1" smtClean="0"/>
              <a:t>XIXe</a:t>
            </a:r>
            <a:r>
              <a:rPr lang="en-US" dirty="0" smtClean="0"/>
              <a:t> SIÈCLE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228324"/>
              </p:ext>
            </p:extLst>
          </p:nvPr>
        </p:nvGraphicFramePr>
        <p:xfrm>
          <a:off x="457200" y="1600200"/>
          <a:ext cx="82296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Événements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politiques</a:t>
                      </a:r>
                      <a:r>
                        <a:rPr lang="en-US" baseline="0" dirty="0" smtClean="0"/>
                        <a:t> et </a:t>
                      </a:r>
                      <a:r>
                        <a:rPr lang="en-US" baseline="0" dirty="0" err="1" smtClean="0"/>
                        <a:t>sociaux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 </a:t>
                      </a:r>
                      <a:r>
                        <a:rPr lang="en-US" dirty="0" err="1" smtClean="0"/>
                        <a:t>Réalisme</a:t>
                      </a:r>
                      <a:r>
                        <a:rPr lang="en-US" dirty="0" smtClean="0"/>
                        <a:t> et le </a:t>
                      </a:r>
                      <a:r>
                        <a:rPr lang="en-US" dirty="0" err="1" smtClean="0"/>
                        <a:t>Naturalisme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Renouveau</a:t>
                      </a:r>
                      <a:r>
                        <a:rPr lang="en-US" dirty="0" smtClean="0"/>
                        <a:t> du </a:t>
                      </a:r>
                      <a:r>
                        <a:rPr lang="en-US" dirty="0" err="1" smtClean="0"/>
                        <a:t>catholicisme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</a:t>
                      </a:r>
                      <a:r>
                        <a:rPr lang="en-US" b="1" dirty="0" err="1" smtClean="0"/>
                        <a:t>Réalisme</a:t>
                      </a:r>
                      <a:r>
                        <a:rPr lang="en-US" b="1" dirty="0" smtClean="0"/>
                        <a:t>: </a:t>
                      </a:r>
                      <a:r>
                        <a:rPr lang="en-US" b="1" dirty="0" err="1" smtClean="0"/>
                        <a:t>approche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valorisant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l’observation</a:t>
                      </a:r>
                      <a:r>
                        <a:rPr lang="en-US" b="1" baseline="0" dirty="0" smtClean="0"/>
                        <a:t> du </a:t>
                      </a:r>
                      <a:r>
                        <a:rPr lang="en-US" b="1" baseline="0" dirty="0" err="1" smtClean="0"/>
                        <a:t>réel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plutôt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que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l’imaginaire</a:t>
                      </a:r>
                      <a:r>
                        <a:rPr lang="en-US" b="1" baseline="0" dirty="0" smtClean="0"/>
                        <a:t> (</a:t>
                      </a:r>
                      <a:r>
                        <a:rPr lang="en-US" b="1" baseline="0" dirty="0" err="1" smtClean="0"/>
                        <a:t>denkbeelding</a:t>
                      </a:r>
                      <a:r>
                        <a:rPr lang="en-US" b="1" baseline="0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Idées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nationalistes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Honoré</a:t>
                      </a:r>
                      <a:r>
                        <a:rPr lang="en-US" dirty="0" smtClean="0"/>
                        <a:t> de Balzac:  Le </a:t>
                      </a:r>
                      <a:r>
                        <a:rPr lang="en-US" dirty="0" err="1" smtClean="0"/>
                        <a:t>Père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Goriot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Début du </a:t>
                      </a:r>
                      <a:r>
                        <a:rPr lang="en-US" dirty="0" err="1" smtClean="0"/>
                        <a:t>capitalisme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Stendhal:  Le Noir et le Rouge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Montée</a:t>
                      </a:r>
                      <a:r>
                        <a:rPr lang="en-US" dirty="0" smtClean="0"/>
                        <a:t> du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mouvement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ouvrier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arbeidskracht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Gustave</a:t>
                      </a:r>
                      <a:r>
                        <a:rPr lang="en-US" dirty="0" smtClean="0"/>
                        <a:t> Flaubert:  Madame Bovary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</a:t>
                      </a:r>
                      <a:r>
                        <a:rPr lang="en-US" b="1" dirty="0" err="1" smtClean="0"/>
                        <a:t>Naturalisme</a:t>
                      </a:r>
                      <a:r>
                        <a:rPr lang="en-US" b="1" dirty="0" smtClean="0"/>
                        <a:t>:  </a:t>
                      </a:r>
                      <a:r>
                        <a:rPr lang="en-US" b="1" dirty="0" err="1" smtClean="0"/>
                        <a:t>prolongement</a:t>
                      </a:r>
                      <a:r>
                        <a:rPr lang="en-US" b="1" baseline="0" dirty="0" smtClean="0"/>
                        <a:t> du </a:t>
                      </a:r>
                      <a:r>
                        <a:rPr lang="en-US" b="1" baseline="0" dirty="0" err="1" smtClean="0"/>
                        <a:t>réalisme</a:t>
                      </a:r>
                      <a:r>
                        <a:rPr lang="en-US" b="1" baseline="0" dirty="0" smtClean="0"/>
                        <a:t>; les observations </a:t>
                      </a:r>
                      <a:r>
                        <a:rPr lang="en-US" b="1" baseline="0" dirty="0" err="1" smtClean="0"/>
                        <a:t>sont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méthodiques</a:t>
                      </a:r>
                      <a:r>
                        <a:rPr lang="en-US" b="1" baseline="0" dirty="0" smtClean="0"/>
                        <a:t> (Charles Darwin)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 critique </a:t>
                      </a:r>
                      <a:r>
                        <a:rPr lang="en-US" dirty="0" err="1" smtClean="0"/>
                        <a:t>sociale</a:t>
                      </a:r>
                      <a:r>
                        <a:rPr lang="en-US" dirty="0" smtClean="0"/>
                        <a:t>:  </a:t>
                      </a:r>
                      <a:r>
                        <a:rPr lang="en-US" dirty="0" err="1" smtClean="0"/>
                        <a:t>Émile</a:t>
                      </a:r>
                      <a:r>
                        <a:rPr lang="en-US" dirty="0" smtClean="0"/>
                        <a:t> Zola:  Germinal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76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Honoré</a:t>
            </a:r>
            <a:r>
              <a:rPr lang="en-US" dirty="0" smtClean="0"/>
              <a:t> de Balzac </a:t>
            </a:r>
            <a:br>
              <a:rPr lang="en-US" dirty="0" smtClean="0"/>
            </a:br>
            <a:r>
              <a:rPr lang="en-US" dirty="0" smtClean="0"/>
              <a:t>1799-1850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Homme</a:t>
            </a:r>
            <a:r>
              <a:rPr lang="en-US" dirty="0" smtClean="0"/>
              <a:t> </a:t>
            </a:r>
            <a:r>
              <a:rPr lang="en-US" dirty="0" err="1" smtClean="0"/>
              <a:t>d’affaires</a:t>
            </a:r>
            <a:r>
              <a:rPr lang="en-US" dirty="0" smtClean="0"/>
              <a:t> – </a:t>
            </a:r>
            <a:r>
              <a:rPr lang="en-US" dirty="0" err="1" smtClean="0"/>
              <a:t>problèmes</a:t>
            </a:r>
            <a:r>
              <a:rPr lang="en-US" dirty="0" smtClean="0"/>
              <a:t> financiers</a:t>
            </a:r>
          </a:p>
          <a:p>
            <a:r>
              <a:rPr lang="en-US" b="1" dirty="0" err="1" smtClean="0"/>
              <a:t>Livre</a:t>
            </a:r>
            <a:r>
              <a:rPr lang="en-US" b="1" dirty="0" smtClean="0"/>
              <a:t> </a:t>
            </a:r>
            <a:r>
              <a:rPr lang="en-US" b="1" dirty="0" err="1" smtClean="0"/>
              <a:t>écrit</a:t>
            </a:r>
            <a:r>
              <a:rPr lang="en-US" b="1" dirty="0" smtClean="0"/>
              <a:t> en 1834-35.</a:t>
            </a:r>
          </a:p>
          <a:p>
            <a:r>
              <a:rPr lang="en-US" b="1" dirty="0" smtClean="0"/>
              <a:t>La </a:t>
            </a:r>
            <a:r>
              <a:rPr lang="en-US" b="1" dirty="0" err="1" smtClean="0"/>
              <a:t>Comédie</a:t>
            </a:r>
            <a:r>
              <a:rPr lang="en-US" b="1" dirty="0" smtClean="0"/>
              <a:t> </a:t>
            </a:r>
            <a:r>
              <a:rPr lang="en-US" b="1" dirty="0" err="1" smtClean="0"/>
              <a:t>Humaine</a:t>
            </a:r>
            <a:r>
              <a:rPr lang="en-US" b="1" dirty="0" smtClean="0"/>
              <a:t>:  Le premier </a:t>
            </a:r>
            <a:r>
              <a:rPr lang="en-US" b="1" dirty="0" err="1" smtClean="0"/>
              <a:t>à</a:t>
            </a:r>
            <a:r>
              <a:rPr lang="en-US" b="1" dirty="0" smtClean="0"/>
              <a:t> </a:t>
            </a:r>
            <a:r>
              <a:rPr lang="en-US" b="1" dirty="0" err="1" smtClean="0"/>
              <a:t>écrire</a:t>
            </a:r>
            <a:r>
              <a:rPr lang="en-US" b="1" dirty="0" smtClean="0"/>
              <a:t> </a:t>
            </a:r>
            <a:r>
              <a:rPr lang="en-US" b="1" dirty="0" err="1"/>
              <a:t>u</a:t>
            </a:r>
            <a:r>
              <a:rPr lang="en-US" b="1" dirty="0" err="1" smtClean="0"/>
              <a:t>ne</a:t>
            </a:r>
            <a:r>
              <a:rPr lang="en-US" b="1" dirty="0" smtClean="0"/>
              <a:t> </a:t>
            </a:r>
            <a:r>
              <a:rPr lang="en-US" b="1" dirty="0" err="1" smtClean="0"/>
              <a:t>série</a:t>
            </a:r>
            <a:r>
              <a:rPr lang="en-US" b="1" dirty="0" smtClean="0"/>
              <a:t> de </a:t>
            </a:r>
            <a:r>
              <a:rPr lang="en-US" b="1" dirty="0" err="1" smtClean="0"/>
              <a:t>livres</a:t>
            </a:r>
            <a:r>
              <a:rPr lang="en-US" b="1" dirty="0" smtClean="0"/>
              <a:t> </a:t>
            </a:r>
            <a:r>
              <a:rPr lang="en-US" b="1" dirty="0" err="1" smtClean="0"/>
              <a:t>où</a:t>
            </a:r>
            <a:r>
              <a:rPr lang="en-US" b="1" dirty="0" smtClean="0"/>
              <a:t> les </a:t>
            </a:r>
            <a:r>
              <a:rPr lang="en-US" b="1" dirty="0" err="1" smtClean="0"/>
              <a:t>personnages</a:t>
            </a:r>
            <a:r>
              <a:rPr lang="en-US" b="1" dirty="0" smtClean="0"/>
              <a:t> </a:t>
            </a:r>
            <a:r>
              <a:rPr lang="en-US" b="1" dirty="0" err="1" smtClean="0"/>
              <a:t>reviennent</a:t>
            </a:r>
            <a:r>
              <a:rPr lang="en-US" b="1" dirty="0" smtClean="0"/>
              <a:t>.</a:t>
            </a:r>
          </a:p>
          <a:p>
            <a:r>
              <a:rPr lang="en-US" dirty="0" err="1" smtClean="0"/>
              <a:t>Scènes</a:t>
            </a:r>
            <a:r>
              <a:rPr lang="en-US" dirty="0" smtClean="0"/>
              <a:t> de la vie de province, de la </a:t>
            </a:r>
            <a:r>
              <a:rPr lang="en-US" dirty="0" err="1" smtClean="0"/>
              <a:t>ville</a:t>
            </a:r>
            <a:r>
              <a:rPr lang="en-US" dirty="0" smtClean="0"/>
              <a:t>.  </a:t>
            </a:r>
          </a:p>
          <a:p>
            <a:r>
              <a:rPr lang="en-US" b="1" dirty="0" err="1" smtClean="0"/>
              <a:t>Éléments</a:t>
            </a:r>
            <a:r>
              <a:rPr lang="en-US" b="1" dirty="0" smtClean="0"/>
              <a:t> </a:t>
            </a:r>
            <a:r>
              <a:rPr lang="en-US" b="1" dirty="0" err="1" smtClean="0"/>
              <a:t>romantiques</a:t>
            </a:r>
            <a:r>
              <a:rPr lang="en-US" dirty="0" smtClean="0"/>
              <a:t>:  </a:t>
            </a:r>
            <a:r>
              <a:rPr lang="en-US" dirty="0" err="1" smtClean="0"/>
              <a:t>personnages</a:t>
            </a:r>
            <a:r>
              <a:rPr lang="en-US" dirty="0" smtClean="0"/>
              <a:t> </a:t>
            </a:r>
            <a:r>
              <a:rPr lang="en-US" dirty="0" err="1" smtClean="0"/>
              <a:t>émotifs</a:t>
            </a:r>
            <a:r>
              <a:rPr lang="en-US" dirty="0" smtClean="0"/>
              <a:t>, </a:t>
            </a:r>
            <a:r>
              <a:rPr lang="en-US" dirty="0" err="1" smtClean="0"/>
              <a:t>violents</a:t>
            </a:r>
            <a:r>
              <a:rPr lang="en-US" dirty="0" smtClean="0"/>
              <a:t>, choc des </a:t>
            </a:r>
            <a:r>
              <a:rPr lang="en-US" dirty="0" err="1" smtClean="0"/>
              <a:t>contraires</a:t>
            </a:r>
            <a:r>
              <a:rPr lang="en-US" dirty="0" smtClean="0"/>
              <a:t> (riches et </a:t>
            </a:r>
            <a:r>
              <a:rPr lang="en-US" dirty="0" err="1" smtClean="0"/>
              <a:t>pauvres</a:t>
            </a:r>
            <a:r>
              <a:rPr lang="en-US" dirty="0" smtClean="0"/>
              <a:t>) et </a:t>
            </a:r>
            <a:r>
              <a:rPr lang="en-US" dirty="0" err="1" smtClean="0"/>
              <a:t>courte</a:t>
            </a:r>
            <a:r>
              <a:rPr lang="en-US" dirty="0" smtClean="0"/>
              <a:t> </a:t>
            </a:r>
            <a:r>
              <a:rPr lang="en-US" dirty="0" err="1" smtClean="0"/>
              <a:t>période</a:t>
            </a:r>
            <a:r>
              <a:rPr lang="en-US" dirty="0" smtClean="0"/>
              <a:t> de </a:t>
            </a:r>
            <a:r>
              <a:rPr lang="en-US" dirty="0" err="1" smtClean="0"/>
              <a:t>l’histoire</a:t>
            </a:r>
            <a:r>
              <a:rPr lang="en-US" dirty="0" smtClean="0"/>
              <a:t>:  1818-1819 – </a:t>
            </a:r>
            <a:r>
              <a:rPr lang="en-US" dirty="0" err="1" smtClean="0"/>
              <a:t>ce</a:t>
            </a:r>
            <a:r>
              <a:rPr lang="en-US" dirty="0" smtClean="0"/>
              <a:t> qui </a:t>
            </a:r>
            <a:r>
              <a:rPr lang="en-US" dirty="0" err="1" smtClean="0"/>
              <a:t>augmente</a:t>
            </a:r>
            <a:r>
              <a:rPr lang="en-US" dirty="0" smtClean="0"/>
              <a:t> </a:t>
            </a:r>
            <a:r>
              <a:rPr lang="en-US" dirty="0" err="1" smtClean="0"/>
              <a:t>l’effet</a:t>
            </a:r>
            <a:r>
              <a:rPr lang="en-US" dirty="0" smtClean="0"/>
              <a:t> de </a:t>
            </a:r>
            <a:r>
              <a:rPr lang="en-US" dirty="0" err="1" smtClean="0"/>
              <a:t>drame</a:t>
            </a:r>
            <a:r>
              <a:rPr lang="en-US" dirty="0" smtClean="0"/>
              <a:t>). – </a:t>
            </a:r>
            <a:r>
              <a:rPr lang="en-US" dirty="0" err="1" smtClean="0"/>
              <a:t>Romantisme-métaphysique</a:t>
            </a:r>
            <a:r>
              <a:rPr lang="en-US" dirty="0" smtClean="0"/>
              <a:t>:  </a:t>
            </a:r>
            <a:r>
              <a:rPr lang="en-US" dirty="0" err="1" smtClean="0"/>
              <a:t>personnage</a:t>
            </a:r>
            <a:r>
              <a:rPr lang="en-US" dirty="0" smtClean="0"/>
              <a:t> </a:t>
            </a:r>
            <a:r>
              <a:rPr lang="en-US" dirty="0" err="1" smtClean="0"/>
              <a:t>Vautrin</a:t>
            </a:r>
            <a:r>
              <a:rPr lang="en-US" dirty="0" smtClean="0"/>
              <a:t> sous description du </a:t>
            </a:r>
            <a:r>
              <a:rPr lang="en-US" dirty="0" err="1" smtClean="0"/>
              <a:t>diable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r>
              <a:rPr lang="en-US" b="1" dirty="0" err="1" smtClean="0"/>
              <a:t>Éléments</a:t>
            </a:r>
            <a:r>
              <a:rPr lang="en-US" b="1" dirty="0" smtClean="0"/>
              <a:t> </a:t>
            </a:r>
            <a:r>
              <a:rPr lang="en-US" b="1" dirty="0" err="1" smtClean="0"/>
              <a:t>réalistes</a:t>
            </a:r>
            <a:r>
              <a:rPr lang="en-US" dirty="0" smtClean="0"/>
              <a:t>:  description du </a:t>
            </a:r>
            <a:r>
              <a:rPr lang="en-US" dirty="0" err="1" smtClean="0"/>
              <a:t>quotidien</a:t>
            </a:r>
            <a:r>
              <a:rPr lang="en-US" dirty="0" smtClean="0"/>
              <a:t>, les </a:t>
            </a:r>
            <a:r>
              <a:rPr lang="en-US" dirty="0" err="1" smtClean="0"/>
              <a:t>personnages</a:t>
            </a:r>
            <a:r>
              <a:rPr lang="en-US" dirty="0" smtClean="0"/>
              <a:t> </a:t>
            </a:r>
            <a:r>
              <a:rPr lang="en-US" dirty="0" err="1" smtClean="0"/>
              <a:t>ressemblent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leur</a:t>
            </a:r>
            <a:r>
              <a:rPr lang="en-US" dirty="0" smtClean="0"/>
              <a:t> milieu, </a:t>
            </a:r>
            <a:r>
              <a:rPr lang="en-US" dirty="0" err="1" smtClean="0"/>
              <a:t>certains</a:t>
            </a:r>
            <a:r>
              <a:rPr lang="en-US" dirty="0" smtClean="0"/>
              <a:t> </a:t>
            </a:r>
            <a:r>
              <a:rPr lang="en-US" dirty="0" err="1" smtClean="0"/>
              <a:t>personnages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tournés</a:t>
            </a:r>
            <a:r>
              <a:rPr lang="en-US" dirty="0" smtClean="0"/>
              <a:t> </a:t>
            </a:r>
            <a:r>
              <a:rPr lang="en-US" dirty="0" err="1" smtClean="0"/>
              <a:t>vers</a:t>
            </a:r>
            <a:r>
              <a:rPr lang="en-US" dirty="0" smtClean="0"/>
              <a:t> </a:t>
            </a:r>
            <a:r>
              <a:rPr lang="en-US" dirty="0" err="1" smtClean="0"/>
              <a:t>l’avenir</a:t>
            </a:r>
            <a:r>
              <a:rPr lang="en-US" dirty="0" smtClean="0"/>
              <a:t> (</a:t>
            </a:r>
            <a:r>
              <a:rPr lang="en-US" dirty="0" err="1" smtClean="0"/>
              <a:t>alors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romantisme</a:t>
            </a:r>
            <a:r>
              <a:rPr lang="en-US" dirty="0" smtClean="0"/>
              <a:t> </a:t>
            </a:r>
            <a:r>
              <a:rPr lang="en-US" dirty="0" err="1" smtClean="0"/>
              <a:t>personnages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tournés</a:t>
            </a:r>
            <a:r>
              <a:rPr lang="en-US" dirty="0" smtClean="0"/>
              <a:t> </a:t>
            </a:r>
            <a:r>
              <a:rPr lang="en-US" dirty="0" err="1" smtClean="0"/>
              <a:t>vers</a:t>
            </a:r>
            <a:r>
              <a:rPr lang="en-US" dirty="0" smtClean="0"/>
              <a:t> le passé), </a:t>
            </a:r>
            <a:r>
              <a:rPr lang="en-US" dirty="0" err="1" smtClean="0"/>
              <a:t>événements</a:t>
            </a:r>
            <a:r>
              <a:rPr lang="en-US" dirty="0" smtClean="0"/>
              <a:t> </a:t>
            </a:r>
            <a:r>
              <a:rPr lang="en-US" dirty="0" err="1" smtClean="0"/>
              <a:t>plongés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société</a:t>
            </a:r>
            <a:r>
              <a:rPr lang="en-US" dirty="0" smtClean="0"/>
              <a:t>, descriptions des métiers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7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Père</a:t>
            </a:r>
            <a:r>
              <a:rPr lang="en-US" dirty="0" smtClean="0"/>
              <a:t> </a:t>
            </a:r>
            <a:r>
              <a:rPr lang="en-US" dirty="0" err="1" smtClean="0"/>
              <a:t>Goriot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Caractéristiques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narrateur</a:t>
            </a:r>
            <a:r>
              <a:rPr lang="en-US" dirty="0" smtClean="0"/>
              <a:t> </a:t>
            </a:r>
            <a:r>
              <a:rPr lang="en-US" dirty="0" err="1" smtClean="0"/>
              <a:t>s’adresse</a:t>
            </a:r>
            <a:r>
              <a:rPr lang="en-US" dirty="0" smtClean="0"/>
              <a:t> au </a:t>
            </a:r>
            <a:r>
              <a:rPr lang="en-US" dirty="0" err="1" smtClean="0"/>
              <a:t>lecteur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plusieurs</a:t>
            </a:r>
            <a:r>
              <a:rPr lang="en-US" dirty="0" smtClean="0"/>
              <a:t> reprises.</a:t>
            </a:r>
          </a:p>
          <a:p>
            <a:r>
              <a:rPr lang="en-US" dirty="0" err="1" smtClean="0"/>
              <a:t>Utilise</a:t>
            </a:r>
            <a:r>
              <a:rPr lang="en-US" dirty="0" smtClean="0"/>
              <a:t> beaucoup </a:t>
            </a:r>
            <a:r>
              <a:rPr lang="en-US" dirty="0" err="1" smtClean="0"/>
              <a:t>d’adjectifs</a:t>
            </a:r>
            <a:r>
              <a:rPr lang="en-US" dirty="0" smtClean="0"/>
              <a:t> en suite</a:t>
            </a:r>
          </a:p>
          <a:p>
            <a:r>
              <a:rPr lang="en-US" dirty="0" err="1" smtClean="0"/>
              <a:t>Utilise</a:t>
            </a:r>
            <a:r>
              <a:rPr lang="en-US" dirty="0" smtClean="0"/>
              <a:t> des phrases </a:t>
            </a:r>
            <a:r>
              <a:rPr lang="en-US" dirty="0" err="1" smtClean="0"/>
              <a:t>rhétoriques</a:t>
            </a:r>
            <a:r>
              <a:rPr lang="en-US" dirty="0" smtClean="0"/>
              <a:t> (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partie</a:t>
            </a:r>
            <a:r>
              <a:rPr lang="en-US" dirty="0" smtClean="0"/>
              <a:t> positive, 2e </a:t>
            </a:r>
            <a:r>
              <a:rPr lang="en-US" dirty="0" err="1" smtClean="0"/>
              <a:t>partie</a:t>
            </a:r>
            <a:r>
              <a:rPr lang="en-US" dirty="0" smtClean="0"/>
              <a:t> </a:t>
            </a:r>
            <a:r>
              <a:rPr lang="en-US" dirty="0" err="1" smtClean="0"/>
              <a:t>négative</a:t>
            </a:r>
            <a:r>
              <a:rPr lang="en-US" dirty="0" smtClean="0"/>
              <a:t>):  </a:t>
            </a:r>
          </a:p>
          <a:p>
            <a:r>
              <a:rPr lang="en-US" dirty="0" smtClean="0"/>
              <a:t>Si </a:t>
            </a:r>
            <a:r>
              <a:rPr lang="en-US" dirty="0" err="1" smtClean="0"/>
              <a:t>elle</a:t>
            </a:r>
            <a:r>
              <a:rPr lang="en-US" dirty="0" smtClean="0"/>
              <a:t> </a:t>
            </a:r>
            <a:r>
              <a:rPr lang="en-US" dirty="0" err="1" smtClean="0"/>
              <a:t>n’a</a:t>
            </a:r>
            <a:r>
              <a:rPr lang="en-US" dirty="0" smtClean="0"/>
              <a:t> pas de </a:t>
            </a:r>
            <a:r>
              <a:rPr lang="en-US" dirty="0" err="1" smtClean="0"/>
              <a:t>fange</a:t>
            </a:r>
            <a:r>
              <a:rPr lang="en-US" dirty="0" smtClean="0"/>
              <a:t> encore, encore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elle</a:t>
            </a:r>
            <a:r>
              <a:rPr lang="en-US" dirty="0" smtClean="0"/>
              <a:t> </a:t>
            </a:r>
            <a:r>
              <a:rPr lang="en-US" dirty="0" err="1" smtClean="0"/>
              <a:t>n’a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trous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haillons</a:t>
            </a:r>
            <a:r>
              <a:rPr lang="en-US" dirty="0" smtClean="0"/>
              <a:t>, </a:t>
            </a:r>
            <a:r>
              <a:rPr lang="en-US" dirty="0" err="1" smtClean="0"/>
              <a:t>elle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tomber</a:t>
            </a:r>
            <a:r>
              <a:rPr lang="en-US" dirty="0" smtClean="0"/>
              <a:t> en </a:t>
            </a:r>
            <a:r>
              <a:rPr lang="en-US" dirty="0" err="1" smtClean="0"/>
              <a:t>pourriture</a:t>
            </a:r>
            <a:endParaRPr lang="en-US" dirty="0" smtClean="0"/>
          </a:p>
          <a:p>
            <a:r>
              <a:rPr lang="en-US" dirty="0" smtClean="0"/>
              <a:t>(En al is het </a:t>
            </a:r>
            <a:r>
              <a:rPr lang="en-US" dirty="0" err="1" smtClean="0"/>
              <a:t>nog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echt</a:t>
            </a:r>
            <a:r>
              <a:rPr lang="en-US" dirty="0" smtClean="0"/>
              <a:t> </a:t>
            </a:r>
            <a:r>
              <a:rPr lang="en-US" dirty="0" err="1" smtClean="0"/>
              <a:t>vervuild</a:t>
            </a:r>
            <a:r>
              <a:rPr lang="en-US" dirty="0" smtClean="0"/>
              <a:t>, </a:t>
            </a:r>
            <a:r>
              <a:rPr lang="en-US" dirty="0" err="1" smtClean="0"/>
              <a:t>smerig</a:t>
            </a:r>
            <a:r>
              <a:rPr lang="en-US" dirty="0" smtClean="0"/>
              <a:t> is het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:  je </a:t>
            </a:r>
            <a:r>
              <a:rPr lang="en-US" dirty="0" err="1" smtClean="0"/>
              <a:t>ziet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nog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lompen</a:t>
            </a:r>
            <a:r>
              <a:rPr lang="en-US" dirty="0" smtClean="0"/>
              <a:t>, maar </a:t>
            </a:r>
            <a:r>
              <a:rPr lang="en-US" dirty="0" err="1" smtClean="0"/>
              <a:t>alles</a:t>
            </a:r>
            <a:r>
              <a:rPr lang="en-US" dirty="0" smtClean="0"/>
              <a:t> is al in </a:t>
            </a:r>
            <a:r>
              <a:rPr lang="en-US" dirty="0" err="1" smtClean="0"/>
              <a:t>staat</a:t>
            </a:r>
            <a:r>
              <a:rPr lang="en-US" dirty="0" smtClean="0"/>
              <a:t> van </a:t>
            </a:r>
            <a:r>
              <a:rPr lang="en-US" dirty="0" err="1" smtClean="0"/>
              <a:t>verval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2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Stendhal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Henri </a:t>
            </a:r>
            <a:r>
              <a:rPr lang="fr-FR" b="1" dirty="0" smtClean="0"/>
              <a:t>Beyle</a:t>
            </a:r>
            <a:r>
              <a:rPr lang="fr-FR" dirty="0" smtClean="0"/>
              <a:t>, </a:t>
            </a:r>
            <a:r>
              <a:rPr lang="fr-FR" dirty="0"/>
              <a:t>connu sous le pseudonyme de </a:t>
            </a:r>
            <a:r>
              <a:rPr lang="fr-FR" b="1" dirty="0" smtClean="0"/>
              <a:t>Stendhal.</a:t>
            </a:r>
          </a:p>
          <a:p>
            <a:r>
              <a:rPr lang="fr-FR" dirty="0" smtClean="0"/>
              <a:t>Né le 23 janvier 1783.  Meurt le 23 mars 1842.</a:t>
            </a:r>
          </a:p>
          <a:p>
            <a:r>
              <a:rPr lang="fr-FR" dirty="0" smtClean="0"/>
              <a:t>Connu en particulier pour Le Rouge et le Noir et la Chartreuse de Parme.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649111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nl-NL" dirty="0" smtClean="0"/>
              <a:t>Le Rouge et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Noir</a:t>
            </a:r>
            <a:endParaRPr lang="nl-NL" dirty="0"/>
          </a:p>
        </p:txBody>
      </p:sp>
      <p:pic>
        <p:nvPicPr>
          <p:cNvPr id="1026" name="Picture 2" descr="Image illustrative de l'article Le Rouge et le Noi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15" y="1417638"/>
            <a:ext cx="2732314" cy="428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026229" y="1195527"/>
            <a:ext cx="575854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Ecrit</a:t>
            </a:r>
            <a:r>
              <a:rPr lang="nl-NL" dirty="0" smtClean="0"/>
              <a:t> en 1830 mais </a:t>
            </a:r>
            <a:r>
              <a:rPr lang="nl-NL" dirty="0" err="1" smtClean="0"/>
              <a:t>publié</a:t>
            </a:r>
            <a:r>
              <a:rPr lang="nl-NL" dirty="0" smtClean="0"/>
              <a:t> en 1831.</a:t>
            </a:r>
          </a:p>
          <a:p>
            <a:endParaRPr lang="nl-NL" dirty="0" smtClean="0"/>
          </a:p>
          <a:p>
            <a:r>
              <a:rPr lang="nl-NL" dirty="0" err="1" smtClean="0"/>
              <a:t>L’histoire</a:t>
            </a:r>
            <a:r>
              <a:rPr lang="nl-NL" dirty="0" smtClean="0"/>
              <a:t> de Julien </a:t>
            </a:r>
            <a:r>
              <a:rPr lang="nl-NL" dirty="0" err="1" smtClean="0"/>
              <a:t>Sorel</a:t>
            </a:r>
            <a:r>
              <a:rPr lang="nl-NL" dirty="0" smtClean="0"/>
              <a:t> </a:t>
            </a:r>
            <a:r>
              <a:rPr lang="nl-NL" dirty="0" err="1" smtClean="0"/>
              <a:t>qui</a:t>
            </a:r>
            <a:r>
              <a:rPr lang="nl-NL" dirty="0" smtClean="0"/>
              <a:t>, au contraire de </a:t>
            </a:r>
            <a:r>
              <a:rPr lang="nl-NL" dirty="0" err="1" smtClean="0"/>
              <a:t>ses</a:t>
            </a:r>
            <a:r>
              <a:rPr lang="nl-NL" dirty="0" smtClean="0"/>
              <a:t> </a:t>
            </a:r>
            <a:r>
              <a:rPr lang="nl-NL" dirty="0" err="1" smtClean="0"/>
              <a:t>frères</a:t>
            </a:r>
            <a:r>
              <a:rPr lang="nl-NL" dirty="0" smtClean="0"/>
              <a:t>, </a:t>
            </a:r>
            <a:r>
              <a:rPr lang="nl-NL" dirty="0" err="1" smtClean="0"/>
              <a:t>n’est</a:t>
            </a:r>
            <a:r>
              <a:rPr lang="nl-NL" dirty="0" smtClean="0"/>
              <a:t> pas fait pour les </a:t>
            </a:r>
            <a:r>
              <a:rPr lang="nl-NL" dirty="0" err="1" smtClean="0"/>
              <a:t>travaux</a:t>
            </a:r>
            <a:r>
              <a:rPr lang="nl-NL" dirty="0" smtClean="0"/>
              <a:t> </a:t>
            </a:r>
            <a:r>
              <a:rPr lang="nl-NL" dirty="0" err="1" smtClean="0"/>
              <a:t>manuels</a:t>
            </a:r>
            <a:r>
              <a:rPr lang="nl-NL" dirty="0" smtClean="0"/>
              <a:t>. </a:t>
            </a:r>
            <a:r>
              <a:rPr lang="nl-NL" dirty="0" err="1" smtClean="0"/>
              <a:t>Il</a:t>
            </a:r>
            <a:r>
              <a:rPr lang="nl-NL" dirty="0" smtClean="0"/>
              <a:t> se </a:t>
            </a:r>
            <a:r>
              <a:rPr lang="nl-NL" dirty="0" err="1" smtClean="0"/>
              <a:t>réfugie</a:t>
            </a:r>
            <a:r>
              <a:rPr lang="nl-NL" dirty="0" smtClean="0"/>
              <a:t> dans les </a:t>
            </a:r>
            <a:r>
              <a:rPr lang="nl-NL" dirty="0" err="1" smtClean="0"/>
              <a:t>livres</a:t>
            </a:r>
            <a:r>
              <a:rPr lang="nl-NL" dirty="0" smtClean="0"/>
              <a:t>.  </a:t>
            </a:r>
            <a:r>
              <a:rPr lang="nl-NL" dirty="0" err="1" smtClean="0"/>
              <a:t>Il</a:t>
            </a:r>
            <a:r>
              <a:rPr lang="nl-NL" dirty="0" smtClean="0"/>
              <a:t> peut citer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Nouveau</a:t>
            </a:r>
            <a:r>
              <a:rPr lang="nl-NL" dirty="0" smtClean="0"/>
              <a:t> Testament en </a:t>
            </a:r>
            <a:r>
              <a:rPr lang="nl-NL" dirty="0" err="1" smtClean="0"/>
              <a:t>latin</a:t>
            </a:r>
            <a:r>
              <a:rPr lang="nl-NL" dirty="0" smtClean="0"/>
              <a:t> et </a:t>
            </a:r>
            <a:r>
              <a:rPr lang="nl-NL" dirty="0" err="1" smtClean="0"/>
              <a:t>adore</a:t>
            </a:r>
            <a:r>
              <a:rPr lang="nl-NL" dirty="0" smtClean="0"/>
              <a:t> Napoléon.  Pour lui, Napoléon </a:t>
            </a:r>
            <a:r>
              <a:rPr lang="nl-NL" dirty="0" err="1" smtClean="0"/>
              <a:t>est</a:t>
            </a:r>
            <a:r>
              <a:rPr lang="nl-NL" dirty="0" smtClean="0"/>
              <a:t> </a:t>
            </a:r>
            <a:r>
              <a:rPr lang="nl-NL" dirty="0" err="1" smtClean="0"/>
              <a:t>l’idéal</a:t>
            </a:r>
            <a:r>
              <a:rPr lang="nl-NL" dirty="0" smtClean="0"/>
              <a:t> de la réussite.</a:t>
            </a:r>
          </a:p>
          <a:p>
            <a:r>
              <a:rPr lang="nl-NL" dirty="0" err="1" smtClean="0"/>
              <a:t>Avec</a:t>
            </a:r>
            <a:r>
              <a:rPr lang="nl-NL" dirty="0" smtClean="0"/>
              <a:t> </a:t>
            </a:r>
            <a:r>
              <a:rPr lang="nl-NL" dirty="0" err="1" smtClean="0"/>
              <a:t>l’aide</a:t>
            </a:r>
            <a:r>
              <a:rPr lang="nl-NL" dirty="0" smtClean="0"/>
              <a:t> du curé de </a:t>
            </a:r>
            <a:r>
              <a:rPr lang="nl-NL" dirty="0" err="1" smtClean="0"/>
              <a:t>son</a:t>
            </a:r>
            <a:r>
              <a:rPr lang="nl-NL" dirty="0" smtClean="0"/>
              <a:t> </a:t>
            </a:r>
            <a:r>
              <a:rPr lang="nl-NL" dirty="0" err="1" smtClean="0"/>
              <a:t>village</a:t>
            </a:r>
            <a:r>
              <a:rPr lang="nl-NL" dirty="0" smtClean="0"/>
              <a:t>, </a:t>
            </a:r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fera</a:t>
            </a:r>
            <a:r>
              <a:rPr lang="nl-NL" dirty="0" smtClean="0"/>
              <a:t> </a:t>
            </a:r>
            <a:r>
              <a:rPr lang="nl-NL" dirty="0" err="1" smtClean="0"/>
              <a:t>son</a:t>
            </a:r>
            <a:r>
              <a:rPr lang="nl-NL" dirty="0" smtClean="0"/>
              <a:t> entrée dans les grandes </a:t>
            </a:r>
            <a:r>
              <a:rPr lang="nl-NL" dirty="0" err="1" smtClean="0"/>
              <a:t>maisons</a:t>
            </a:r>
            <a:r>
              <a:rPr lang="nl-NL" dirty="0" smtClean="0"/>
              <a:t> </a:t>
            </a:r>
            <a:r>
              <a:rPr lang="nl-NL" dirty="0" err="1" smtClean="0"/>
              <a:t>bougeoises</a:t>
            </a:r>
            <a:r>
              <a:rPr lang="nl-NL" dirty="0"/>
              <a:t> </a:t>
            </a:r>
            <a:r>
              <a:rPr lang="nl-NL" dirty="0" smtClean="0"/>
              <a:t>en </a:t>
            </a:r>
            <a:r>
              <a:rPr lang="nl-NL" dirty="0" err="1" smtClean="0"/>
              <a:t>tant</a:t>
            </a:r>
            <a:r>
              <a:rPr lang="nl-NL" dirty="0" smtClean="0"/>
              <a:t> que </a:t>
            </a:r>
            <a:r>
              <a:rPr lang="nl-NL" dirty="0" err="1" smtClean="0"/>
              <a:t>précepteur</a:t>
            </a:r>
            <a:r>
              <a:rPr lang="nl-NL" dirty="0" smtClean="0"/>
              <a:t>.  </a:t>
            </a:r>
            <a:r>
              <a:rPr lang="nl-NL" dirty="0" err="1" smtClean="0"/>
              <a:t>Il</a:t>
            </a:r>
            <a:r>
              <a:rPr lang="nl-NL" dirty="0" smtClean="0"/>
              <a:t> aura </a:t>
            </a:r>
            <a:r>
              <a:rPr lang="nl-NL" dirty="0" err="1" smtClean="0"/>
              <a:t>une</a:t>
            </a:r>
            <a:r>
              <a:rPr lang="nl-NL" dirty="0" smtClean="0"/>
              <a:t> liaison </a:t>
            </a:r>
            <a:r>
              <a:rPr lang="nl-NL" dirty="0" err="1" smtClean="0"/>
              <a:t>avec</a:t>
            </a:r>
            <a:r>
              <a:rPr lang="nl-NL" dirty="0" smtClean="0"/>
              <a:t> la </a:t>
            </a:r>
            <a:r>
              <a:rPr lang="nl-NL" dirty="0" err="1" smtClean="0"/>
              <a:t>mère</a:t>
            </a:r>
            <a:r>
              <a:rPr lang="nl-NL" dirty="0" smtClean="0"/>
              <a:t> des </a:t>
            </a:r>
            <a:r>
              <a:rPr lang="nl-NL" dirty="0" err="1" smtClean="0"/>
              <a:t>enfants</a:t>
            </a:r>
            <a:r>
              <a:rPr lang="nl-NL" dirty="0" smtClean="0"/>
              <a:t>.  </a:t>
            </a:r>
            <a:r>
              <a:rPr lang="nl-NL" dirty="0" err="1" smtClean="0"/>
              <a:t>Devra</a:t>
            </a:r>
            <a:r>
              <a:rPr lang="nl-NL" dirty="0" smtClean="0"/>
              <a:t> </a:t>
            </a:r>
            <a:r>
              <a:rPr lang="nl-NL" dirty="0" err="1" smtClean="0"/>
              <a:t>quitter</a:t>
            </a:r>
            <a:r>
              <a:rPr lang="nl-NL" dirty="0" smtClean="0"/>
              <a:t>, et </a:t>
            </a:r>
            <a:r>
              <a:rPr lang="nl-NL" dirty="0" err="1" smtClean="0"/>
              <a:t>ira</a:t>
            </a:r>
            <a:r>
              <a:rPr lang="nl-NL" dirty="0" smtClean="0"/>
              <a:t> </a:t>
            </a:r>
            <a:r>
              <a:rPr lang="nl-NL" dirty="0" err="1" smtClean="0"/>
              <a:t>travailler</a:t>
            </a:r>
            <a:r>
              <a:rPr lang="nl-NL" dirty="0" smtClean="0"/>
              <a:t> pour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Marquis</a:t>
            </a:r>
            <a:r>
              <a:rPr lang="nl-NL" dirty="0" smtClean="0"/>
              <a:t> de la </a:t>
            </a:r>
            <a:r>
              <a:rPr lang="nl-NL" dirty="0" err="1" smtClean="0"/>
              <a:t>Mole</a:t>
            </a:r>
            <a:r>
              <a:rPr lang="nl-NL" dirty="0" smtClean="0"/>
              <a:t> et aura </a:t>
            </a:r>
            <a:r>
              <a:rPr lang="nl-NL" dirty="0" err="1" smtClean="0"/>
              <a:t>une</a:t>
            </a:r>
            <a:r>
              <a:rPr lang="nl-NL" dirty="0" smtClean="0"/>
              <a:t> grande liaison </a:t>
            </a:r>
            <a:r>
              <a:rPr lang="nl-NL" dirty="0" err="1" smtClean="0"/>
              <a:t>avec</a:t>
            </a:r>
            <a:r>
              <a:rPr lang="nl-NL" dirty="0" smtClean="0"/>
              <a:t> sa </a:t>
            </a:r>
            <a:r>
              <a:rPr lang="nl-NL" dirty="0" err="1" smtClean="0"/>
              <a:t>fille</a:t>
            </a:r>
            <a:r>
              <a:rPr lang="nl-NL" dirty="0" smtClean="0"/>
              <a:t>.  </a:t>
            </a:r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voudra</a:t>
            </a:r>
            <a:r>
              <a:rPr lang="nl-NL" dirty="0" smtClean="0"/>
              <a:t> la </a:t>
            </a:r>
            <a:r>
              <a:rPr lang="nl-NL" dirty="0" err="1" smtClean="0"/>
              <a:t>marier</a:t>
            </a:r>
            <a:r>
              <a:rPr lang="nl-NL" dirty="0" smtClean="0"/>
              <a:t> mais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père</a:t>
            </a:r>
            <a:r>
              <a:rPr lang="nl-NL" dirty="0" smtClean="0"/>
              <a:t> </a:t>
            </a:r>
            <a:r>
              <a:rPr lang="nl-NL" dirty="0" err="1" smtClean="0"/>
              <a:t>refusera</a:t>
            </a:r>
            <a:r>
              <a:rPr lang="nl-NL" dirty="0" smtClean="0"/>
              <a:t> </a:t>
            </a:r>
            <a:r>
              <a:rPr lang="nl-NL" dirty="0" err="1" smtClean="0"/>
              <a:t>lorsqu’il</a:t>
            </a:r>
            <a:r>
              <a:rPr lang="nl-NL" dirty="0" smtClean="0"/>
              <a:t> </a:t>
            </a:r>
            <a:r>
              <a:rPr lang="nl-NL" dirty="0" err="1" smtClean="0"/>
              <a:t>saura</a:t>
            </a:r>
            <a:r>
              <a:rPr lang="nl-NL" dirty="0" smtClean="0"/>
              <a:t> </a:t>
            </a:r>
            <a:r>
              <a:rPr lang="nl-NL" dirty="0" err="1" smtClean="0"/>
              <a:t>qu’il</a:t>
            </a:r>
            <a:r>
              <a:rPr lang="nl-NL" dirty="0" smtClean="0"/>
              <a:t> aura </a:t>
            </a:r>
            <a:r>
              <a:rPr lang="nl-NL" dirty="0" err="1" smtClean="0"/>
              <a:t>été</a:t>
            </a:r>
            <a:r>
              <a:rPr lang="nl-NL" dirty="0" smtClean="0"/>
              <a:t> </a:t>
            </a:r>
            <a:r>
              <a:rPr lang="nl-NL" dirty="0" err="1" smtClean="0"/>
              <a:t>l’amant</a:t>
            </a:r>
            <a:r>
              <a:rPr lang="nl-NL" dirty="0" smtClean="0"/>
              <a:t> </a:t>
            </a:r>
            <a:r>
              <a:rPr lang="nl-NL" dirty="0" err="1" smtClean="0"/>
              <a:t>d’une</a:t>
            </a:r>
            <a:r>
              <a:rPr lang="nl-NL" dirty="0" smtClean="0"/>
              <a:t> femme </a:t>
            </a:r>
            <a:r>
              <a:rPr lang="nl-NL" dirty="0" err="1" smtClean="0"/>
              <a:t>mariée</a:t>
            </a:r>
            <a:r>
              <a:rPr lang="nl-NL" dirty="0" smtClean="0"/>
              <a:t> et </a:t>
            </a:r>
            <a:r>
              <a:rPr lang="nl-NL" dirty="0" err="1" smtClean="0"/>
              <a:t>mère</a:t>
            </a:r>
            <a:r>
              <a:rPr lang="nl-NL" dirty="0" smtClean="0"/>
              <a:t> de </a:t>
            </a:r>
            <a:r>
              <a:rPr lang="nl-NL" dirty="0" err="1" smtClean="0"/>
              <a:t>ses</a:t>
            </a:r>
            <a:r>
              <a:rPr lang="nl-NL" dirty="0" smtClean="0"/>
              <a:t> premiers </a:t>
            </a:r>
            <a:r>
              <a:rPr lang="nl-NL" dirty="0" err="1" smtClean="0"/>
              <a:t>élèves</a:t>
            </a:r>
            <a:r>
              <a:rPr lang="nl-NL" dirty="0" smtClean="0"/>
              <a:t>.  </a:t>
            </a:r>
          </a:p>
          <a:p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retournera</a:t>
            </a:r>
            <a:r>
              <a:rPr lang="nl-NL" dirty="0" smtClean="0"/>
              <a:t> dans </a:t>
            </a:r>
            <a:r>
              <a:rPr lang="nl-NL" dirty="0" err="1" smtClean="0"/>
              <a:t>cette</a:t>
            </a:r>
            <a:r>
              <a:rPr lang="nl-NL" dirty="0" smtClean="0"/>
              <a:t> </a:t>
            </a:r>
            <a:r>
              <a:rPr lang="nl-NL" dirty="0" err="1" smtClean="0"/>
              <a:t>ville</a:t>
            </a:r>
            <a:r>
              <a:rPr lang="nl-NL" dirty="0" smtClean="0"/>
              <a:t> et </a:t>
            </a:r>
            <a:r>
              <a:rPr lang="nl-NL" dirty="0" err="1" smtClean="0"/>
              <a:t>tentera</a:t>
            </a:r>
            <a:r>
              <a:rPr lang="nl-NL" dirty="0" smtClean="0"/>
              <a:t> </a:t>
            </a:r>
            <a:r>
              <a:rPr lang="nl-NL" dirty="0" err="1" smtClean="0"/>
              <a:t>d’assassiner</a:t>
            </a:r>
            <a:r>
              <a:rPr lang="nl-NL" dirty="0" smtClean="0"/>
              <a:t> </a:t>
            </a:r>
            <a:r>
              <a:rPr lang="nl-NL" dirty="0" err="1" smtClean="0"/>
              <a:t>cette</a:t>
            </a:r>
            <a:r>
              <a:rPr lang="nl-NL" dirty="0" smtClean="0"/>
              <a:t> femme.  </a:t>
            </a:r>
            <a:r>
              <a:rPr lang="nl-NL" dirty="0" err="1" smtClean="0"/>
              <a:t>Il</a:t>
            </a:r>
            <a:r>
              <a:rPr lang="nl-NL" dirty="0" smtClean="0"/>
              <a:t> sera mis en prison pour </a:t>
            </a:r>
            <a:r>
              <a:rPr lang="nl-NL" dirty="0" err="1" smtClean="0"/>
              <a:t>être</a:t>
            </a:r>
            <a:r>
              <a:rPr lang="nl-NL" dirty="0" smtClean="0"/>
              <a:t> </a:t>
            </a:r>
            <a:r>
              <a:rPr lang="nl-NL" dirty="0" err="1" smtClean="0"/>
              <a:t>finalement</a:t>
            </a:r>
            <a:r>
              <a:rPr lang="nl-NL" dirty="0" smtClean="0"/>
              <a:t> </a:t>
            </a:r>
            <a:r>
              <a:rPr lang="nl-NL" dirty="0" err="1" smtClean="0"/>
              <a:t>condamné</a:t>
            </a:r>
            <a:r>
              <a:rPr lang="nl-NL" dirty="0" smtClean="0"/>
              <a:t> à la guillotine.  Les deux </a:t>
            </a:r>
            <a:r>
              <a:rPr lang="nl-NL" dirty="0" err="1" smtClean="0"/>
              <a:t>femmes</a:t>
            </a:r>
            <a:r>
              <a:rPr lang="nl-NL" dirty="0" smtClean="0"/>
              <a:t> </a:t>
            </a:r>
            <a:r>
              <a:rPr lang="nl-NL" dirty="0" err="1" smtClean="0"/>
              <a:t>qu’il</a:t>
            </a:r>
            <a:r>
              <a:rPr lang="nl-NL" dirty="0" smtClean="0"/>
              <a:t> aura </a:t>
            </a:r>
            <a:r>
              <a:rPr lang="nl-NL" dirty="0" err="1" smtClean="0"/>
              <a:t>aimées</a:t>
            </a:r>
            <a:r>
              <a:rPr lang="nl-NL" dirty="0" smtClean="0"/>
              <a:t> </a:t>
            </a:r>
            <a:r>
              <a:rPr lang="nl-NL" dirty="0" err="1" smtClean="0"/>
              <a:t>tenteront</a:t>
            </a:r>
            <a:r>
              <a:rPr lang="nl-NL" dirty="0" smtClean="0"/>
              <a:t> de </a:t>
            </a:r>
            <a:r>
              <a:rPr lang="nl-NL" dirty="0" err="1" smtClean="0"/>
              <a:t>le</a:t>
            </a:r>
            <a:r>
              <a:rPr lang="nl-NL" dirty="0" smtClean="0"/>
              <a:t> faire </a:t>
            </a:r>
            <a:r>
              <a:rPr lang="nl-NL" dirty="0" err="1" smtClean="0"/>
              <a:t>sortir</a:t>
            </a:r>
            <a:r>
              <a:rPr lang="nl-NL" dirty="0" smtClean="0"/>
              <a:t> de prison, sans </a:t>
            </a:r>
            <a:r>
              <a:rPr lang="nl-NL" dirty="0" err="1" smtClean="0"/>
              <a:t>succès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91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FLAUBERT</a:t>
            </a:r>
            <a:br>
              <a:rPr lang="en-US" dirty="0" smtClean="0"/>
            </a:br>
            <a:r>
              <a:rPr lang="en-US" dirty="0" smtClean="0"/>
              <a:t>1821-1880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Né </a:t>
            </a:r>
            <a:r>
              <a:rPr lang="en-US" dirty="0" err="1" smtClean="0"/>
              <a:t>à</a:t>
            </a:r>
            <a:r>
              <a:rPr lang="en-US" dirty="0" smtClean="0"/>
              <a:t> Rouen.  </a:t>
            </a:r>
            <a:r>
              <a:rPr lang="en-US" dirty="0" err="1" smtClean="0"/>
              <a:t>Arrête</a:t>
            </a:r>
            <a:r>
              <a:rPr lang="en-US" dirty="0" smtClean="0"/>
              <a:t>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études</a:t>
            </a:r>
            <a:r>
              <a:rPr lang="en-US" dirty="0" smtClean="0"/>
              <a:t> car </a:t>
            </a:r>
            <a:r>
              <a:rPr lang="en-US" dirty="0" err="1" smtClean="0"/>
              <a:t>crise</a:t>
            </a:r>
            <a:r>
              <a:rPr lang="en-US" dirty="0" smtClean="0"/>
              <a:t> </a:t>
            </a:r>
            <a:r>
              <a:rPr lang="en-US" dirty="0" err="1" smtClean="0"/>
              <a:t>nerveuse</a:t>
            </a:r>
            <a:r>
              <a:rPr lang="en-US" dirty="0" smtClean="0"/>
              <a:t> en 1844.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concentre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</a:t>
            </a:r>
            <a:r>
              <a:rPr lang="en-US" dirty="0" err="1" smtClean="0"/>
              <a:t>littérature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1849-50:  Voyage en </a:t>
            </a:r>
            <a:r>
              <a:rPr lang="en-US" dirty="0" err="1" smtClean="0"/>
              <a:t>Egypte</a:t>
            </a:r>
            <a:r>
              <a:rPr lang="en-US" dirty="0" smtClean="0"/>
              <a:t> avec son </a:t>
            </a:r>
            <a:r>
              <a:rPr lang="en-US" dirty="0" err="1" smtClean="0"/>
              <a:t>ami</a:t>
            </a:r>
            <a:r>
              <a:rPr lang="en-US" dirty="0" smtClean="0"/>
              <a:t> </a:t>
            </a:r>
            <a:r>
              <a:rPr lang="en-US" dirty="0" err="1" smtClean="0"/>
              <a:t>photographe</a:t>
            </a:r>
            <a:r>
              <a:rPr lang="en-US" dirty="0" smtClean="0"/>
              <a:t>. 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écrits</a:t>
            </a:r>
            <a:r>
              <a:rPr lang="en-US" dirty="0" smtClean="0"/>
              <a:t> et les photos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exposées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1856:  Madame Bovary </a:t>
            </a:r>
            <a:r>
              <a:rPr lang="en-US" dirty="0" err="1" smtClean="0"/>
              <a:t>publié</a:t>
            </a:r>
            <a:r>
              <a:rPr lang="en-US" dirty="0" smtClean="0"/>
              <a:t> </a:t>
            </a:r>
            <a:r>
              <a:rPr lang="en-US" dirty="0" err="1" smtClean="0"/>
              <a:t>d’abord</a:t>
            </a:r>
            <a:r>
              <a:rPr lang="en-US" dirty="0" smtClean="0"/>
              <a:t> en feuilleton.  </a:t>
            </a:r>
            <a:r>
              <a:rPr lang="en-US" dirty="0" err="1" smtClean="0"/>
              <a:t>Accusé</a:t>
            </a:r>
            <a:r>
              <a:rPr lang="en-US" dirty="0" smtClean="0"/>
              <a:t> pour </a:t>
            </a:r>
            <a:r>
              <a:rPr lang="en-US" dirty="0" err="1" smtClean="0"/>
              <a:t>obscénités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gagne</a:t>
            </a:r>
            <a:r>
              <a:rPr lang="en-US" dirty="0" smtClean="0"/>
              <a:t> en 1857. 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10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Madame Bovary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</a:t>
            </a:r>
            <a:r>
              <a:rPr lang="en-US" dirty="0" err="1" smtClean="0"/>
              <a:t>phychologique</a:t>
            </a:r>
            <a:r>
              <a:rPr lang="en-US" dirty="0"/>
              <a:t> </a:t>
            </a:r>
            <a:r>
              <a:rPr lang="en-US" dirty="0" smtClean="0"/>
              <a:t>et </a:t>
            </a:r>
            <a:r>
              <a:rPr lang="en-US" dirty="0" err="1" smtClean="0"/>
              <a:t>sociologique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Réalisme</a:t>
            </a:r>
            <a:r>
              <a:rPr lang="en-US" dirty="0" smtClean="0"/>
              <a:t> chez Flaubert: </a:t>
            </a:r>
            <a:r>
              <a:rPr lang="en-US" dirty="0" err="1" smtClean="0"/>
              <a:t>Décrire</a:t>
            </a:r>
            <a:r>
              <a:rPr lang="en-US" dirty="0" smtClean="0"/>
              <a:t> le mal de vivre, de la </a:t>
            </a:r>
            <a:r>
              <a:rPr lang="en-US" dirty="0" err="1" smtClean="0"/>
              <a:t>manière</a:t>
            </a:r>
            <a:r>
              <a:rPr lang="en-US" dirty="0" smtClean="0"/>
              <a:t> la plus </a:t>
            </a:r>
            <a:r>
              <a:rPr lang="en-US" dirty="0" err="1" smtClean="0"/>
              <a:t>exacte</a:t>
            </a:r>
            <a:r>
              <a:rPr lang="en-US" dirty="0" smtClean="0"/>
              <a:t> possible.</a:t>
            </a:r>
          </a:p>
          <a:p>
            <a:r>
              <a:rPr lang="en-US" dirty="0" smtClean="0"/>
              <a:t>Descriptions:  plus des impressions et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extérieurs</a:t>
            </a:r>
            <a:r>
              <a:rPr lang="en-US" dirty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souvent</a:t>
            </a:r>
            <a:r>
              <a:rPr lang="en-US" dirty="0" smtClean="0"/>
              <a:t> de la brume.  </a:t>
            </a:r>
            <a:r>
              <a:rPr lang="en-US" dirty="0" err="1" smtClean="0"/>
              <a:t>Là-dessus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rejoint</a:t>
            </a:r>
            <a:r>
              <a:rPr lang="en-US" dirty="0" smtClean="0"/>
              <a:t> Monet avec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série</a:t>
            </a:r>
            <a:r>
              <a:rPr lang="en-US" dirty="0" smtClean="0"/>
              <a:t> de </a:t>
            </a:r>
            <a:r>
              <a:rPr lang="en-US" dirty="0" err="1" smtClean="0"/>
              <a:t>Cathédrale</a:t>
            </a:r>
            <a:r>
              <a:rPr lang="en-US" dirty="0" smtClean="0"/>
              <a:t> de Rouen.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13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MONET – 1892-1894</a:t>
            </a:r>
            <a:br>
              <a:rPr lang="en-US" dirty="0" smtClean="0"/>
            </a:br>
            <a:r>
              <a:rPr lang="en-US" dirty="0" err="1" smtClean="0"/>
              <a:t>Cathédrale</a:t>
            </a:r>
            <a:r>
              <a:rPr lang="en-US" dirty="0" smtClean="0"/>
              <a:t> de Rouen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999" y="1892299"/>
            <a:ext cx="2878667" cy="44939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816" y="1892300"/>
            <a:ext cx="3056525" cy="449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9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812</Words>
  <Application>Microsoft Office PowerPoint</Application>
  <PresentationFormat>Diavoorstelling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Office Theme</vt:lpstr>
      <vt:lpstr>Le Réalisme et le Naturalisme</vt:lpstr>
      <vt:lpstr>DEUXIÈME MOITIÉ DU XIXe SIÈCLE</vt:lpstr>
      <vt:lpstr>Honoré de Balzac  1799-1850</vt:lpstr>
      <vt:lpstr>Le Père Goriot</vt:lpstr>
      <vt:lpstr>Stendhal</vt:lpstr>
      <vt:lpstr>Le Rouge et le Noir</vt:lpstr>
      <vt:lpstr>FLAUBERT 1821-1880</vt:lpstr>
      <vt:lpstr>Madame Bovary</vt:lpstr>
      <vt:lpstr>MONET – 1892-1894 Cathédrale de Rouen</vt:lpstr>
      <vt:lpstr>Style Flaubert</vt:lpstr>
      <vt:lpstr>Style Flaubert</vt:lpstr>
      <vt:lpstr>Madame Bovary</vt:lpstr>
      <vt:lpstr>Emile Zola  et le Naturalisme:  1840-1802</vt:lpstr>
      <vt:lpstr>Le Naturalisme – Emile Zola 1840-1902</vt:lpstr>
      <vt:lpstr>GERMINAL - 1885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Réalisme et le Naturalisme</dc:title>
  <dc:creator>Elisa Vena</dc:creator>
  <cp:lastModifiedBy>E.M.P. Vena</cp:lastModifiedBy>
  <cp:revision>13</cp:revision>
  <dcterms:created xsi:type="dcterms:W3CDTF">2015-10-30T10:42:52Z</dcterms:created>
  <dcterms:modified xsi:type="dcterms:W3CDTF">2016-11-08T09:53:06Z</dcterms:modified>
</cp:coreProperties>
</file>