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1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9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0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8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1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8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3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9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9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1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6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7F46A-1337-F64E-BF28-D639AC31A27F}" type="datetimeFigureOut">
              <a:rPr lang="en-US" smtClean="0"/>
              <a:t>02-08-16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CB6DC-A3A2-E042-A284-07C59979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2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WgAFcIqKD2Q" TargetMode="Externa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0009"/>
            <a:ext cx="6400800" cy="782562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Romantisme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210" y="2476499"/>
            <a:ext cx="7349066" cy="328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477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Victor Hugo – 1802-1885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Misérables</a:t>
            </a:r>
            <a:r>
              <a:rPr lang="en-US" dirty="0" smtClean="0"/>
              <a:t>:  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en-US" dirty="0" err="1" smtClean="0"/>
              <a:t>textes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 premier:  </a:t>
            </a:r>
            <a:r>
              <a:rPr lang="en-US" dirty="0" err="1" smtClean="0"/>
              <a:t>écrit</a:t>
            </a:r>
            <a:r>
              <a:rPr lang="en-US" dirty="0" smtClean="0"/>
              <a:t> en France – 1848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deuxième</a:t>
            </a:r>
            <a:r>
              <a:rPr lang="en-US" dirty="0" smtClean="0"/>
              <a:t>:  </a:t>
            </a:r>
            <a:r>
              <a:rPr lang="en-US" dirty="0" err="1" smtClean="0"/>
              <a:t>écrit</a:t>
            </a:r>
            <a:r>
              <a:rPr lang="en-US" dirty="0" smtClean="0"/>
              <a:t> en </a:t>
            </a:r>
            <a:r>
              <a:rPr lang="en-US" dirty="0" err="1" smtClean="0"/>
              <a:t>exil</a:t>
            </a:r>
            <a:r>
              <a:rPr lang="en-US" dirty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Guernesey</a:t>
            </a:r>
            <a:r>
              <a:rPr lang="en-US" dirty="0" smtClean="0"/>
              <a:t> – 1862</a:t>
            </a:r>
          </a:p>
          <a:p>
            <a:r>
              <a:rPr lang="en-US" dirty="0" err="1" smtClean="0"/>
              <a:t>Contre</a:t>
            </a:r>
            <a:r>
              <a:rPr lang="en-US" dirty="0" smtClean="0"/>
              <a:t> les injustices </a:t>
            </a:r>
            <a:r>
              <a:rPr lang="en-US" dirty="0" err="1" smtClean="0"/>
              <a:t>sociales</a:t>
            </a:r>
            <a:r>
              <a:rPr lang="en-US" dirty="0" smtClean="0"/>
              <a:t>, </a:t>
            </a:r>
            <a:r>
              <a:rPr lang="en-US" dirty="0" err="1" smtClean="0"/>
              <a:t>politiques</a:t>
            </a:r>
            <a:r>
              <a:rPr lang="en-US" dirty="0" smtClean="0"/>
              <a:t> et </a:t>
            </a:r>
            <a:r>
              <a:rPr lang="en-US" dirty="0" err="1" smtClean="0"/>
              <a:t>économiques</a:t>
            </a:r>
            <a:r>
              <a:rPr lang="en-US" dirty="0" smtClean="0"/>
              <a:t>, </a:t>
            </a:r>
            <a:r>
              <a:rPr lang="en-US" dirty="0" err="1" smtClean="0"/>
              <a:t>contre</a:t>
            </a:r>
            <a:r>
              <a:rPr lang="en-US" dirty="0" smtClean="0"/>
              <a:t> Napoléon III.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41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Misérables</a:t>
            </a:r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1950" y="1534583"/>
            <a:ext cx="3384550" cy="486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81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554558"/>
              </p:ext>
            </p:extLst>
          </p:nvPr>
        </p:nvGraphicFramePr>
        <p:xfrm>
          <a:off x="0" y="116035"/>
          <a:ext cx="9144000" cy="10635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37389">
                <a:tc>
                  <a:txBody>
                    <a:bodyPr/>
                    <a:lstStyle/>
                    <a:p>
                      <a:r>
                        <a:rPr lang="en-US" dirty="0" smtClean="0"/>
                        <a:t>ÉVÉNEMENTS POLITIQUES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ÉVÉNEMENTS LITTÉRAIRES</a:t>
                      </a:r>
                      <a:endParaRPr lang="en-US" dirty="0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SIÈCLE DES LUMIÈRES</a:t>
                      </a:r>
                    </a:p>
                    <a:p>
                      <a:r>
                        <a:rPr lang="en-US" b="0" dirty="0" smtClean="0"/>
                        <a:t>1715:</a:t>
                      </a:r>
                      <a:r>
                        <a:rPr lang="en-US" b="0" baseline="0" dirty="0" smtClean="0"/>
                        <a:t> mort de Louis XIV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90431">
                <a:tc>
                  <a:txBody>
                    <a:bodyPr/>
                    <a:lstStyle/>
                    <a:p>
                      <a:r>
                        <a:rPr lang="en-US" dirty="0" smtClean="0"/>
                        <a:t>1715-1722: RÉGENT PHILIPPE D’ORLÉANS</a:t>
                      </a:r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grandes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réformes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financières</a:t>
                      </a:r>
                      <a:r>
                        <a:rPr lang="en-US" baseline="0" dirty="0" smtClean="0"/>
                        <a:t>, crash </a:t>
                      </a:r>
                      <a:r>
                        <a:rPr lang="en-US" baseline="0" dirty="0" err="1" smtClean="0"/>
                        <a:t>boursier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1721: MONTESQUIEU, LES LETTRES PERSANES</a:t>
                      </a:r>
                      <a:endParaRPr lang="en-US" dirty="0"/>
                    </a:p>
                  </a:txBody>
                  <a:tcPr/>
                </a:tc>
              </a:tr>
              <a:tr h="1096515">
                <a:tc>
                  <a:txBody>
                    <a:bodyPr/>
                    <a:lstStyle/>
                    <a:p>
                      <a:r>
                        <a:rPr lang="en-US" dirty="0" smtClean="0"/>
                        <a:t>1722-1774: LOUIS XV</a:t>
                      </a:r>
                    </a:p>
                    <a:p>
                      <a:r>
                        <a:rPr lang="en-US" dirty="0" smtClean="0"/>
                        <a:t>1763: TRAITÉ</a:t>
                      </a:r>
                      <a:r>
                        <a:rPr lang="en-US" baseline="0" dirty="0" smtClean="0"/>
                        <a:t> DE PARIS: COLONIES FRANÇAISES AUX MAINS DES ANGLAIS ET DES ESPAGNOLS</a:t>
                      </a:r>
                    </a:p>
                    <a:p>
                      <a:r>
                        <a:rPr lang="en-US" baseline="0" dirty="0" err="1" smtClean="0"/>
                        <a:t>Centralisation</a:t>
                      </a:r>
                      <a:r>
                        <a:rPr lang="en-US" baseline="0" dirty="0" smtClean="0"/>
                        <a:t> du </a:t>
                      </a:r>
                      <a:r>
                        <a:rPr lang="en-US" baseline="0" dirty="0" err="1" smtClean="0"/>
                        <a:t>pouvoir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roturiers</a:t>
                      </a:r>
                      <a:r>
                        <a:rPr lang="en-US" baseline="0" dirty="0" smtClean="0"/>
                        <a:t> aux finances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1733:</a:t>
                      </a:r>
                      <a:r>
                        <a:rPr lang="en-US" baseline="0" dirty="0" smtClean="0"/>
                        <a:t> PRÉVOST, MANON LESCAUT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1759: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VOLTAIRE, CANDIDE</a:t>
                      </a:r>
                    </a:p>
                    <a:p>
                      <a:r>
                        <a:rPr lang="en-US" dirty="0" smtClean="0"/>
                        <a:t>1762: ROUSSEAU,</a:t>
                      </a:r>
                      <a:r>
                        <a:rPr lang="en-US" baseline="0" dirty="0" smtClean="0"/>
                        <a:t> EMILE OU DE L’ÉDUCATION</a:t>
                      </a:r>
                    </a:p>
                    <a:p>
                      <a:r>
                        <a:rPr lang="en-US" baseline="0" dirty="0" smtClean="0"/>
                        <a:t>1751-1778: DIDEROT, ENCYCLOPÉDIES</a:t>
                      </a:r>
                      <a:endParaRPr lang="en-US" dirty="0"/>
                    </a:p>
                  </a:txBody>
                  <a:tcPr/>
                </a:tc>
              </a:tr>
              <a:tr h="590431">
                <a:tc>
                  <a:txBody>
                    <a:bodyPr/>
                    <a:lstStyle/>
                    <a:p>
                      <a:r>
                        <a:rPr lang="en-US" dirty="0" smtClean="0"/>
                        <a:t>1774:</a:t>
                      </a:r>
                      <a:r>
                        <a:rPr lang="en-US" baseline="0" dirty="0" smtClean="0"/>
                        <a:t> 1793: LOUIS XVI </a:t>
                      </a:r>
                    </a:p>
                    <a:p>
                      <a:r>
                        <a:rPr lang="en-US" baseline="0" dirty="0" err="1" smtClean="0"/>
                        <a:t>Aristocratie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totalement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exclue</a:t>
                      </a:r>
                      <a:r>
                        <a:rPr lang="en-US" baseline="0" dirty="0" smtClean="0"/>
                        <a:t> du </a:t>
                      </a:r>
                      <a:r>
                        <a:rPr lang="en-US" baseline="0" dirty="0" err="1" smtClean="0"/>
                        <a:t>pouvoir</a:t>
                      </a:r>
                      <a:endParaRPr lang="en-US" baseline="0" dirty="0" smtClean="0"/>
                    </a:p>
                    <a:p>
                      <a:r>
                        <a:rPr lang="en-US" b="1" baseline="0" dirty="0" smtClean="0"/>
                        <a:t>1789</a:t>
                      </a:r>
                      <a:r>
                        <a:rPr lang="en-US" baseline="0" dirty="0" smtClean="0"/>
                        <a:t>: </a:t>
                      </a:r>
                      <a:r>
                        <a:rPr lang="en-US" b="1" baseline="0" dirty="0" smtClean="0"/>
                        <a:t>RÉVOLUTION FRANÇAISE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1782: LACLOS, LES LIAISONS DANGEREUSES</a:t>
                      </a:r>
                      <a:endParaRPr lang="en-US" dirty="0"/>
                    </a:p>
                  </a:txBody>
                  <a:tcPr/>
                </a:tc>
              </a:tr>
              <a:tr h="843473">
                <a:tc>
                  <a:txBody>
                    <a:bodyPr/>
                    <a:lstStyle/>
                    <a:p>
                      <a:r>
                        <a:rPr lang="en-US" dirty="0" smtClean="0"/>
                        <a:t>1793-1799:</a:t>
                      </a:r>
                      <a:r>
                        <a:rPr lang="en-US" baseline="0" dirty="0" smtClean="0"/>
                        <a:t> PREMIÈRE RÉPUBLIQUE</a:t>
                      </a:r>
                    </a:p>
                    <a:p>
                      <a:r>
                        <a:rPr lang="en-US" baseline="0" dirty="0" smtClean="0"/>
                        <a:t>1783-1794: LA TERREUR: LOUIS XVI ET MARIE-ANTOINETTE GUILLOTINÉS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662">
                <a:tc>
                  <a:txBody>
                    <a:bodyPr/>
                    <a:lstStyle/>
                    <a:p>
                      <a:r>
                        <a:rPr lang="en-US" dirty="0" smtClean="0"/>
                        <a:t>1783:  INDÉPENDANCE</a:t>
                      </a:r>
                      <a:r>
                        <a:rPr lang="en-US" baseline="0" dirty="0" smtClean="0"/>
                        <a:t> DES ÉTATS-UNIS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ROMANTISME</a:t>
                      </a:r>
                    </a:p>
                    <a:p>
                      <a:r>
                        <a:rPr lang="en-US" dirty="0" smtClean="0"/>
                        <a:t>1799-1814: NAPOLÉON </a:t>
                      </a:r>
                      <a:r>
                        <a:rPr lang="en-US" dirty="0" err="1" smtClean="0"/>
                        <a:t>Ier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1804:  VENTE DE LA LOUISIANE AUX AMÉRICAINS</a:t>
                      </a:r>
                    </a:p>
                    <a:p>
                      <a:r>
                        <a:rPr lang="en-US" dirty="0" smtClean="0"/>
                        <a:t>1804: VENTE DE LA LOUISIANE AUX AMÉRICAINS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1814-1815: LOUIS XVIII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1815-1830: Charles 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Révolution</a:t>
                      </a:r>
                      <a:endParaRPr lang="en-US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1830-1848: Louis-Philippe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en-US" baseline="0" dirty="0" err="1" smtClean="0"/>
                        <a:t>roi</a:t>
                      </a:r>
                      <a:r>
                        <a:rPr lang="en-US" baseline="0" dirty="0" smtClean="0"/>
                        <a:t> des </a:t>
                      </a:r>
                      <a:r>
                        <a:rPr lang="en-US" baseline="0" dirty="0" err="1" smtClean="0"/>
                        <a:t>Français</a:t>
                      </a: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1848-1848:  Louis-Philippe II, </a:t>
                      </a:r>
                      <a:r>
                        <a:rPr lang="en-US" baseline="0" dirty="0" err="1" smtClean="0"/>
                        <a:t>roi</a:t>
                      </a:r>
                      <a:r>
                        <a:rPr lang="en-US" baseline="0" dirty="0" smtClean="0"/>
                        <a:t> pour </a:t>
                      </a:r>
                      <a:r>
                        <a:rPr lang="en-US" baseline="0" dirty="0" err="1" smtClean="0"/>
                        <a:t>une</a:t>
                      </a:r>
                      <a:r>
                        <a:rPr lang="en-US" baseline="0" dirty="0" smtClean="0"/>
                        <a:t> demi-</a:t>
                      </a:r>
                      <a:r>
                        <a:rPr lang="en-US" baseline="0" dirty="0" err="1" smtClean="0"/>
                        <a:t>journée</a:t>
                      </a:r>
                      <a:r>
                        <a:rPr lang="en-US" baseline="0" dirty="0" smtClean="0"/>
                        <a:t>!!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err="1" smtClean="0"/>
                        <a:t>Révolution</a:t>
                      </a:r>
                      <a:endParaRPr lang="en-US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1848-1851: 2e </a:t>
                      </a:r>
                      <a:r>
                        <a:rPr lang="en-US" baseline="0" dirty="0" err="1" smtClean="0"/>
                        <a:t>République</a:t>
                      </a:r>
                      <a:r>
                        <a:rPr lang="en-US" baseline="0" dirty="0" smtClean="0"/>
                        <a:t>:  Napoléon III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1851-1871:   (Napoléon III: </a:t>
                      </a:r>
                      <a:r>
                        <a:rPr lang="en-US" b="1" baseline="0" dirty="0" err="1" smtClean="0"/>
                        <a:t>Empereur</a:t>
                      </a:r>
                      <a:r>
                        <a:rPr lang="en-US" b="1" baseline="0" dirty="0" smtClean="0"/>
                        <a:t>. </a:t>
                      </a:r>
                      <a:r>
                        <a:rPr lang="en-US" baseline="0" dirty="0" smtClean="0"/>
                        <a:t>(Hugo se sent </a:t>
                      </a:r>
                      <a:r>
                        <a:rPr lang="en-US" baseline="0" dirty="0" err="1" smtClean="0"/>
                        <a:t>trahis</a:t>
                      </a:r>
                      <a:r>
                        <a:rPr lang="en-US" baseline="0" dirty="0" smtClean="0"/>
                        <a:t> - </a:t>
                      </a:r>
                      <a:r>
                        <a:rPr lang="en-US" baseline="0" dirty="0" err="1" smtClean="0"/>
                        <a:t>verraden</a:t>
                      </a:r>
                      <a:r>
                        <a:rPr lang="en-US" baseline="0" dirty="0" smtClean="0"/>
                        <a:t>).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46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a </a:t>
            </a:r>
            <a:r>
              <a:rPr lang="en-US" dirty="0" err="1" smtClean="0"/>
              <a:t>Révolution</a:t>
            </a:r>
            <a:r>
              <a:rPr lang="en-US" dirty="0" smtClean="0"/>
              <a:t> </a:t>
            </a:r>
            <a:r>
              <a:rPr lang="en-US" dirty="0" err="1" smtClean="0"/>
              <a:t>française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315888"/>
              </p:ext>
            </p:extLst>
          </p:nvPr>
        </p:nvGraphicFramePr>
        <p:xfrm>
          <a:off x="457200" y="1600200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Acquis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Idées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modernes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d’Égalité</a:t>
                      </a:r>
                      <a:r>
                        <a:rPr lang="en-US" baseline="0" dirty="0" smtClean="0"/>
                        <a:t> et de </a:t>
                      </a:r>
                      <a:r>
                        <a:rPr lang="en-US" baseline="0" dirty="0" err="1" smtClean="0"/>
                        <a:t>droits</a:t>
                      </a:r>
                      <a:r>
                        <a:rPr lang="en-US" baseline="0" dirty="0" smtClean="0"/>
                        <a:t> entre </a:t>
                      </a:r>
                      <a:r>
                        <a:rPr lang="en-US" baseline="0" dirty="0" err="1" smtClean="0"/>
                        <a:t>tous</a:t>
                      </a:r>
                      <a:r>
                        <a:rPr lang="en-US" baseline="0" dirty="0" smtClean="0"/>
                        <a:t> les </a:t>
                      </a:r>
                      <a:r>
                        <a:rPr lang="en-US" baseline="0" dirty="0" err="1" smtClean="0"/>
                        <a:t>hommes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Suppression</a:t>
                      </a:r>
                      <a:r>
                        <a:rPr lang="en-US" baseline="0" dirty="0" smtClean="0"/>
                        <a:t> de la noblesse et des </a:t>
                      </a:r>
                      <a:r>
                        <a:rPr lang="en-US" baseline="0" dirty="0" err="1" smtClean="0"/>
                        <a:t>privilèges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Droit</a:t>
                      </a:r>
                      <a:r>
                        <a:rPr lang="en-US" dirty="0" smtClean="0"/>
                        <a:t> de vote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Église</a:t>
                      </a:r>
                      <a:r>
                        <a:rPr lang="en-US" dirty="0" smtClean="0"/>
                        <a:t> vend </a:t>
                      </a:r>
                      <a:r>
                        <a:rPr lang="en-US" dirty="0" err="1" smtClean="0"/>
                        <a:t>ses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terres</a:t>
                      </a:r>
                      <a:r>
                        <a:rPr lang="en-US" dirty="0" smtClean="0"/>
                        <a:t> aux </a:t>
                      </a:r>
                      <a:r>
                        <a:rPr lang="en-US" dirty="0" err="1" smtClean="0"/>
                        <a:t>laïcs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Émancipation</a:t>
                      </a:r>
                      <a:r>
                        <a:rPr lang="en-US" baseline="0" dirty="0" smtClean="0"/>
                        <a:t> des </a:t>
                      </a:r>
                      <a:r>
                        <a:rPr lang="en-US" baseline="0" dirty="0" err="1" smtClean="0"/>
                        <a:t>Juifs</a:t>
                      </a:r>
                      <a:r>
                        <a:rPr lang="en-US" baseline="0" dirty="0" smtClean="0"/>
                        <a:t> et des Protestants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Effondrement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l’économie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française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 de </a:t>
                      </a:r>
                      <a:r>
                        <a:rPr lang="en-US" dirty="0" err="1" smtClean="0"/>
                        <a:t>l’esclavage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Effondrement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l’économie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coloniale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Conscription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universelle</a:t>
                      </a:r>
                      <a:r>
                        <a:rPr lang="en-US" baseline="0" dirty="0" smtClean="0"/>
                        <a:t>:  </a:t>
                      </a:r>
                      <a:r>
                        <a:rPr lang="en-US" baseline="0" dirty="0" err="1" smtClean="0"/>
                        <a:t>l’armée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passe</a:t>
                      </a:r>
                      <a:r>
                        <a:rPr lang="en-US" baseline="0" dirty="0" smtClean="0"/>
                        <a:t> au million </a:t>
                      </a:r>
                      <a:r>
                        <a:rPr lang="en-US" baseline="0" dirty="0" err="1" smtClean="0"/>
                        <a:t>d’hommes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Exode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</a:t>
                      </a:r>
                      <a:r>
                        <a:rPr lang="en-US" dirty="0" smtClean="0"/>
                        <a:t> les </a:t>
                      </a:r>
                      <a:r>
                        <a:rPr lang="en-US" dirty="0" err="1" smtClean="0"/>
                        <a:t>grandes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villes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29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NAPOLÉON 1er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Naissance en 1769, Corse.</a:t>
            </a:r>
          </a:p>
          <a:p>
            <a:r>
              <a:rPr lang="en-US" dirty="0" err="1" smtClean="0"/>
              <a:t>Prend</a:t>
            </a:r>
            <a:r>
              <a:rPr lang="en-US" dirty="0" smtClean="0"/>
              <a:t> le </a:t>
            </a:r>
            <a:r>
              <a:rPr lang="en-US" dirty="0" err="1" smtClean="0"/>
              <a:t>pouvoir</a:t>
            </a:r>
            <a:r>
              <a:rPr lang="en-US" dirty="0" smtClean="0"/>
              <a:t> en 1799</a:t>
            </a:r>
          </a:p>
          <a:p>
            <a:r>
              <a:rPr lang="en-US" dirty="0" smtClean="0"/>
              <a:t>Vend la </a:t>
            </a:r>
            <a:r>
              <a:rPr lang="en-US" dirty="0" err="1" smtClean="0"/>
              <a:t>Louisiane</a:t>
            </a:r>
            <a:r>
              <a:rPr lang="en-US" dirty="0" smtClean="0"/>
              <a:t> pour </a:t>
            </a:r>
            <a:r>
              <a:rPr lang="en-US" dirty="0" err="1" smtClean="0"/>
              <a:t>devenir</a:t>
            </a:r>
            <a:r>
              <a:rPr lang="en-US" dirty="0" smtClean="0"/>
              <a:t> </a:t>
            </a:r>
            <a:r>
              <a:rPr lang="en-US" dirty="0" err="1" smtClean="0"/>
              <a:t>Empereur</a:t>
            </a:r>
            <a:r>
              <a:rPr lang="en-US" dirty="0" smtClean="0"/>
              <a:t> le 18 </a:t>
            </a:r>
            <a:r>
              <a:rPr lang="en-US" dirty="0" err="1" smtClean="0"/>
              <a:t>mai</a:t>
            </a:r>
            <a:r>
              <a:rPr lang="en-US" dirty="0" smtClean="0"/>
              <a:t> 1804</a:t>
            </a:r>
          </a:p>
          <a:p>
            <a:r>
              <a:rPr lang="en-US" dirty="0" err="1" smtClean="0"/>
              <a:t>Meurt</a:t>
            </a:r>
            <a:r>
              <a:rPr lang="en-US" dirty="0" smtClean="0"/>
              <a:t> en 1821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l’Île</a:t>
            </a:r>
            <a:r>
              <a:rPr lang="en-US" dirty="0" smtClean="0"/>
              <a:t> Sainte-Hélène (</a:t>
            </a:r>
            <a:r>
              <a:rPr lang="en-US" dirty="0" err="1" smtClean="0"/>
              <a:t>verbannen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9900"/>
            <a:ext cx="9144000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3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L’EMPIRE NAPOLÉONIEN - 1812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00809"/>
            <a:ext cx="4896543" cy="403244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215906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PREMIÈRE MOITIÉ DU </a:t>
            </a:r>
            <a:r>
              <a:rPr lang="en-US" dirty="0" err="1" smtClean="0"/>
              <a:t>XIXe</a:t>
            </a:r>
            <a:r>
              <a:rPr lang="en-US" dirty="0" smtClean="0"/>
              <a:t> SIÈCLE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298124"/>
              </p:ext>
            </p:extLst>
          </p:nvPr>
        </p:nvGraphicFramePr>
        <p:xfrm>
          <a:off x="457200" y="1600200"/>
          <a:ext cx="8229600" cy="6628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Événements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politiques</a:t>
                      </a:r>
                      <a:r>
                        <a:rPr lang="en-US" dirty="0" smtClean="0"/>
                        <a:t> et </a:t>
                      </a:r>
                      <a:r>
                        <a:rPr lang="en-US" dirty="0" err="1" smtClean="0"/>
                        <a:t>sociaux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Romantisme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1810:</a:t>
                      </a:r>
                      <a:r>
                        <a:rPr lang="en-US" baseline="0" dirty="0" smtClean="0"/>
                        <a:t>  Censure </a:t>
                      </a:r>
                      <a:r>
                        <a:rPr lang="en-US" baseline="0" dirty="0" err="1" smtClean="0"/>
                        <a:t>impériale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Idéologues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persécutés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 bourse</a:t>
                      </a:r>
                      <a:r>
                        <a:rPr lang="en-US" baseline="0" dirty="0" smtClean="0"/>
                        <a:t> de Paris, la </a:t>
                      </a:r>
                      <a:r>
                        <a:rPr lang="en-US" baseline="0" dirty="0" err="1" smtClean="0"/>
                        <a:t>Cour</a:t>
                      </a:r>
                      <a:r>
                        <a:rPr lang="en-US" baseline="0" dirty="0" smtClean="0"/>
                        <a:t> des </a:t>
                      </a:r>
                      <a:r>
                        <a:rPr lang="en-US" baseline="0" dirty="0" err="1" smtClean="0"/>
                        <a:t>comptes</a:t>
                      </a:r>
                      <a:r>
                        <a:rPr lang="en-US" baseline="0" dirty="0" smtClean="0"/>
                        <a:t>, le Code civil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Fuite</a:t>
                      </a:r>
                      <a:r>
                        <a:rPr lang="en-US" dirty="0" smtClean="0"/>
                        <a:t> du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réel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vers</a:t>
                      </a:r>
                      <a:r>
                        <a:rPr lang="en-US" baseline="0" dirty="0" smtClean="0"/>
                        <a:t> un monde </a:t>
                      </a:r>
                      <a:r>
                        <a:rPr lang="en-US" baseline="0" dirty="0" err="1" smtClean="0"/>
                        <a:t>idéalisé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souvent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vers</a:t>
                      </a:r>
                      <a:r>
                        <a:rPr lang="en-US" baseline="0" dirty="0" smtClean="0"/>
                        <a:t> le passé)</a:t>
                      </a:r>
                      <a:endParaRPr lang="en-US" dirty="0"/>
                    </a:p>
                  </a:txBody>
                  <a:tcPr/>
                </a:tc>
              </a:tr>
              <a:tr h="644272">
                <a:tc>
                  <a:txBody>
                    <a:bodyPr/>
                    <a:lstStyle/>
                    <a:p>
                      <a:r>
                        <a:rPr lang="en-US" dirty="0" smtClean="0"/>
                        <a:t>Le Code</a:t>
                      </a:r>
                      <a:r>
                        <a:rPr lang="en-US" baseline="0" dirty="0" smtClean="0"/>
                        <a:t> civil, le Code </a:t>
                      </a:r>
                      <a:r>
                        <a:rPr lang="en-US" baseline="0" dirty="0" err="1" smtClean="0"/>
                        <a:t>pénal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Culte</a:t>
                      </a:r>
                      <a:r>
                        <a:rPr lang="en-US" baseline="0" dirty="0" smtClean="0"/>
                        <a:t> du </a:t>
                      </a:r>
                      <a:r>
                        <a:rPr lang="en-US" baseline="0" dirty="0" err="1" smtClean="0"/>
                        <a:t>Moi</a:t>
                      </a:r>
                      <a:r>
                        <a:rPr lang="en-US" baseline="0" dirty="0" smtClean="0"/>
                        <a:t>:  Chateaubriand: 1848: </a:t>
                      </a:r>
                      <a:r>
                        <a:rPr lang="en-US" baseline="0" dirty="0" err="1" smtClean="0"/>
                        <a:t>Mémoires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d’outre-tombe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Instauration de la </a:t>
                      </a:r>
                      <a:r>
                        <a:rPr lang="en-US" dirty="0" err="1" smtClean="0"/>
                        <a:t>laïcité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 mal du siècle: Victor Hugo:</a:t>
                      </a:r>
                      <a:r>
                        <a:rPr lang="en-US" baseline="0" dirty="0" smtClean="0"/>
                        <a:t>  1862: </a:t>
                      </a:r>
                      <a:r>
                        <a:rPr lang="en-US" dirty="0" smtClean="0"/>
                        <a:t>Les </a:t>
                      </a:r>
                      <a:r>
                        <a:rPr lang="en-US" dirty="0" err="1" smtClean="0"/>
                        <a:t>Misérables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Réinstauration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l’esclavage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Noblesse </a:t>
                      </a:r>
                      <a:r>
                        <a:rPr lang="en-US" dirty="0" err="1" smtClean="0"/>
                        <a:t>d’Empire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 </a:t>
                      </a:r>
                      <a:r>
                        <a:rPr lang="en-US" dirty="0" err="1" smtClean="0"/>
                        <a:t>Révolution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industrielle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1814:  Napoléon;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Exil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l’Île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d’Elbe</a:t>
                      </a:r>
                      <a:endParaRPr lang="en-US" baseline="0" dirty="0" smtClean="0"/>
                    </a:p>
                    <a:p>
                      <a:r>
                        <a:rPr lang="en-US" dirty="0" smtClean="0"/>
                        <a:t>Mars 1815:  Route de Napoléon:  </a:t>
                      </a:r>
                      <a:r>
                        <a:rPr lang="en-US" dirty="0" err="1" smtClean="0"/>
                        <a:t>À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partir</a:t>
                      </a:r>
                      <a:r>
                        <a:rPr lang="en-US" dirty="0" smtClean="0"/>
                        <a:t> de Cannes:  Les Cents </a:t>
                      </a:r>
                      <a:r>
                        <a:rPr lang="en-US" dirty="0" err="1" smtClean="0"/>
                        <a:t>jours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18 </a:t>
                      </a:r>
                      <a:r>
                        <a:rPr lang="en-US" dirty="0" err="1" smtClean="0"/>
                        <a:t>juin</a:t>
                      </a:r>
                      <a:r>
                        <a:rPr lang="en-US" dirty="0" smtClean="0"/>
                        <a:t> 1815:  </a:t>
                      </a:r>
                      <a:r>
                        <a:rPr lang="en-US" dirty="0" err="1" smtClean="0"/>
                        <a:t>Bataille</a:t>
                      </a:r>
                      <a:r>
                        <a:rPr lang="en-US" baseline="0" dirty="0" smtClean="0"/>
                        <a:t> de Waterloo</a:t>
                      </a:r>
                    </a:p>
                    <a:p>
                      <a:r>
                        <a:rPr lang="en-US" baseline="0" dirty="0" smtClean="0"/>
                        <a:t>22 </a:t>
                      </a:r>
                      <a:r>
                        <a:rPr lang="en-US" baseline="0" dirty="0" err="1" smtClean="0"/>
                        <a:t>juin</a:t>
                      </a:r>
                      <a:r>
                        <a:rPr lang="en-US" baseline="0" dirty="0" smtClean="0"/>
                        <a:t> 1815: Napoléon </a:t>
                      </a:r>
                      <a:r>
                        <a:rPr lang="en-US" baseline="0" dirty="0" err="1" smtClean="0"/>
                        <a:t>exilé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l’Île</a:t>
                      </a:r>
                      <a:r>
                        <a:rPr lang="en-US" baseline="0" dirty="0" smtClean="0"/>
                        <a:t> Sainte-Hélène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70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Aspects du </a:t>
            </a:r>
            <a:r>
              <a:rPr lang="en-US" b="1" dirty="0" err="1"/>
              <a:t>Romantisme</a:t>
            </a:r>
            <a:r>
              <a:rPr lang="en-US" b="1" dirty="0"/>
              <a:t>:</a:t>
            </a:r>
          </a:p>
          <a:p>
            <a:r>
              <a:rPr lang="en-US" b="1" dirty="0"/>
              <a:t>Le Mal du siècle</a:t>
            </a:r>
            <a:r>
              <a:rPr lang="en-US" dirty="0"/>
              <a:t>: </a:t>
            </a:r>
            <a:r>
              <a:rPr lang="en-US" dirty="0" err="1"/>
              <a:t>mislukte</a:t>
            </a:r>
            <a:r>
              <a:rPr lang="en-US" dirty="0"/>
              <a:t> </a:t>
            </a:r>
            <a:r>
              <a:rPr lang="en-US" dirty="0" err="1"/>
              <a:t>idealen</a:t>
            </a:r>
            <a:r>
              <a:rPr lang="en-US" dirty="0"/>
              <a:t> van de </a:t>
            </a:r>
            <a:r>
              <a:rPr lang="en-US" dirty="0" err="1"/>
              <a:t>Franse</a:t>
            </a:r>
            <a:r>
              <a:rPr lang="en-US" dirty="0"/>
              <a:t> </a:t>
            </a:r>
            <a:r>
              <a:rPr lang="en-US" dirty="0" err="1"/>
              <a:t>Revolutie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negatieve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 van </a:t>
            </a:r>
            <a:r>
              <a:rPr lang="en-US" dirty="0" err="1"/>
              <a:t>industrïele</a:t>
            </a:r>
            <a:r>
              <a:rPr lang="en-US" dirty="0"/>
              <a:t> </a:t>
            </a:r>
            <a:r>
              <a:rPr lang="en-US" dirty="0" err="1"/>
              <a:t>revolutie</a:t>
            </a:r>
            <a:r>
              <a:rPr lang="en-US" dirty="0"/>
              <a:t> – </a:t>
            </a:r>
            <a:r>
              <a:rPr lang="en-US" dirty="0" err="1"/>
              <a:t>sociale</a:t>
            </a:r>
            <a:r>
              <a:rPr lang="en-US" dirty="0"/>
              <a:t> roman + </a:t>
            </a:r>
            <a:r>
              <a:rPr lang="en-US" dirty="0" err="1"/>
              <a:t>belangstelling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verleden</a:t>
            </a:r>
            <a:r>
              <a:rPr lang="en-US" dirty="0"/>
              <a:t>, </a:t>
            </a:r>
            <a:r>
              <a:rPr lang="en-US" dirty="0" err="1"/>
              <a:t>verre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, </a:t>
            </a:r>
            <a:r>
              <a:rPr lang="en-US" dirty="0" err="1"/>
              <a:t>bovennatuurlijke</a:t>
            </a:r>
            <a:r>
              <a:rPr lang="en-US" dirty="0"/>
              <a:t>.</a:t>
            </a:r>
          </a:p>
          <a:p>
            <a:r>
              <a:rPr lang="en-US" b="1" dirty="0"/>
              <a:t>Le </a:t>
            </a:r>
            <a:r>
              <a:rPr lang="en-US" b="1" dirty="0" err="1"/>
              <a:t>Culte</a:t>
            </a:r>
            <a:r>
              <a:rPr lang="en-US" b="1" dirty="0"/>
              <a:t> du </a:t>
            </a:r>
            <a:r>
              <a:rPr lang="en-US" b="1" dirty="0" err="1"/>
              <a:t>Moi</a:t>
            </a:r>
            <a:r>
              <a:rPr lang="en-US" dirty="0"/>
              <a:t>:  het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centraal</a:t>
            </a:r>
            <a:r>
              <a:rPr lang="en-US" dirty="0"/>
              <a:t> – </a:t>
            </a:r>
            <a:r>
              <a:rPr lang="en-US" dirty="0" err="1"/>
              <a:t>schrijven</a:t>
            </a:r>
            <a:r>
              <a:rPr lang="en-US" dirty="0"/>
              <a:t> </a:t>
            </a:r>
            <a:r>
              <a:rPr lang="en-US" dirty="0" err="1"/>
              <a:t>vanuit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individuele</a:t>
            </a:r>
            <a:r>
              <a:rPr lang="en-US" dirty="0"/>
              <a:t> </a:t>
            </a:r>
            <a:r>
              <a:rPr lang="en-US" dirty="0" err="1"/>
              <a:t>beleving</a:t>
            </a:r>
            <a:r>
              <a:rPr lang="en-US" dirty="0"/>
              <a:t> – de </a:t>
            </a:r>
            <a:r>
              <a:rPr lang="en-US" dirty="0" err="1"/>
              <a:t>ik-persoon</a:t>
            </a:r>
            <a:r>
              <a:rPr lang="en-US" dirty="0"/>
              <a:t>.</a:t>
            </a:r>
          </a:p>
          <a:p>
            <a:r>
              <a:rPr lang="en-US" b="1" dirty="0"/>
              <a:t>La Nature</a:t>
            </a:r>
            <a:r>
              <a:rPr lang="en-US" dirty="0"/>
              <a:t>:  de </a:t>
            </a:r>
            <a:r>
              <a:rPr lang="en-US" dirty="0" err="1"/>
              <a:t>natuur</a:t>
            </a:r>
            <a:r>
              <a:rPr lang="en-US" dirty="0"/>
              <a:t> </a:t>
            </a:r>
            <a:r>
              <a:rPr lang="en-US" dirty="0" err="1"/>
              <a:t>symboliseert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, </a:t>
            </a:r>
            <a:r>
              <a:rPr lang="en-US" dirty="0" err="1"/>
              <a:t>puurheid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vrede</a:t>
            </a:r>
            <a:r>
              <a:rPr lang="en-US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118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François de Chateaubriand – 1768 - 1848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Origines</a:t>
            </a:r>
            <a:r>
              <a:rPr lang="en-US" dirty="0" smtClean="0"/>
              <a:t> nobles</a:t>
            </a:r>
          </a:p>
          <a:p>
            <a:r>
              <a:rPr lang="en-US" dirty="0" smtClean="0"/>
              <a:t>De la </a:t>
            </a:r>
            <a:r>
              <a:rPr lang="en-US" dirty="0" err="1" smtClean="0"/>
              <a:t>Révolution</a:t>
            </a:r>
            <a:r>
              <a:rPr lang="en-US" dirty="0" smtClean="0"/>
              <a:t> </a:t>
            </a:r>
            <a:r>
              <a:rPr lang="en-US" dirty="0" err="1" smtClean="0"/>
              <a:t>Française</a:t>
            </a:r>
            <a:r>
              <a:rPr lang="en-US" dirty="0" smtClean="0"/>
              <a:t> se </a:t>
            </a:r>
            <a:r>
              <a:rPr lang="en-US" dirty="0" err="1" smtClean="0"/>
              <a:t>rappelle</a:t>
            </a:r>
            <a:r>
              <a:rPr lang="en-US" dirty="0" smtClean="0"/>
              <a:t> </a:t>
            </a:r>
            <a:r>
              <a:rPr lang="en-US" dirty="0" err="1" smtClean="0"/>
              <a:t>voir</a:t>
            </a:r>
            <a:r>
              <a:rPr lang="en-US" dirty="0" smtClean="0"/>
              <a:t> le </a:t>
            </a:r>
            <a:r>
              <a:rPr lang="en-US" dirty="0" err="1" smtClean="0"/>
              <a:t>peuple</a:t>
            </a:r>
            <a:r>
              <a:rPr lang="en-US" dirty="0" smtClean="0"/>
              <a:t> marcher </a:t>
            </a:r>
            <a:r>
              <a:rPr lang="en-US" dirty="0" err="1" smtClean="0"/>
              <a:t>dans</a:t>
            </a:r>
            <a:r>
              <a:rPr lang="en-US" dirty="0" smtClean="0"/>
              <a:t> les rues de Paris </a:t>
            </a:r>
            <a:r>
              <a:rPr lang="en-US" dirty="0" err="1" smtClean="0"/>
              <a:t>portant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bras </a:t>
            </a:r>
            <a:r>
              <a:rPr lang="en-US" dirty="0" err="1" smtClean="0"/>
              <a:t>élevé</a:t>
            </a:r>
            <a:r>
              <a:rPr lang="en-US" dirty="0" smtClean="0"/>
              <a:t> des pic </a:t>
            </a:r>
            <a:r>
              <a:rPr lang="en-US" dirty="0" err="1" smtClean="0"/>
              <a:t>couronnées</a:t>
            </a:r>
            <a:r>
              <a:rPr lang="en-US" dirty="0" smtClean="0"/>
              <a:t> de </a:t>
            </a:r>
            <a:r>
              <a:rPr lang="en-US" dirty="0" err="1" smtClean="0"/>
              <a:t>têtes</a:t>
            </a:r>
            <a:r>
              <a:rPr lang="en-US" dirty="0" smtClean="0"/>
              <a:t> de </a:t>
            </a:r>
            <a:r>
              <a:rPr lang="en-US" dirty="0" err="1" smtClean="0"/>
              <a:t>décapités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Il part pour les </a:t>
            </a:r>
            <a:r>
              <a:rPr lang="en-US" dirty="0" err="1" smtClean="0"/>
              <a:t>États-Unis</a:t>
            </a:r>
            <a:r>
              <a:rPr lang="en-US" dirty="0" smtClean="0"/>
              <a:t>. 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rappelé</a:t>
            </a:r>
            <a:r>
              <a:rPr lang="en-US" dirty="0" smtClean="0"/>
              <a:t> par Napoléon.</a:t>
            </a:r>
          </a:p>
          <a:p>
            <a:r>
              <a:rPr lang="en-US" b="1" dirty="0" err="1" smtClean="0"/>
              <a:t>Mémoires</a:t>
            </a:r>
            <a:r>
              <a:rPr lang="en-US" b="1" dirty="0" smtClean="0"/>
              <a:t> </a:t>
            </a:r>
            <a:r>
              <a:rPr lang="en-US" b="1" dirty="0" err="1" smtClean="0"/>
              <a:t>d’Outre-Tombe</a:t>
            </a:r>
            <a:r>
              <a:rPr lang="en-US" dirty="0" smtClean="0"/>
              <a:t>:  (Memoires van over het </a:t>
            </a:r>
            <a:r>
              <a:rPr lang="en-US" dirty="0" err="1" smtClean="0"/>
              <a:t>graf</a:t>
            </a:r>
            <a:r>
              <a:rPr lang="en-US" dirty="0" smtClean="0"/>
              <a:t>):  </a:t>
            </a:r>
            <a:r>
              <a:rPr lang="en-US" dirty="0" err="1" smtClean="0"/>
              <a:t>événements</a:t>
            </a:r>
            <a:r>
              <a:rPr lang="en-US" dirty="0" smtClean="0"/>
              <a:t> </a:t>
            </a:r>
            <a:r>
              <a:rPr lang="en-US" dirty="0" err="1"/>
              <a:t>historiques</a:t>
            </a:r>
            <a:r>
              <a:rPr lang="en-US" dirty="0"/>
              <a:t> </a:t>
            </a:r>
            <a:r>
              <a:rPr lang="en-US" dirty="0" err="1"/>
              <a:t>majeurs</a:t>
            </a:r>
            <a:r>
              <a:rPr lang="en-US" dirty="0"/>
              <a:t> </a:t>
            </a:r>
            <a:r>
              <a:rPr lang="en-US" dirty="0" err="1"/>
              <a:t>dont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fut</a:t>
            </a:r>
            <a:r>
              <a:rPr lang="en-US" dirty="0"/>
              <a:t> </a:t>
            </a:r>
            <a:r>
              <a:rPr lang="en-US" dirty="0" err="1"/>
              <a:t>témoin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Révolution</a:t>
            </a:r>
            <a:r>
              <a:rPr lang="en-US" dirty="0" smtClean="0"/>
              <a:t>, </a:t>
            </a:r>
            <a:r>
              <a:rPr lang="en-US" dirty="0" err="1" smtClean="0"/>
              <a:t>République</a:t>
            </a:r>
            <a:r>
              <a:rPr lang="en-US" dirty="0" smtClean="0"/>
              <a:t>, Empire, </a:t>
            </a:r>
            <a:r>
              <a:rPr lang="en-US" dirty="0" err="1" smtClean="0"/>
              <a:t>Restauration</a:t>
            </a:r>
            <a:r>
              <a:rPr lang="en-US" dirty="0" smtClean="0"/>
              <a:t>, </a:t>
            </a:r>
            <a:r>
              <a:rPr lang="en-US" dirty="0" err="1" smtClean="0"/>
              <a:t>Monarchie</a:t>
            </a:r>
            <a:r>
              <a:rPr lang="en-US" dirty="0" smtClean="0"/>
              <a:t> de </a:t>
            </a:r>
            <a:r>
              <a:rPr lang="en-US" dirty="0" err="1" smtClean="0"/>
              <a:t>Juillet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92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659</Words>
  <Application>Microsoft Macintosh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La Révolution française</vt:lpstr>
      <vt:lpstr>NAPOLÉON 1er</vt:lpstr>
      <vt:lpstr>PowerPoint Presentation</vt:lpstr>
      <vt:lpstr>L’EMPIRE NAPOLÉONIEN - 1812</vt:lpstr>
      <vt:lpstr>PREMIÈRE MOITIÉ DU XIXe SIÈCLE</vt:lpstr>
      <vt:lpstr>PowerPoint Presentation</vt:lpstr>
      <vt:lpstr>François de Chateaubriand – 1768 - 1848 </vt:lpstr>
      <vt:lpstr>Victor Hugo – 1802-1885</vt:lpstr>
      <vt:lpstr>Les Misérables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 Vena</dc:creator>
  <cp:lastModifiedBy>Elisa Vena</cp:lastModifiedBy>
  <cp:revision>2</cp:revision>
  <dcterms:created xsi:type="dcterms:W3CDTF">2015-10-30T10:39:48Z</dcterms:created>
  <dcterms:modified xsi:type="dcterms:W3CDTF">2016-08-02T13:50:29Z</dcterms:modified>
</cp:coreProperties>
</file>