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8" r:id="rId1"/>
  </p:sldMasterIdLst>
  <p:sldIdLst>
    <p:sldId id="296" r:id="rId2"/>
    <p:sldId id="283" r:id="rId3"/>
    <p:sldId id="298" r:id="rId4"/>
    <p:sldId id="316" r:id="rId5"/>
    <p:sldId id="299" r:id="rId6"/>
    <p:sldId id="300" r:id="rId7"/>
    <p:sldId id="317" r:id="rId8"/>
    <p:sldId id="297" r:id="rId9"/>
    <p:sldId id="301" r:id="rId10"/>
    <p:sldId id="318" r:id="rId11"/>
    <p:sldId id="302" r:id="rId12"/>
    <p:sldId id="303" r:id="rId13"/>
    <p:sldId id="324" r:id="rId14"/>
    <p:sldId id="304" r:id="rId15"/>
    <p:sldId id="305" r:id="rId16"/>
    <p:sldId id="319" r:id="rId17"/>
    <p:sldId id="306" r:id="rId18"/>
    <p:sldId id="307" r:id="rId19"/>
    <p:sldId id="320" r:id="rId20"/>
    <p:sldId id="308" r:id="rId21"/>
    <p:sldId id="311" r:id="rId22"/>
    <p:sldId id="321" r:id="rId23"/>
    <p:sldId id="310" r:id="rId24"/>
    <p:sldId id="313" r:id="rId25"/>
    <p:sldId id="322" r:id="rId26"/>
    <p:sldId id="312" r:id="rId27"/>
    <p:sldId id="315" r:id="rId28"/>
    <p:sldId id="323" r:id="rId29"/>
    <p:sldId id="314" r:id="rId30"/>
    <p:sldId id="309" r:id="rId31"/>
    <p:sldId id="325" r:id="rId32"/>
    <p:sldId id="326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57A746-7A2F-48D1-8D9B-B854778BD88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0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53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25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8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6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1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68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3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28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22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A746-7A2F-48D1-8D9B-B854778BD88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92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557A746-7A2F-48D1-8D9B-B854778BD88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8B410B5-3D0C-4204-B1F2-3998F96E6D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32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2.wmf"/><Relationship Id="rId3" Type="http://schemas.openxmlformats.org/officeDocument/2006/relationships/image" Target="../media/image1.jpe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1.jpe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1.jpe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jconlineinteratividade.ne10.uol.com.br/charge/2013,07,31,index.html#ch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551540" y="116112"/>
            <a:ext cx="11146971" cy="5965370"/>
            <a:chOff x="522515" y="232229"/>
            <a:chExt cx="11146971" cy="5965370"/>
          </a:xfrm>
        </p:grpSpPr>
        <p:sp>
          <p:nvSpPr>
            <p:cNvPr id="3" name="Retângulo 2"/>
            <p:cNvSpPr/>
            <p:nvPr/>
          </p:nvSpPr>
          <p:spPr>
            <a:xfrm>
              <a:off x="537028" y="696686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3" y="232229"/>
              <a:ext cx="2365828" cy="89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tângulo 13"/>
            <p:cNvSpPr/>
            <p:nvPr/>
          </p:nvSpPr>
          <p:spPr>
            <a:xfrm>
              <a:off x="522515" y="1175655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Retângulo 18"/>
          <p:cNvSpPr/>
          <p:nvPr/>
        </p:nvSpPr>
        <p:spPr>
          <a:xfrm>
            <a:off x="696036" y="1075684"/>
            <a:ext cx="1037229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</a:t>
            </a:r>
          </a:p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 </a:t>
            </a:r>
          </a:p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PORTUGUÊS</a:t>
            </a:r>
          </a:p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&amp;</a:t>
            </a:r>
          </a:p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MATEMÁTICA</a:t>
            </a:r>
          </a:p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SAEPE 2017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457197"/>
            <a:ext cx="94052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Escola Anselmo Cordeiro Guimarães</a:t>
            </a:r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2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648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06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46161" y="1685963"/>
            <a:ext cx="105633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14400" algn="l"/>
              </a:tabLst>
            </a:pP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A tese que o autor defende é a de que, em futebol,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  <a:tabLst>
                <a:tab pos="914400" algn="l"/>
              </a:tabLs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6275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planejamento tático está sujeito à interferência do acaso.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6275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lógica rege as jogadas.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6275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inteligência dos jogadores é que decide o jogo.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6275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os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momentos iniciais decidem como será o jogo.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6275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dinâmica do jogo depende do planejamento que o técnico faz.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50644" y="1676999"/>
            <a:ext cx="105633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14400" algn="l"/>
              </a:tabLst>
            </a:pP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A tese que o autor defende é a de que, em futebol,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85800">
              <a:spcAft>
                <a:spcPts val="0"/>
              </a:spcAft>
              <a:tabLst>
                <a:tab pos="914400" algn="l"/>
              </a:tabLs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6275" algn="l"/>
              </a:tabLst>
            </a:pPr>
            <a:r>
              <a:rPr lang="pt-BR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planejamento tático está sujeito à interferência do acaso.</a:t>
            </a:r>
            <a:endParaRPr lang="pt-BR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6275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lógica rege as jogadas.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6275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inteligência dos jogadores é que decide o jogo.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6275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os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momentos iniciais decidem como será o jogo.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6275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dinâmica do jogo depende do planejamento que o técnico faz.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5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648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rgbClr val="FF0000"/>
                </a:solidFill>
              </a:endParaRPr>
            </a:p>
          </p:txBody>
        </p:sp>
        <p:pic>
          <p:nvPicPr>
            <p:cNvPr id="11" name="Imagem 1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>
                <a:solidFill>
                  <a:srgbClr val="FF0000"/>
                </a:solidFill>
              </a:endParaRP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07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386247"/>
              </p:ext>
            </p:extLst>
          </p:nvPr>
        </p:nvGraphicFramePr>
        <p:xfrm>
          <a:off x="6223378" y="1125941"/>
          <a:ext cx="1201003" cy="1231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3" name="Equação" r:id="rId4" imgW="380835" imgH="393529" progId="Equation.3">
                  <p:embed/>
                </p:oleObj>
              </mc:Choice>
              <mc:Fallback>
                <p:oleObj name="Equação" r:id="rId4" imgW="380835" imgH="393529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378" y="1125941"/>
                        <a:ext cx="1201003" cy="1231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1036168" y="1526318"/>
            <a:ext cx="68675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pt-B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Saresp</a:t>
            </a:r>
            <a:r>
              <a:rPr kumimoji="0" lang="pt-B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2007). Qual é o resultado de                ? </a:t>
            </a:r>
            <a:endParaRPr kumimoji="0" lang="pt-BR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079871" y="2280741"/>
            <a:ext cx="1062828" cy="3694137"/>
            <a:chOff x="1079871" y="2280741"/>
            <a:chExt cx="1062828" cy="3694137"/>
          </a:xfrm>
        </p:grpSpPr>
        <p:graphicFrame>
          <p:nvGraphicFramePr>
            <p:cNvPr id="33" name="Objeto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9900978"/>
                </p:ext>
              </p:extLst>
            </p:nvPr>
          </p:nvGraphicFramePr>
          <p:xfrm>
            <a:off x="1596787" y="2280741"/>
            <a:ext cx="363941" cy="932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4" name="Equação" r:id="rId6" imgW="152334" imgH="393529" progId="Equation.3">
                    <p:embed/>
                  </p:oleObj>
                </mc:Choice>
                <mc:Fallback>
                  <p:oleObj name="Equação" r:id="rId6" imgW="152334" imgH="393529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6787" y="2280741"/>
                          <a:ext cx="363941" cy="93259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to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9356433"/>
                </p:ext>
              </p:extLst>
            </p:nvPr>
          </p:nvGraphicFramePr>
          <p:xfrm>
            <a:off x="1531938" y="3149600"/>
            <a:ext cx="496887" cy="931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5" name="Equação" r:id="rId8" imgW="203040" imgH="393480" progId="Equation.3">
                    <p:embed/>
                  </p:oleObj>
                </mc:Choice>
                <mc:Fallback>
                  <p:oleObj name="Equação" r:id="rId8" imgW="203040" imgH="393480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1938" y="3149600"/>
                          <a:ext cx="496887" cy="9318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to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5039197"/>
                </p:ext>
              </p:extLst>
            </p:nvPr>
          </p:nvGraphicFramePr>
          <p:xfrm>
            <a:off x="1610435" y="4139965"/>
            <a:ext cx="363941" cy="932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6" name="Equação" r:id="rId10" imgW="152334" imgH="393529" progId="Equation.3">
                    <p:embed/>
                  </p:oleObj>
                </mc:Choice>
                <mc:Fallback>
                  <p:oleObj name="Equação" r:id="rId10" imgW="152334" imgH="393529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0435" y="4139965"/>
                          <a:ext cx="363941" cy="93259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to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554474"/>
                </p:ext>
              </p:extLst>
            </p:nvPr>
          </p:nvGraphicFramePr>
          <p:xfrm>
            <a:off x="1596788" y="5042280"/>
            <a:ext cx="545911" cy="932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7" name="Equação" r:id="rId12" imgW="228600" imgH="393480" progId="Equation.3">
                    <p:embed/>
                  </p:oleObj>
                </mc:Choice>
                <mc:Fallback>
                  <p:oleObj name="Equação" r:id="rId12" imgW="228600" imgH="39348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6788" y="5042280"/>
                          <a:ext cx="545911" cy="9325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1191862" y="2590876"/>
              <a:ext cx="47320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(A) </a:t>
              </a:r>
              <a:endParaRPr kumimoji="0" lang="pt-B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1224276" y="3242170"/>
              <a:ext cx="47320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      </a:t>
              </a:r>
              <a:endParaRPr kumimoji="0" lang="pt-B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(B) </a:t>
              </a:r>
              <a:endParaRPr kumimoji="0" lang="pt-BR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1079871" y="4246844"/>
              <a:ext cx="59824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114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143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   </a:t>
              </a:r>
              <a:endParaRPr kumimoji="0" lang="pt-B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1143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(C) </a:t>
              </a:r>
              <a:endParaRPr kumimoji="0" lang="pt-BR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1088401" y="5328530"/>
              <a:ext cx="59824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1143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zh-CN" sz="14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(D) </a:t>
              </a:r>
              <a:endParaRPr kumimoji="0" lang="pt-BR" altLang="zh-CN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1023582" y="4395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186392"/>
              </p:ext>
            </p:extLst>
          </p:nvPr>
        </p:nvGraphicFramePr>
        <p:xfrm>
          <a:off x="4576855" y="2824350"/>
          <a:ext cx="1681163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8" name="Equação" r:id="rId14" imgW="533160" imgH="393480" progId="Equation.3">
                  <p:embed/>
                </p:oleObj>
              </mc:Choice>
              <mc:Fallback>
                <p:oleObj name="Equação" r:id="rId14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855" y="2824350"/>
                        <a:ext cx="1681163" cy="1231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539302"/>
              </p:ext>
            </p:extLst>
          </p:nvPr>
        </p:nvGraphicFramePr>
        <p:xfrm>
          <a:off x="6310316" y="2841533"/>
          <a:ext cx="108108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9" name="Equação" r:id="rId16" imgW="342720" imgH="393480" progId="Equation.3">
                  <p:embed/>
                </p:oleObj>
              </mc:Choice>
              <mc:Fallback>
                <p:oleObj name="Equação" r:id="rId16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6" y="2841533"/>
                        <a:ext cx="1081087" cy="1231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ipse 1"/>
          <p:cNvSpPr/>
          <p:nvPr/>
        </p:nvSpPr>
        <p:spPr>
          <a:xfrm>
            <a:off x="1143000" y="5042647"/>
            <a:ext cx="1398494" cy="9816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648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08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18866" y="1089031"/>
            <a:ext cx="43561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Texto 3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Leia o texto abaixo.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Caixa de texto 9"/>
          <p:cNvSpPr txBox="1">
            <a:spLocks noChangeArrowheads="1"/>
          </p:cNvSpPr>
          <p:nvPr/>
        </p:nvSpPr>
        <p:spPr bwMode="auto">
          <a:xfrm>
            <a:off x="1161765" y="1704880"/>
            <a:ext cx="9974807" cy="39725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Gols de cocuruto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O melhor momento do futebol para um tático é o minuto de silêncio. É quando os times ficam perfilados, cada jogador com as mãos nas costas e mais ou menos no lugar que lhes foi designado no esquema – e parados. Então o tático pode olhar o campo como se fosse um quadro-negro e pensar no futebol como alguma coisa lógica e </a:t>
            </a:r>
            <a:r>
              <a:rPr kumimoji="0" lang="pt-BR" alt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diagramável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Mas aí começa o jogo e tudo desanda. Os jogadores se movimentam e o futebol passa a ser regido pelo imponderável, esse inimigo mortal de qualquer estratégia. O futebol brasileiro já teve grandes estrategistas cruelmente traídos pela dinâmica do jogo. O Tim, por exemplo. Tático exemplar, planejava todo o jogo numa mesa de botão. De entrada, em campo até a troca de camisetas, incluindo o minuto de silêncio. Foi um técnico de sucesso mas nunca conseguiu uma reputação no campo à altura de sua reputação de vestiário. Falava um jogo e o time jogava outro. O problema do TIM, diziam todos, era que seus botões eram mais inteligentes do que seus jogadores.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               (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L. F. Veríssimo. O Estado de S. Paulo, 23/08/93.)</a:t>
            </a: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8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648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08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91570" y="1424631"/>
            <a:ext cx="106589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O texto, a comparação do campo com um quadro-negro aponta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818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pessimismo do tático em relação ao futuro do jogo.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818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um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recurso utilizado no vestiário.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818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visão do jogo como movimento contínuo.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818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recurso didático preferido pelo técnico TIM.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818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um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meio de pensar o jogo como algo previsível.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762125" algn="l"/>
              </a:tabLs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82606" y="1415667"/>
            <a:ext cx="106589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O texto, a comparação do campo com um quadro-negro aponta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818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pessimismo do tático em relação ao futuro do jogo.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818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um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recurso utilizado no vestiário.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818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visão do jogo como movimento contínuo.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818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recurso didático preferido pelo técnico TIM.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678180" algn="l"/>
              </a:tabLst>
            </a:pPr>
            <a:r>
              <a:rPr lang="pt-BR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um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meio de pensar o jogo como algo previsível.</a:t>
            </a:r>
            <a:endParaRPr lang="pt-BR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762125" algn="l"/>
              </a:tabLs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09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77923" y="1088469"/>
            <a:ext cx="698103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Uma praça circular é contornada por uma pista de caminhada, 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como 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mostra a figura a seguir: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9633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718" y="1302368"/>
            <a:ext cx="3509682" cy="345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91712" y="2470053"/>
            <a:ext cx="591033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Considerando apenas o contorno externo da </a:t>
            </a:r>
            <a:endParaRPr kumimoji="0" lang="pt-BR" altLang="pt-BR" sz="24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praça 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kumimoji="0" lang="pt-BR" altLang="pt-BR" sz="2400" b="1" i="1" u="none" strike="noStrike" cap="none" normalizeH="0" baseline="0" dirty="0" smtClean="0">
                <a:ln>
                  <a:noFill/>
                </a:ln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π=3,14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uma pessoa 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 der </a:t>
            </a:r>
            <a:endParaRPr kumimoji="0" lang="pt-BR" altLang="pt-BR" sz="24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três 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voltas, nessa praça, andará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(A) 942 m.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(B) 1 884 m.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(C) 2 826 m.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(D) 3 768 m. </a:t>
            </a:r>
            <a:endParaRPr kumimoji="0" lang="pt-BR" altLang="pt-BR" sz="40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382747" y="2474535"/>
            <a:ext cx="591033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Considerando apenas o contorno externo da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praça e </a:t>
            </a:r>
            <a:r>
              <a:rPr kumimoji="0" lang="pt-BR" altLang="pt-B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π=3,14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uma pessoa que der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três voltas, nessa praça, andará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(A) 942 m.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(B) 1 884 m.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(C) 2 826 m.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(D) 3 768 m. </a:t>
            </a: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28746" y="3822559"/>
            <a:ext cx="169790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 = 2.</a:t>
            </a:r>
            <a:r>
              <a:rPr lang="pt-BR" altLang="pt-BR" b="1" i="1" dirty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b="1" i="1" dirty="0" smtClean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 . R</a:t>
            </a:r>
          </a:p>
          <a:p>
            <a:r>
              <a:rPr lang="pt-BR" b="1" i="1" dirty="0" smtClean="0">
                <a:latin typeface="Cambria Math" panose="02040503050406030204" pitchFamily="18" charset="0"/>
                <a:cs typeface="Calibri" panose="020F0502020204030204" pitchFamily="34" charset="0"/>
              </a:rPr>
              <a:t>Logo: </a:t>
            </a:r>
          </a:p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C = 2.</a:t>
            </a:r>
            <a:r>
              <a:rPr lang="pt-BR" altLang="pt-BR" b="1" i="1" dirty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b="1" i="1" dirty="0" smtClean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3,14 </a:t>
            </a:r>
            <a:r>
              <a:rPr lang="pt-BR" altLang="pt-BR" b="1" i="1" dirty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pt-BR" altLang="pt-BR" b="1" i="1" dirty="0" smtClean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150</a:t>
            </a:r>
          </a:p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C = 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942</a:t>
            </a:r>
          </a:p>
          <a:p>
            <a:r>
              <a:rPr lang="pt-BR" altLang="pt-BR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Assim</a:t>
            </a:r>
          </a:p>
          <a:p>
            <a:r>
              <a:rPr lang="pt-BR" altLang="pt-BR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942 . 3 =</a:t>
            </a:r>
            <a:endParaRPr lang="pt-BR" altLang="pt-BR" b="1" i="1" dirty="0">
              <a:latin typeface="Cambria Math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543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5" grpId="0"/>
      <p:bldP spid="1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10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60060" y="1105599"/>
            <a:ext cx="295305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Texto 4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Leia o texto abaixo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endParaRPr kumimoji="0" lang="pt-BR" alt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8609" name="Imagem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7" y="1917511"/>
            <a:ext cx="3534770" cy="41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60060" y="464675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3600"/>
          </a:p>
        </p:txBody>
      </p:sp>
    </p:spTree>
    <p:extLst>
      <p:ext uri="{BB962C8B-B14F-4D97-AF65-F5344CB8AC3E}">
        <p14:creationId xmlns:p14="http://schemas.microsoft.com/office/powerpoint/2010/main" val="145401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10</a:t>
            </a:r>
          </a:p>
        </p:txBody>
      </p:sp>
      <p:sp>
        <p:nvSpPr>
          <p:cNvPr id="2" name="Retângulo 1"/>
          <p:cNvSpPr/>
          <p:nvPr/>
        </p:nvSpPr>
        <p:spPr>
          <a:xfrm>
            <a:off x="2088108" y="1662712"/>
            <a:ext cx="72333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A finalidade desse texto é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classificar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conceituar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convencer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informar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sugerir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92591" y="1667195"/>
            <a:ext cx="72333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A finalidade desse texto é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classificar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conceituar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convencer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informar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sugerir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6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11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87105" y="1420619"/>
            <a:ext cx="79583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Observe o retângulo a seguir, cujas dimensões são dadas em centímetro.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7585" name="Imagem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1972101"/>
            <a:ext cx="2743200" cy="17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82639" y="4396202"/>
            <a:ext cx="96216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(A) 7 cm.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(B) 5 cm.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(C) 8 cm.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(D) 6 cm.</a:t>
            </a:r>
            <a:endParaRPr kumimoji="0" lang="pt-BR" altLang="pt-BR" sz="40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012208" y="3566805"/>
            <a:ext cx="96216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Sabe-se que a área deste retângulo é igual a 40 cm</a:t>
            </a:r>
            <a:r>
              <a:rPr kumimoji="0" lang="pt-BR" altLang="pt-BR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Determine o valor de </a:t>
            </a:r>
            <a:r>
              <a:rPr lang="pt-BR" altLang="pt-BR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x.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987122" y="4400685"/>
            <a:ext cx="96216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(A) 7 cm.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(B) 5 cm.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(C) 8 cm.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(D) 6 cm.</a:t>
            </a: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65108"/>
              </p:ext>
            </p:extLst>
          </p:nvPr>
        </p:nvGraphicFramePr>
        <p:xfrm>
          <a:off x="3965575" y="2208213"/>
          <a:ext cx="2141538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Equação" r:id="rId5" imgW="1193760" imgH="634680" progId="Equation.3">
                  <p:embed/>
                </p:oleObj>
              </mc:Choice>
              <mc:Fallback>
                <p:oleObj name="Equação" r:id="rId5" imgW="119376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5575" y="2208213"/>
                        <a:ext cx="2141538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27419"/>
              </p:ext>
            </p:extLst>
          </p:nvPr>
        </p:nvGraphicFramePr>
        <p:xfrm>
          <a:off x="3823168" y="4339618"/>
          <a:ext cx="7122738" cy="1778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Equação" r:id="rId7" imgW="3047760" imgH="888840" progId="Equation.3">
                  <p:embed/>
                </p:oleObj>
              </mc:Choice>
              <mc:Fallback>
                <p:oleObj name="Equação" r:id="rId7" imgW="30477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168" y="4339618"/>
                        <a:ext cx="7122738" cy="1778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1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5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12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60060" y="1105599"/>
            <a:ext cx="295305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Texto 4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Leia o texto abaixo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endParaRPr kumimoji="0" lang="pt-BR" alt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m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7" y="1917511"/>
            <a:ext cx="3534770" cy="41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2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12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10687" y="2208622"/>
            <a:ext cx="8475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O texto é construído por meio de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uma  articulação lógica entre os componentes do texto.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uma linguagem voltada ao público maduro.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uma variedade linguística padrão.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um jogo estabelecido entre verbos e imagens.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15170" y="2213105"/>
            <a:ext cx="8475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O texto é construído por meio de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uma  articulação lógica entre os componentes do texto.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uma linguagem voltada ao público maduro.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uma variedade linguística padrão.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um jogo estabelecido entre verbos e imagens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8"/>
          <p:cNvSpPr>
            <a:spLocks noChangeArrowheads="1"/>
          </p:cNvSpPr>
          <p:nvPr/>
        </p:nvSpPr>
        <p:spPr bwMode="auto">
          <a:xfrm>
            <a:off x="1460311" y="1505146"/>
            <a:ext cx="50786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(Prova Brasil).</a:t>
            </a: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Dada a expressão:</a:t>
            </a:r>
            <a:endParaRPr kumimoji="0" lang="pt-BR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456382"/>
              </p:ext>
            </p:extLst>
          </p:nvPr>
        </p:nvGraphicFramePr>
        <p:xfrm>
          <a:off x="1528550" y="2019870"/>
          <a:ext cx="4147972" cy="1279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2" name="Equação" r:id="rId4" imgW="1447172" imgH="444307" progId="Equation.3">
                  <p:embed/>
                </p:oleObj>
              </mc:Choice>
              <mc:Fallback>
                <p:oleObj name="Equação" r:id="rId4" imgW="1447172" imgH="444307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550" y="2019870"/>
                        <a:ext cx="4147972" cy="1279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9"/>
          <p:cNvSpPr>
            <a:spLocks noChangeArrowheads="1"/>
          </p:cNvSpPr>
          <p:nvPr/>
        </p:nvSpPr>
        <p:spPr bwMode="auto">
          <a:xfrm>
            <a:off x="1542198" y="3462335"/>
            <a:ext cx="78470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Sendo a = 1, b = – 7 e c = 10, o valor numérico de x é</a:t>
            </a:r>
            <a:endParaRPr kumimoji="0" lang="pt-BR" altLang="zh-CN" sz="24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(A) – 5</a:t>
            </a:r>
            <a:endParaRPr kumimoji="0" lang="pt-BR" altLang="zh-CN" sz="24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(B) – 2</a:t>
            </a:r>
            <a:endParaRPr kumimoji="0" lang="pt-BR" altLang="zh-CN" sz="24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(C) 2</a:t>
            </a:r>
            <a:endParaRPr kumimoji="0" lang="pt-BR" altLang="zh-CN" sz="24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(D) 5</a:t>
            </a:r>
            <a:endParaRPr kumimoji="0" lang="pt-BR" altLang="zh-CN" sz="40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19506" y="6136466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01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287251"/>
              </p:ext>
            </p:extLst>
          </p:nvPr>
        </p:nvGraphicFramePr>
        <p:xfrm>
          <a:off x="2824163" y="4024313"/>
          <a:ext cx="3290033" cy="101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3" name="Equação" r:id="rId6" imgW="1803240" imgH="457200" progId="Equation.3">
                  <p:embed/>
                </p:oleObj>
              </mc:Choice>
              <mc:Fallback>
                <p:oleObj name="Equação" r:id="rId6" imgW="1803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024313"/>
                        <a:ext cx="3290033" cy="1018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834812"/>
              </p:ext>
            </p:extLst>
          </p:nvPr>
        </p:nvGraphicFramePr>
        <p:xfrm>
          <a:off x="6292116" y="4050020"/>
          <a:ext cx="194786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" name="Equação" r:id="rId8" imgW="1066680" imgH="431640" progId="Equation.3">
                  <p:embed/>
                </p:oleObj>
              </mc:Choice>
              <mc:Fallback>
                <p:oleObj name="Equação" r:id="rId8" imgW="1066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116" y="4050020"/>
                        <a:ext cx="1947862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868770"/>
              </p:ext>
            </p:extLst>
          </p:nvPr>
        </p:nvGraphicFramePr>
        <p:xfrm>
          <a:off x="8348827" y="4048765"/>
          <a:ext cx="12763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" name="Equação" r:id="rId10" imgW="698400" imgH="431640" progId="Equation.3">
                  <p:embed/>
                </p:oleObj>
              </mc:Choice>
              <mc:Fallback>
                <p:oleObj name="Equação" r:id="rId10" imgW="698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8827" y="4048765"/>
                        <a:ext cx="1276350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77643"/>
              </p:ext>
            </p:extLst>
          </p:nvPr>
        </p:nvGraphicFramePr>
        <p:xfrm>
          <a:off x="9757437" y="4062413"/>
          <a:ext cx="10683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6" name="Equação" r:id="rId12" imgW="583920" imgH="393480" progId="Equation.3">
                  <p:embed/>
                </p:oleObj>
              </mc:Choice>
              <mc:Fallback>
                <p:oleObj name="Equação" r:id="rId12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7437" y="4062413"/>
                        <a:ext cx="1068388" cy="876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542072"/>
              </p:ext>
            </p:extLst>
          </p:nvPr>
        </p:nvGraphicFramePr>
        <p:xfrm>
          <a:off x="9763125" y="5284788"/>
          <a:ext cx="6270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7" name="Equação" r:id="rId14" imgW="342720" imgH="177480" progId="Equation.3">
                  <p:embed/>
                </p:oleObj>
              </mc:Choice>
              <mc:Fallback>
                <p:oleObj name="Equação" r:id="rId14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25" y="5284788"/>
                        <a:ext cx="627063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1543676" y="4936655"/>
            <a:ext cx="1090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(D) 5</a:t>
            </a:r>
            <a:endParaRPr lang="pt-BR" altLang="zh-CN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9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648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13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64524" y="2914257"/>
            <a:ext cx="25384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pt-B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A) 4 730.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(B) 4 950.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(C) 5 120.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(D) 5 580. 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121391" y="1428930"/>
            <a:ext cx="9441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Numa empresa, 7 máquinas de um mesmo modelo rotulam, em um dia de trabalho, 3 150 garrafas. </a:t>
            </a:r>
            <a:endParaRPr lang="pt-BR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Se o proprietário dessa empresa adquirir mais 4 máquinas do mesmo modelo, a quantidade diária de garrafas rotuladas será igual a </a:t>
            </a:r>
            <a:endParaRPr lang="pt-BR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069007" y="2918740"/>
            <a:ext cx="25384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pt-B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A) 4 730.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(B) 4 950.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(C) 5 120.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(D) 5 580. 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689512" y="2967335"/>
            <a:ext cx="18277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Máquinas</a:t>
            </a:r>
          </a:p>
          <a:p>
            <a:pPr algn="ctr"/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  <a:p>
            <a:pPr algn="ctr"/>
            <a:r>
              <a:rPr lang="pt-B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pt-B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607123" y="2958371"/>
            <a:ext cx="16321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Garrafas</a:t>
            </a:r>
          </a:p>
          <a:p>
            <a:pPr algn="ctr"/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3150</a:t>
            </a:r>
          </a:p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619480"/>
              </p:ext>
            </p:extLst>
          </p:nvPr>
        </p:nvGraphicFramePr>
        <p:xfrm>
          <a:off x="4163546" y="4495147"/>
          <a:ext cx="1394372" cy="81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Equação" r:id="rId4" imgW="672840" imgH="393480" progId="Equation.3">
                  <p:embed/>
                </p:oleObj>
              </mc:Choice>
              <mc:Fallback>
                <p:oleObj name="Equação" r:id="rId4" imgW="672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3546" y="4495147"/>
                        <a:ext cx="1394372" cy="816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251795"/>
              </p:ext>
            </p:extLst>
          </p:nvPr>
        </p:nvGraphicFramePr>
        <p:xfrm>
          <a:off x="5602288" y="4710113"/>
          <a:ext cx="21574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Equação" r:id="rId6" imgW="1041120" imgH="177480" progId="Equation.3">
                  <p:embed/>
                </p:oleObj>
              </mc:Choice>
              <mc:Fallback>
                <p:oleObj name="Equação" r:id="rId6" imgW="1041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02288" y="4710113"/>
                        <a:ext cx="2157412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38061"/>
              </p:ext>
            </p:extLst>
          </p:nvPr>
        </p:nvGraphicFramePr>
        <p:xfrm>
          <a:off x="5644590" y="5172075"/>
          <a:ext cx="19478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Equação" r:id="rId8" imgW="939600" imgH="177480" progId="Equation.3">
                  <p:embed/>
                </p:oleObj>
              </mc:Choice>
              <mc:Fallback>
                <p:oleObj name="Equação" r:id="rId8" imgW="9396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44590" y="5172075"/>
                        <a:ext cx="1947863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309378"/>
              </p:ext>
            </p:extLst>
          </p:nvPr>
        </p:nvGraphicFramePr>
        <p:xfrm>
          <a:off x="6003925" y="5553075"/>
          <a:ext cx="12096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Equação" r:id="rId10" imgW="583920" imgH="177480" progId="Equation.3">
                  <p:embed/>
                </p:oleObj>
              </mc:Choice>
              <mc:Fallback>
                <p:oleObj name="Equação" r:id="rId10" imgW="5839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03925" y="5553075"/>
                        <a:ext cx="1209675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5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2" grpId="0"/>
      <p:bldP spid="17" grpId="0"/>
      <p:bldP spid="6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14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60060" y="1105599"/>
            <a:ext cx="295305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Texto 4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Leia o texto abaixo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endParaRPr kumimoji="0" lang="pt-BR" alt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m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7" y="1917511"/>
            <a:ext cx="3534770" cy="41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0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14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65529" y="2158073"/>
            <a:ext cx="79293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A significação de “</a:t>
            </a:r>
            <a:r>
              <a:rPr lang="pt-BR" sz="28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estar</a:t>
            </a: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” nessa linguagem </a:t>
            </a:r>
            <a:r>
              <a:rPr lang="pt-BR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é</a:t>
            </a:r>
            <a:endParaRPr lang="pt-BR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spcAft>
                <a:spcPts val="0"/>
              </a:spcAft>
              <a:buAutoNum type="alphaUcParenR"/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assumir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compromisso com uma </a:t>
            </a: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pessoa.</a:t>
            </a:r>
            <a:endParaRPr lang="pt-BR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spcAft>
                <a:spcPts val="0"/>
              </a:spcAft>
              <a:buAutoNum type="alphaUcParenR"/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comprometer-se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com uma </a:t>
            </a: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pessoa.</a:t>
            </a:r>
            <a:endParaRPr lang="pt-BR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spcAft>
                <a:spcPts val="0"/>
              </a:spcAft>
              <a:buAutoNum type="alphaUcParenR"/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estabelecer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relacionamentos </a:t>
            </a: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furtivos.</a:t>
            </a:r>
            <a:endParaRPr lang="pt-BR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spcAft>
                <a:spcPts val="0"/>
              </a:spcAft>
              <a:buAutoNum type="alphaUcParenR"/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relacionar-se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sem compromisso.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70012" y="2149109"/>
            <a:ext cx="79293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A significação de “</a:t>
            </a:r>
            <a:r>
              <a:rPr lang="pt-BR" sz="28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estar</a:t>
            </a: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” nessa linguagem </a:t>
            </a:r>
            <a:r>
              <a:rPr lang="pt-BR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é</a:t>
            </a:r>
            <a:endParaRPr lang="pt-BR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spcAft>
                <a:spcPts val="0"/>
              </a:spcAft>
              <a:buAutoNum type="alphaUcParenR"/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assumir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compromisso com uma </a:t>
            </a: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pessoa.</a:t>
            </a:r>
            <a:endParaRPr lang="pt-BR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spcAft>
                <a:spcPts val="0"/>
              </a:spcAft>
              <a:buAutoNum type="alphaUcParenR"/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comprometer-se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com uma </a:t>
            </a: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pessoa.</a:t>
            </a:r>
            <a:endParaRPr lang="pt-BR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spcAft>
                <a:spcPts val="0"/>
              </a:spcAft>
              <a:buAutoNum type="alphaUcParenR"/>
            </a:pPr>
            <a:r>
              <a:rPr lang="pt-BR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estabelecer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relacionamentos </a:t>
            </a:r>
            <a:r>
              <a:rPr lang="pt-BR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furtivos.</a:t>
            </a:r>
            <a:endParaRPr lang="pt-BR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spcAft>
                <a:spcPts val="0"/>
              </a:spcAft>
              <a:buAutoNum type="alphaUcParenR"/>
            </a:pPr>
            <a:r>
              <a:rPr lang="pt-B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relacionar-se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</a:rPr>
              <a:t>sem compromisso.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3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15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32511" y="1044011"/>
            <a:ext cx="103586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Observe as situações a seguir: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27051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 – Com 3 latas de tintas, um pintor cobre uma parede de 380 </a:t>
            </a:r>
            <a:r>
              <a:rPr lang="pt-B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m².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Quantas latas serão necessárias para cobrir 260 </a:t>
            </a:r>
            <a:r>
              <a:rPr lang="pt-B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m²?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27051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II – Um automóvel com uma velocidade constante de 80 km/h percorre 40 km em 30 minutos. Quanto tempo esse mesmo automóvel levará para percorrer os mesmos 40 km com uma velocidade constante de 60 km/h?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27051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III – Em uma fábrica, 3 máquinas produzem 500 peças em 3 horas. Quantas máquinas serão necessárias para produzirem 700 peças em 3 horas?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São consideradas grandezas diretamente proporcionais às situações os itens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82472" y="438468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(A) apenas a I.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(B) I e III.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(C) II e III.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(D) I e II.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86955" y="437571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(A) apenas a I.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(B) I e III.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(C) II e III.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(D) I e II.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3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5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16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0" y="1040389"/>
            <a:ext cx="36296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6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6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6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6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6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6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6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6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6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2100" algn="l"/>
              </a:tabLst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Texto 5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2100" algn="l"/>
              </a:tabLst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Leia o texto abaixo.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0417" name="Imagem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781033"/>
            <a:ext cx="10126640" cy="431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4400" y="4536648"/>
            <a:ext cx="261720" cy="43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5695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16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4400" y="4536648"/>
            <a:ext cx="261720" cy="43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3200"/>
          </a:p>
        </p:txBody>
      </p:sp>
      <p:sp>
        <p:nvSpPr>
          <p:cNvPr id="6" name="Retângulo 5"/>
          <p:cNvSpPr/>
          <p:nvPr/>
        </p:nvSpPr>
        <p:spPr>
          <a:xfrm>
            <a:off x="941696" y="1615702"/>
            <a:ext cx="103859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A ironia que se traduz no texto se deve ao fato de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apegarem-se a uma faceta das ações relacionadas à mãe ao cuidar do filho.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fazer-se brincadeiras com as  falas típicas da mãe.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mostrar a bagunça feita pelos filhos, em alguns aspectos pontuais do texto.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retratar as reclamações das mães com as quais </a:t>
            </a: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 leitor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se identifica.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46179" y="1620185"/>
            <a:ext cx="103859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A ironia que se traduz no texto se deve ao fato de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apegarem-se a uma faceta das ações relacionadas à mãe ao cuidar do filho.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fazer-se brincadeiras com as  falas típicas da mãe.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mostrar a bagunça feita pelos filhos, em alguns aspectos pontuais do texto.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retratar as reclamações das mães com as quais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leitor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identifica.</a:t>
            </a:r>
            <a:endParaRPr lang="pt-BR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2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17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68991" y="1204896"/>
            <a:ext cx="53208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triângulo a seguir é retângulo em “C”. </a:t>
            </a:r>
            <a:endParaRPr kumimoji="0" lang="pt-BR" alt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47" name="Imagem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4" y="1724830"/>
            <a:ext cx="2988860" cy="207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3970" y="3864371"/>
            <a:ext cx="237917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(A) 10</a:t>
            </a:r>
            <a:r>
              <a:rPr kumimoji="0" lang="pt-BR" altLang="pt-BR" sz="2400" b="0" i="0" u="none" strike="noStrike" cap="none" normalizeH="0" baseline="3000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20∙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𝑥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(B) 10 ∙ 20 =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𝑥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(C) 10</a:t>
            </a:r>
            <a:r>
              <a:rPr kumimoji="0" lang="pt-BR" altLang="pt-BR" sz="2400" b="0" i="0" u="none" strike="noStrike" cap="none" normalizeH="0" baseline="3000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20</a:t>
            </a:r>
            <a:r>
              <a:rPr kumimoji="0" lang="pt-BR" altLang="pt-BR" sz="2400" b="0" i="0" u="none" strike="noStrike" cap="none" normalizeH="0" baseline="3000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−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𝑥</a:t>
            </a:r>
            <a:r>
              <a:rPr kumimoji="0" lang="pt-BR" altLang="pt-BR" sz="2400" b="0" i="0" u="none" strike="noStrike" cap="none" normalizeH="0" baseline="3000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(D) 20</a:t>
            </a:r>
            <a:r>
              <a:rPr kumimoji="0" lang="pt-BR" altLang="pt-BR" sz="2400" b="0" i="0" u="none" strike="noStrike" cap="none" normalizeH="0" baseline="3000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10</a:t>
            </a:r>
            <a:r>
              <a:rPr kumimoji="0" lang="pt-BR" altLang="pt-BR" sz="2400" b="0" i="0" u="none" strike="noStrike" cap="none" normalizeH="0" baseline="3000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𝑥</a:t>
            </a:r>
            <a:r>
              <a:rPr kumimoji="0" lang="pt-BR" altLang="pt-BR" sz="2400" b="0" i="0" u="none" strike="noStrike" cap="none" normalizeH="0" baseline="3000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pt-BR" altLang="pt-BR" sz="40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913939" y="3813741"/>
            <a:ext cx="10013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Assinale a alternativa que apresenta a relação entre os catetos e a hipotenusa.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898453" y="3855407"/>
            <a:ext cx="237917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(A) 10</a:t>
            </a:r>
            <a:r>
              <a:rPr kumimoji="0" lang="pt-BR" altLang="pt-B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20∙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𝑥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(B) 10 ∙ 20 =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𝑥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(C) 10</a:t>
            </a:r>
            <a:r>
              <a:rPr kumimoji="0" lang="pt-BR" altLang="pt-B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20</a:t>
            </a:r>
            <a:r>
              <a:rPr kumimoji="0" lang="pt-BR" altLang="pt-B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−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𝑥</a:t>
            </a:r>
            <a:r>
              <a:rPr kumimoji="0" lang="pt-BR" altLang="pt-B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(D) 20</a:t>
            </a:r>
            <a:r>
              <a:rPr kumimoji="0" lang="pt-BR" altLang="pt-BR" sz="24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10</a:t>
            </a:r>
            <a:r>
              <a:rPr kumimoji="0" lang="pt-BR" altLang="pt-BR" sz="24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𝑥</a:t>
            </a:r>
            <a:r>
              <a:rPr kumimoji="0" lang="pt-BR" altLang="pt-BR" sz="24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900172"/>
              </p:ext>
            </p:extLst>
          </p:nvPr>
        </p:nvGraphicFramePr>
        <p:xfrm>
          <a:off x="4478711" y="4643905"/>
          <a:ext cx="224313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Equação" r:id="rId5" imgW="711000" imgH="177480" progId="Equation.3">
                  <p:embed/>
                </p:oleObj>
              </mc:Choice>
              <mc:Fallback>
                <p:oleObj name="Equação" r:id="rId5" imgW="711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711" y="4643905"/>
                        <a:ext cx="2243137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4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  <p:bldP spid="19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648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18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58369" name="Imagem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1746913"/>
            <a:ext cx="9921922" cy="438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68991" y="503663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24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8991" y="1047804"/>
            <a:ext cx="30380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Texto 6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Leia o texto abaixo.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89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648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18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37479" y="2097417"/>
            <a:ext cx="91985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pt-BR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Qual é o tema do texto?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  <a:tab pos="6858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A aprendizagem da música pelos jovens.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  <a:tab pos="6858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A beleza das cenas do filme Brasileirinho.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  <a:tab pos="6858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A emocionante canção de Paulo César Pinheiro.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  <a:tab pos="6858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A exaltação do valor da música popular.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  <a:tab pos="6858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A rejeição da cultura da elite</a:t>
            </a: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41962" y="2088453"/>
            <a:ext cx="91985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pt-BR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Qual é o tema do texto?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  <a:tab pos="6858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A aprendizagem da música pelos jovens.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  <a:tab pos="6858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A beleza das cenas do filme Brasileirinho.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  <a:tab pos="6858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A emocionante canção de Paulo César Pinheiro.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  <a:tab pos="685800" algn="l"/>
              </a:tabLst>
            </a:pP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exaltação do valor da música popular.</a:t>
            </a:r>
            <a:endParaRPr lang="pt-BR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  <a:tab pos="685800" algn="l"/>
              </a:tabLst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A rejeição da cultura da elite</a:t>
            </a: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648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19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23581" y="2600363"/>
            <a:ext cx="9485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pt-B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A) 90.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(B) 95.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(C) 100.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(D) 105. 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121391" y="1442578"/>
            <a:ext cx="9933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Um automóvel percorre um trajeto em 5 horas com uma velocidade constante de 80km/h. </a:t>
            </a:r>
            <a:r>
              <a:rPr lang="pt-BR" sz="2400" b="1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Para </a:t>
            </a:r>
            <a:r>
              <a:rPr lang="pt-BR" sz="2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fazer o mesmo trajeto em 4 horas, esse mesmo automóvel, deverá ter uma velocidade constante, em km/h, igual a </a:t>
            </a:r>
            <a:endParaRPr lang="pt-BR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028064" y="2604846"/>
            <a:ext cx="9485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pt-B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A) 90.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(B) 95.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(C) 100.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(D) 105. 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039767" y="2765630"/>
            <a:ext cx="11272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horas</a:t>
            </a:r>
          </a:p>
          <a:p>
            <a:pPr algn="ctr"/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pt-B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pt-B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527758" y="2810454"/>
            <a:ext cx="32431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Velocidade (km/h)</a:t>
            </a:r>
          </a:p>
          <a:p>
            <a:pPr algn="ctr"/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</a:p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087143"/>
              </p:ext>
            </p:extLst>
          </p:nvPr>
        </p:nvGraphicFramePr>
        <p:xfrm>
          <a:off x="4373563" y="4495800"/>
          <a:ext cx="9731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Equação" r:id="rId4" imgW="469800" imgH="393480" progId="Equation.3">
                  <p:embed/>
                </p:oleObj>
              </mc:Choice>
              <mc:Fallback>
                <p:oleObj name="Equação" r:id="rId4" imgW="4698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3563" y="4495800"/>
                        <a:ext cx="973137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845305"/>
              </p:ext>
            </p:extLst>
          </p:nvPr>
        </p:nvGraphicFramePr>
        <p:xfrm>
          <a:off x="5864225" y="4710113"/>
          <a:ext cx="16319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Equação" r:id="rId6" imgW="787320" imgH="177480" progId="Equation.3">
                  <p:embed/>
                </p:oleObj>
              </mc:Choice>
              <mc:Fallback>
                <p:oleObj name="Equação" r:id="rId6" imgW="7873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4225" y="4710113"/>
                        <a:ext cx="163195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19344"/>
              </p:ext>
            </p:extLst>
          </p:nvPr>
        </p:nvGraphicFramePr>
        <p:xfrm>
          <a:off x="5960409" y="5251823"/>
          <a:ext cx="144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7" name="Equação" r:id="rId8" imgW="698400" imgH="177480" progId="Equation.3">
                  <p:embed/>
                </p:oleObj>
              </mc:Choice>
              <mc:Fallback>
                <p:oleObj name="Equação" r:id="rId8" imgW="6984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60409" y="5251823"/>
                        <a:ext cx="144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20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2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02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4965" y="1163809"/>
            <a:ext cx="30380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Texto 1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Leia o texto abaixo.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6321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02" y="2528930"/>
            <a:ext cx="9281737" cy="306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648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20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8991" y="1138677"/>
            <a:ext cx="355738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9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9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9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9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9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9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9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9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9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Leia o texto para a questão 10: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4513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1" y="1767384"/>
            <a:ext cx="4840549" cy="29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23582" y="5013461"/>
            <a:ext cx="66111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Disponível em: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http://jconlineinteratividade.ne10.uol.com.br/charge/2013,07,31,index.html#ch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648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20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19868" y="2265529"/>
            <a:ext cx="6646460" cy="19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pt-BR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texto </a:t>
            </a:r>
            <a:r>
              <a:rPr lang="pt-BR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rabicPeriod" startAt="10"/>
            </a:pPr>
            <a:endParaRPr lang="pt-B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charge</a:t>
            </a:r>
            <a:endParaRPr lang="pt-B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lphaLcParenR"/>
            </a:pPr>
            <a:endParaRPr lang="pt-BR" sz="24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cartum</a:t>
            </a:r>
            <a:endParaRPr lang="pt-B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lphaLcParenR"/>
            </a:pPr>
            <a:endParaRPr lang="pt-BR" sz="24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tira</a:t>
            </a:r>
            <a:endParaRPr lang="pt-B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1000"/>
              </a:spcAft>
              <a:buFont typeface="+mj-lt"/>
              <a:buAutoNum type="alphaLcParenR"/>
            </a:pPr>
            <a:endParaRPr lang="pt-BR" sz="24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história em quadrinho</a:t>
            </a:r>
            <a:endParaRPr lang="pt-B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19266" y="2269540"/>
            <a:ext cx="6646460" cy="19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texto 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rabicPeriod" startAt="10"/>
            </a:pPr>
            <a:endParaRPr lang="pt-B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charge</a:t>
            </a:r>
            <a:endParaRPr lang="pt-BR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lphaLcParenR"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cartum</a:t>
            </a:r>
            <a:endParaRPr lang="pt-B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lphaLcParenR"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tira</a:t>
            </a:r>
            <a:endParaRPr lang="pt-B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1000"/>
              </a:spcAft>
              <a:buFont typeface="+mj-lt"/>
              <a:buAutoNum type="alphaLcParenR"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história em quadrinho</a:t>
            </a:r>
            <a:endParaRPr lang="pt-B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50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648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770093" y="2877670"/>
            <a:ext cx="72210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OBRIGADO (A)</a:t>
            </a:r>
            <a:endParaRPr lang="pt-B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4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02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44657" y="1515557"/>
            <a:ext cx="104915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 sinal de pontua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ão que finaliza o  terceiro quadrinho  indica que o pai de Mafalda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23347" y="2445028"/>
            <a:ext cx="1049155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a) interrogou se o ano viria, porque teve d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vida quanto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resposta dada ao questionamento da filha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b) afirmou que o ano viria,  refor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ando sua resposta ao devolver o questionamento da filha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hesitou em responder se o ano viria por medo de responder errado e repetiu o questionamento da filha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d) duvidou se ano viria, interrogando a filha com o mesmo questionamento .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18867" y="2440545"/>
            <a:ext cx="1049155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a) interrogou se o ano viria, porque teve d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vida quanto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resposta dada ao questionamento da filha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b) afirmou que o ano viria,  refor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ando sua resposta ao devolver o questionamento da filha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hesitou em responder se o ano viria por medo de responder errado e repetiu o questionamento da filha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d) duvidou se ano viria, interrogando a filha com o mesmo questionamento .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95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2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03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1262688"/>
            <a:ext cx="938763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manchete do jornal informa que o candidato Marola teve 32% da intenção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votos na pesquisa. </a:t>
            </a:r>
            <a:endParaRPr kumimoji="0" lang="pt-BR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4756" name="Imagem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67" y="1972102"/>
            <a:ext cx="16573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5218" y="3852715"/>
            <a:ext cx="937468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Sabendo que a cidade tem 2500 eleitores, a quantidade de votos que teve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 candidato na pesquisa foi de:</a:t>
            </a:r>
            <a:endParaRPr kumimoji="0" lang="pt-BR" altLang="zh-CN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(A) 800 votos.</a:t>
            </a:r>
            <a:endParaRPr kumimoji="0" lang="pt-BR" altLang="zh-CN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(B) 1000 votos.</a:t>
            </a:r>
            <a:endParaRPr kumimoji="0" lang="pt-BR" altLang="zh-CN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(C) 700 votos.</a:t>
            </a:r>
            <a:endParaRPr kumimoji="0" lang="pt-BR" altLang="zh-CN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(D) 900 votos</a:t>
            </a:r>
            <a:endParaRPr kumimoji="0" lang="pt-BR" altLang="zh-CN" sz="3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031182"/>
              </p:ext>
            </p:extLst>
          </p:nvPr>
        </p:nvGraphicFramePr>
        <p:xfrm>
          <a:off x="3416114" y="4708525"/>
          <a:ext cx="1663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name="Equação" r:id="rId5" imgW="812520" imgH="393480" progId="Equation.3">
                  <p:embed/>
                </p:oleObj>
              </mc:Choice>
              <mc:Fallback>
                <p:oleObj name="Equação" r:id="rId5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114" y="4708525"/>
                        <a:ext cx="1663700" cy="876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397202"/>
              </p:ext>
            </p:extLst>
          </p:nvPr>
        </p:nvGraphicFramePr>
        <p:xfrm>
          <a:off x="5223435" y="4672013"/>
          <a:ext cx="16859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Equação" r:id="rId7" imgW="812520" imgH="393480" progId="Equation.3">
                  <p:embed/>
                </p:oleObj>
              </mc:Choice>
              <mc:Fallback>
                <p:oleObj name="Equação" r:id="rId7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435" y="4672013"/>
                        <a:ext cx="1685925" cy="876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6231"/>
              </p:ext>
            </p:extLst>
          </p:nvPr>
        </p:nvGraphicFramePr>
        <p:xfrm>
          <a:off x="7131050" y="4675188"/>
          <a:ext cx="12668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Equação" r:id="rId9" imgW="571320" imgH="393480" progId="Equation.3">
                  <p:embed/>
                </p:oleObj>
              </mc:Choice>
              <mc:Fallback>
                <p:oleObj name="Equação" r:id="rId9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050" y="4675188"/>
                        <a:ext cx="1266825" cy="876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625639"/>
              </p:ext>
            </p:extLst>
          </p:nvPr>
        </p:nvGraphicFramePr>
        <p:xfrm>
          <a:off x="8594725" y="4892675"/>
          <a:ext cx="8731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name="Equação" r:id="rId11" imgW="393480" imgH="177480" progId="Equation.3">
                  <p:embed/>
                </p:oleObj>
              </mc:Choice>
              <mc:Fallback>
                <p:oleObj name="Equação" r:id="rId11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4892675"/>
                        <a:ext cx="873125" cy="395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809701" y="3857198"/>
            <a:ext cx="937468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Sabendo que a cidade tem 2500 eleitores, a quantidade de votos que teve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 candidato na pesquisa foi de:</a:t>
            </a:r>
            <a:endParaRPr kumimoji="0" lang="pt-BR" altLang="zh-CN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(A) 800 votos</a:t>
            </a: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pt-BR" altLang="zh-CN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(B) 1000 votos.</a:t>
            </a:r>
            <a:endParaRPr kumimoji="0" lang="pt-BR" altLang="zh-CN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(C) 700 votos.</a:t>
            </a:r>
            <a:endParaRPr kumimoji="0" lang="pt-BR" altLang="zh-CN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(D) 900 votos</a:t>
            </a:r>
            <a:endParaRPr kumimoji="0" lang="pt-BR" altLang="zh-CN" sz="3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60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04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97281" y="1149532"/>
            <a:ext cx="29530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Texto 2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Leia o texto abaixo</a:t>
            </a:r>
            <a:endParaRPr kumimoji="0" lang="pt-BR" alt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73729" name="Image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04" y="1287195"/>
            <a:ext cx="46863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04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82642" y="1712758"/>
            <a:ext cx="98809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As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relações de oposições construídas no quadro são percebidas em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As cores frias sugerem vida e alegria, ao passo que a cor viva sugere tristeza.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ideia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de tristeza e desolação representada pelos pombos e pelo pão dado a eles está em oposição à 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ideia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de vida e esperança representada pela </a:t>
            </a:r>
            <a:r>
              <a:rPr lang="pt-BR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coca-cola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e pelo jornal.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O consumismo representado pela </a:t>
            </a:r>
            <a:r>
              <a:rPr lang="pt-BR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coca-cola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chama atenção não apenas pela cor, mas também porque ela representa a oposição à  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ideia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de vida e esperança.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Os aspectos da vida urbana e industrial – representada pelo jornal, pela </a:t>
            </a:r>
            <a:r>
              <a:rPr lang="pt-BR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coca-cola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por exemplo – estão em oposição à vida natural, representada pelos pombos.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87125" y="1703793"/>
            <a:ext cx="98809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As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relações de oposições construídas no quadro são percebidas em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As cores frias sugerem vida e alegria, ao passo que a cor viva sugere tristeza.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ideia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de tristeza e desolação representada pelos pombos e pelo pão dado a eles está em oposição à 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ideia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de vida e esperança representada pela </a:t>
            </a:r>
            <a:r>
              <a:rPr lang="pt-BR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coca-cola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 e pelo jornal.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O consumismo representado pela </a:t>
            </a:r>
            <a:r>
              <a:rPr lang="pt-BR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coca-cola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chama atenção não apenas pela cor, mas também porque ela representa a oposição à  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ideia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de vida e esperança.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 aspectos da vida urbana e industrial – representada pelo jornal, pela </a:t>
            </a:r>
            <a:r>
              <a:rPr lang="pt-BR" sz="20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coca-cola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por exemplo – estão em oposição à vida natural, representada pelos pombos.</a:t>
            </a:r>
            <a:endParaRPr lang="pt-BR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05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57346" name="Image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91" y="1876568"/>
            <a:ext cx="3131412" cy="227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5595" y="1225508"/>
            <a:ext cx="956704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(Prova Brasil). Observe este gráfico, em que estão representadas duas retas:</a:t>
            </a:r>
            <a:endParaRPr kumimoji="0" lang="pt-BR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766178" y="1757022"/>
            <a:ext cx="7933582" cy="1255118"/>
            <a:chOff x="3262619" y="3672009"/>
            <a:chExt cx="7933582" cy="1323440"/>
          </a:xfrm>
        </p:grpSpPr>
        <p:graphicFrame>
          <p:nvGraphicFramePr>
            <p:cNvPr id="2" name="Objeto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6692737"/>
                </p:ext>
              </p:extLst>
            </p:nvPr>
          </p:nvGraphicFramePr>
          <p:xfrm>
            <a:off x="4804012" y="4024157"/>
            <a:ext cx="2265528" cy="949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5" name="Equação" r:id="rId5" imgW="762000" imgH="457200" progId="Equation.3">
                    <p:embed/>
                  </p:oleObj>
                </mc:Choice>
                <mc:Fallback>
                  <p:oleObj name="Equação" r:id="rId5" imgW="762000" imgH="4572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4012" y="4024157"/>
                          <a:ext cx="2265528" cy="9498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262619" y="3672009"/>
              <a:ext cx="7933582" cy="1323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Para que esse gráfico seja a representação geométrica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altLang="zh-CN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do sistema:</a:t>
              </a:r>
              <a:r>
                <a:rPr kumimoji="0" lang="pt-BR" altLang="zh-CN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lang="pt-BR" altLang="zh-CN" sz="20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, </a:t>
              </a:r>
              <a:r>
                <a:rPr lang="pt-BR" altLang="zh-CN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os valores de a e b devem ser:</a:t>
              </a:r>
              <a:endParaRPr lang="pt-BR" altLang="zh-CN" sz="2000" b="1" dirty="0"/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pt-BR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339756" y="4341892"/>
            <a:ext cx="234391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(A) a = –1 e b = 8.</a:t>
            </a:r>
            <a:endParaRPr kumimoji="0" lang="pt-BR" altLang="zh-CN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(B) a = 2 e b = 3.</a:t>
            </a:r>
            <a:endParaRPr kumimoji="0" lang="pt-BR" altLang="zh-CN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(C) a = 3 e b = 2.</a:t>
            </a:r>
            <a:endParaRPr kumimoji="0" lang="pt-BR" altLang="zh-CN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(D) a = 8 e b = – 1.</a:t>
            </a:r>
            <a:endParaRPr kumimoji="0" lang="pt-BR" altLang="zh-CN" sz="3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296776"/>
              </p:ext>
            </p:extLst>
          </p:nvPr>
        </p:nvGraphicFramePr>
        <p:xfrm>
          <a:off x="4491785" y="3436284"/>
          <a:ext cx="51355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6" name="Equação" r:id="rId7" imgW="1726920" imgH="457200" progId="Equation.3">
                  <p:embed/>
                </p:oleObj>
              </mc:Choice>
              <mc:Fallback>
                <p:oleObj name="Equação" r:id="rId7" imgW="1726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785" y="3436284"/>
                        <a:ext cx="5135562" cy="949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344239" y="4346374"/>
            <a:ext cx="234391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(A) a = –1 e b = 8.</a:t>
            </a:r>
            <a:endParaRPr kumimoji="0" lang="pt-BR" altLang="zh-CN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(B) a = 2 e b = 3.</a:t>
            </a:r>
            <a:endParaRPr kumimoji="0" lang="pt-BR" altLang="zh-CN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(C) a = 3 e b = 2.</a:t>
            </a:r>
            <a:endParaRPr kumimoji="0" lang="pt-BR" altLang="zh-CN" sz="20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(D) a = 8 e b = – 1.</a:t>
            </a:r>
            <a:endParaRPr kumimoji="0" lang="pt-BR" altLang="zh-CN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1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648" y="88821"/>
            <a:ext cx="11640453" cy="5978149"/>
            <a:chOff x="29033" y="88821"/>
            <a:chExt cx="11640453" cy="5978149"/>
          </a:xfrm>
        </p:grpSpPr>
        <p:sp>
          <p:nvSpPr>
            <p:cNvPr id="3" name="Retângulo 2"/>
            <p:cNvSpPr/>
            <p:nvPr/>
          </p:nvSpPr>
          <p:spPr>
            <a:xfrm>
              <a:off x="580571" y="566057"/>
              <a:ext cx="11030858" cy="5500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pic>
          <p:nvPicPr>
            <p:cNvPr id="11" name="Imagem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8231" y="88821"/>
              <a:ext cx="2365828" cy="8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ângulo 12"/>
            <p:cNvSpPr/>
            <p:nvPr/>
          </p:nvSpPr>
          <p:spPr>
            <a:xfrm>
              <a:off x="29033" y="384628"/>
              <a:ext cx="9405257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35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Escola Anselmo Cordeiro Guimarães</a:t>
              </a:r>
              <a:endParaRPr lang="pt-BR" sz="3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22515" y="957942"/>
              <a:ext cx="11146971" cy="457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2647666" y="95534"/>
            <a:ext cx="6182441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47181" y="0"/>
            <a:ext cx="89941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AULÃO – SAEPE 2017</a:t>
            </a:r>
            <a:endParaRPr lang="pt-BR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5858" y="6122818"/>
            <a:ext cx="838847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06</a:t>
            </a:r>
            <a:endParaRPr lang="pt-B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18866" y="1089031"/>
            <a:ext cx="43561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Texto 3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Leia o texto abaixo.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ixa de texto 9"/>
          <p:cNvSpPr txBox="1">
            <a:spLocks noChangeArrowheads="1"/>
          </p:cNvSpPr>
          <p:nvPr/>
        </p:nvSpPr>
        <p:spPr bwMode="auto">
          <a:xfrm>
            <a:off x="1161765" y="1704880"/>
            <a:ext cx="9974807" cy="39725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Gols de cocuruto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O melhor momento do futebol para um tático é o minuto de silêncio. É quando os times ficam perfilados, cada jogador com as mãos nas costas e mais ou menos no lugar que lhes foi designado no esquema – e parados. Então o tático pode olhar o campo como se fosse um quadro-negro e pensar no futebol como alguma coisa lógica e </a:t>
            </a:r>
            <a:r>
              <a:rPr kumimoji="0" lang="pt-BR" alt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diagramável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Mas aí começa o jogo e tudo desanda. Os jogadores se movimentam e o futebol passa a ser regido pelo imponderável, esse inimigo mortal de qualquer estratégia. O futebol brasileiro já teve grandes estrategistas cruelmente traídos pela dinâmica do jogo. O Tim, por exemplo. Tático exemplar, planejava todo o jogo numa mesa de botão. De entrada, em campo até a troca de camisetas, incluindo o minuto de silêncio. Foi um técnico de sucesso mas nunca conseguiu uma reputação no campo à altura de sua reputação de vestiário. Falava um jogo e o time jogava outro. O problema do TIM, diziam todos, era que seus botões eram mais inteligentes do que seus jogadores.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               (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L. F. Veríssimo. O Estado de S. Paulo, 23/08/93.)</a:t>
            </a: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18866" y="1673100"/>
            <a:ext cx="3504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30233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6687</TotalTime>
  <Words>1717</Words>
  <Application>Microsoft Office PowerPoint</Application>
  <PresentationFormat>Widescreen</PresentationFormat>
  <Paragraphs>391</Paragraphs>
  <Slides>32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41" baseType="lpstr">
      <vt:lpstr>SimSun</vt:lpstr>
      <vt:lpstr>Arial</vt:lpstr>
      <vt:lpstr>Calibri</vt:lpstr>
      <vt:lpstr>Cambria Math</vt:lpstr>
      <vt:lpstr>Corbel</vt:lpstr>
      <vt:lpstr>Times New Roman</vt:lpstr>
      <vt:lpstr>Base</vt:lpstr>
      <vt:lpstr>Equação</vt:lpstr>
      <vt:lpstr>Microsoft Equation 3.0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VAROCILDO SANTOS</dc:creator>
  <cp:lastModifiedBy>VAROCILDO SANTOS</cp:lastModifiedBy>
  <cp:revision>169</cp:revision>
  <dcterms:created xsi:type="dcterms:W3CDTF">2017-08-18T03:32:14Z</dcterms:created>
  <dcterms:modified xsi:type="dcterms:W3CDTF">2017-11-21T16:22:26Z</dcterms:modified>
</cp:coreProperties>
</file>